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8" r:id="rId3"/>
    <p:sldId id="259" r:id="rId4"/>
    <p:sldId id="261" r:id="rId5"/>
    <p:sldId id="260" r:id="rId6"/>
    <p:sldId id="262" r:id="rId7"/>
    <p:sldId id="263" r:id="rId8"/>
    <p:sldId id="264" r:id="rId9"/>
    <p:sldId id="266" r:id="rId10"/>
    <p:sldId id="268" r:id="rId1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595"/>
  </p:normalViewPr>
  <p:slideViewPr>
    <p:cSldViewPr snapToGrid="0" snapToObjects="1">
      <p:cViewPr varScale="1">
        <p:scale>
          <a:sx n="102" d="100"/>
          <a:sy n="102" d="100"/>
        </p:scale>
        <p:origin x="41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notesMaster" Target="notesMasters/notesMaster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charts/_rels/chart1.xml.rels><?xml version="1.0" encoding="UTF-8" standalone="yes"?>
<Relationships xmlns="http://schemas.openxmlformats.org/package/2006/relationships"><Relationship Id="rId3" Type="http://schemas.openxmlformats.org/officeDocument/2006/relationships/oleObject" Target="file:///C:\Users\Dell\Downloads\Statistics_20200216174045.xlsx" TargetMode="External" /><Relationship Id="rId2" Type="http://schemas.microsoft.com/office/2011/relationships/chartColorStyle" Target="colors1.xml" /><Relationship Id="rId1" Type="http://schemas.microsoft.com/office/2011/relationships/chartStyle" Target="style1.xml" /></Relationships>
</file>

<file path=ppt/charts/_rels/chart2.xml.rels><?xml version="1.0" encoding="UTF-8" standalone="yes"?>
<Relationships xmlns="http://schemas.openxmlformats.org/package/2006/relationships"><Relationship Id="rId3" Type="http://schemas.openxmlformats.org/officeDocument/2006/relationships/oleObject" Target="file:///C:\Users\Dell\Downloads\Statistics_20200216174045.xlsx" TargetMode="External" /><Relationship Id="rId2" Type="http://schemas.microsoft.com/office/2011/relationships/chartColorStyle" Target="colors2.xml" /><Relationship Id="rId1" Type="http://schemas.microsoft.com/office/2011/relationships/chartStyle" Target="style2.xml" /></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 /><Relationship Id="rId1" Type="http://schemas.openxmlformats.org/officeDocument/2006/relationships/oleObject" Target="file:///C:\Users\PILAR\Downloads\Statistics_20200216174045%20(Autoguardado).xlsx" TargetMode="External" /></Relationships>
</file>

<file path=ppt/charts/_rels/chart4.xml.rels><?xml version="1.0" encoding="UTF-8" standalone="yes"?>
<Relationships xmlns="http://schemas.openxmlformats.org/package/2006/relationships"><Relationship Id="rId1" Type="http://schemas.openxmlformats.org/officeDocument/2006/relationships/oleObject" Target="file:///C:\Users\PILAR\Downloads\Statistics_20200216174045%20(Autoguardado).xlsx" TargetMode="External" /></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s-MX" dirty="0"/>
              <a:t> Precio de la energía eléctrica de uso doméstico en México del 2006-2019</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s-MX"/>
        </a:p>
      </c:txPr>
    </c:title>
    <c:autoTitleDeleted val="0"/>
    <c:plotArea>
      <c:layout>
        <c:manualLayout>
          <c:layoutTarget val="inner"/>
          <c:xMode val="edge"/>
          <c:yMode val="edge"/>
          <c:x val="4.006677796327212E-2"/>
          <c:y val="4.8484848484848337E-3"/>
          <c:w val="0.9510294936004452"/>
          <c:h val="0.84534401528200775"/>
        </c:manualLayout>
      </c:layout>
      <c:lineChart>
        <c:grouping val="standard"/>
        <c:varyColors val="0"/>
        <c:ser>
          <c:idx val="0"/>
          <c:order val="0"/>
          <c:tx>
            <c:strRef>
              <c:f>Worksheet!$C$21</c:f>
              <c:strCache>
                <c:ptCount val="1"/>
                <c:pt idx="0">
                  <c:v>MXN/KWh</c:v>
                </c:pt>
              </c:strCache>
            </c:strRef>
          </c:tx>
          <c:spPr>
            <a:ln w="34925" cap="rnd">
              <a:solidFill>
                <a:srgbClr val="0070C0"/>
              </a:solidFill>
              <a:round/>
            </a:ln>
            <a:effectLst>
              <a:outerShdw blurRad="40000" dist="23000" dir="5400000" rotWithShape="0">
                <a:srgbClr val="000000">
                  <a:alpha val="35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MX"/>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Worksheet!$E$6:$R$6</c:f>
              <c:strCache>
                <c:ptCount val="14"/>
                <c:pt idx="0">
                  <c:v>2006 </c:v>
                </c:pt>
                <c:pt idx="1">
                  <c:v>2007 </c:v>
                </c:pt>
                <c:pt idx="2">
                  <c:v>2008 </c:v>
                </c:pt>
                <c:pt idx="3">
                  <c:v>2009 </c:v>
                </c:pt>
                <c:pt idx="4">
                  <c:v>2010 </c:v>
                </c:pt>
                <c:pt idx="5">
                  <c:v>2011 </c:v>
                </c:pt>
                <c:pt idx="6">
                  <c:v>2012 </c:v>
                </c:pt>
                <c:pt idx="7">
                  <c:v>2013 </c:v>
                </c:pt>
                <c:pt idx="8">
                  <c:v>2014 </c:v>
                </c:pt>
                <c:pt idx="9">
                  <c:v>2015 </c:v>
                </c:pt>
                <c:pt idx="10">
                  <c:v>2016 </c:v>
                </c:pt>
                <c:pt idx="11">
                  <c:v>2017 </c:v>
                </c:pt>
                <c:pt idx="12">
                  <c:v>2018 </c:v>
                </c:pt>
                <c:pt idx="13">
                  <c:v>2019 </c:v>
                </c:pt>
              </c:strCache>
            </c:strRef>
          </c:cat>
          <c:val>
            <c:numRef>
              <c:f>Worksheet!$E$21:$R$21</c:f>
              <c:numCache>
                <c:formatCode>#,##0.00_);[Red]\(#,##0.00\)</c:formatCode>
                <c:ptCount val="14"/>
                <c:pt idx="0">
                  <c:v>6.74</c:v>
                </c:pt>
                <c:pt idx="1">
                  <c:v>6.92</c:v>
                </c:pt>
                <c:pt idx="2">
                  <c:v>8.9500000000000028</c:v>
                </c:pt>
                <c:pt idx="3">
                  <c:v>8.91</c:v>
                </c:pt>
                <c:pt idx="4">
                  <c:v>8.7000000000000011</c:v>
                </c:pt>
                <c:pt idx="5">
                  <c:v>10.17</c:v>
                </c:pt>
                <c:pt idx="6">
                  <c:v>9.8500000000000068</c:v>
                </c:pt>
                <c:pt idx="7">
                  <c:v>10.08</c:v>
                </c:pt>
                <c:pt idx="8">
                  <c:v>12.139999999999999</c:v>
                </c:pt>
                <c:pt idx="9">
                  <c:v>13.92</c:v>
                </c:pt>
                <c:pt idx="10">
                  <c:v>16.439999999999987</c:v>
                </c:pt>
                <c:pt idx="11">
                  <c:v>15.69</c:v>
                </c:pt>
                <c:pt idx="12">
                  <c:v>17.600000000000001</c:v>
                </c:pt>
                <c:pt idx="13">
                  <c:v>18.979999999999986</c:v>
                </c:pt>
              </c:numCache>
            </c:numRef>
          </c:val>
          <c:smooth val="0"/>
          <c:extLst>
            <c:ext xmlns:c16="http://schemas.microsoft.com/office/drawing/2014/chart" uri="{C3380CC4-5D6E-409C-BE32-E72D297353CC}">
              <c16:uniqueId val="{00000000-6B10-4DF5-89DA-C490E3FD4DE2}"/>
            </c:ext>
          </c:extLst>
        </c:ser>
        <c:dLbls>
          <c:dLblPos val="ctr"/>
          <c:showLegendKey val="0"/>
          <c:showVal val="1"/>
          <c:showCatName val="0"/>
          <c:showSerName val="0"/>
          <c:showPercent val="0"/>
          <c:showBubbleSize val="0"/>
        </c:dLbls>
        <c:smooth val="0"/>
        <c:axId val="187970304"/>
        <c:axId val="187971840"/>
      </c:lineChart>
      <c:catAx>
        <c:axId val="187970304"/>
        <c:scaling>
          <c:orientation val="minMax"/>
        </c:scaling>
        <c:delete val="0"/>
        <c:axPos val="b"/>
        <c:numFmt formatCode="General" sourceLinked="0"/>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87971840"/>
        <c:crosses val="autoZero"/>
        <c:auto val="1"/>
        <c:lblAlgn val="ctr"/>
        <c:lblOffset val="100"/>
        <c:noMultiLvlLbl val="0"/>
      </c:catAx>
      <c:valAx>
        <c:axId val="187971840"/>
        <c:scaling>
          <c:orientation val="minMax"/>
        </c:scaling>
        <c:delete val="1"/>
        <c:axPos val="l"/>
        <c:majorGridlines>
          <c:spPr>
            <a:ln w="9525" cap="flat" cmpd="sng" algn="ctr">
              <a:noFill/>
              <a:round/>
            </a:ln>
            <a:effectLst/>
          </c:spPr>
        </c:majorGridlines>
        <c:numFmt formatCode="#,##0.00_);[Red]\(#,##0.00\)" sourceLinked="1"/>
        <c:majorTickMark val="none"/>
        <c:minorTickMark val="none"/>
        <c:tickLblPos val="nextTo"/>
        <c:crossAx val="187970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s-MX" sz="1400" dirty="0"/>
              <a:t> Precio de la electricidad para uso industrial en México años 2006-2019</a:t>
            </a:r>
          </a:p>
        </c:rich>
      </c:tx>
      <c:layout>
        <c:manualLayout>
          <c:xMode val="edge"/>
          <c:yMode val="edge"/>
          <c:x val="0.14249134948096887"/>
          <c:y val="3.6529680365296802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s-MX"/>
        </a:p>
      </c:txPr>
    </c:title>
    <c:autoTitleDeleted val="0"/>
    <c:plotArea>
      <c:layout>
        <c:manualLayout>
          <c:layoutTarget val="inner"/>
          <c:xMode val="edge"/>
          <c:yMode val="edge"/>
          <c:x val="5.95355511356928E-3"/>
          <c:y val="0.26623435084313091"/>
          <c:w val="0.95252395353694974"/>
          <c:h val="0.54465843518905221"/>
        </c:manualLayout>
      </c:layout>
      <c:lineChart>
        <c:grouping val="standard"/>
        <c:varyColors val="0"/>
        <c:ser>
          <c:idx val="0"/>
          <c:order val="0"/>
          <c:tx>
            <c:strRef>
              <c:f>Worksheet!$C$15</c:f>
              <c:strCache>
                <c:ptCount val="1"/>
                <c:pt idx="0">
                  <c:v>MXN/KWh</c:v>
                </c:pt>
              </c:strCache>
            </c:strRef>
          </c:tx>
          <c:spPr>
            <a:ln w="31750" cap="rnd">
              <a:solidFill>
                <a:srgbClr val="0070C0"/>
              </a:solidFill>
              <a:round/>
            </a:ln>
            <a:effectLst>
              <a:outerShdw blurRad="40000" dist="23000" dir="5400000" rotWithShape="0">
                <a:srgbClr val="000000">
                  <a:alpha val="35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Worksheet!$E$6:$R$6</c:f>
              <c:strCache>
                <c:ptCount val="14"/>
                <c:pt idx="0">
                  <c:v>2006 </c:v>
                </c:pt>
                <c:pt idx="1">
                  <c:v>2007 </c:v>
                </c:pt>
                <c:pt idx="2">
                  <c:v>2008 </c:v>
                </c:pt>
                <c:pt idx="3">
                  <c:v>2009 </c:v>
                </c:pt>
                <c:pt idx="4">
                  <c:v>2010 </c:v>
                </c:pt>
                <c:pt idx="5">
                  <c:v>2011 </c:v>
                </c:pt>
                <c:pt idx="6">
                  <c:v>2012 </c:v>
                </c:pt>
                <c:pt idx="7">
                  <c:v>2013 </c:v>
                </c:pt>
                <c:pt idx="8">
                  <c:v>2014 </c:v>
                </c:pt>
                <c:pt idx="9">
                  <c:v>2015 </c:v>
                </c:pt>
                <c:pt idx="10">
                  <c:v>2016 </c:v>
                </c:pt>
                <c:pt idx="11">
                  <c:v>2017 </c:v>
                </c:pt>
                <c:pt idx="12">
                  <c:v>2018 </c:v>
                </c:pt>
                <c:pt idx="13">
                  <c:v>2019 </c:v>
                </c:pt>
              </c:strCache>
            </c:strRef>
          </c:cat>
          <c:val>
            <c:numRef>
              <c:f>Worksheet!$E$15:$R$15</c:f>
              <c:numCache>
                <c:formatCode>#,##0.00_);[Red]\(#,##0.00\)</c:formatCode>
                <c:ptCount val="14"/>
                <c:pt idx="0">
                  <c:v>7.13</c:v>
                </c:pt>
                <c:pt idx="1">
                  <c:v>7.6199999999999966</c:v>
                </c:pt>
                <c:pt idx="2">
                  <c:v>15.219999999999999</c:v>
                </c:pt>
                <c:pt idx="3">
                  <c:v>14.229999999999999</c:v>
                </c:pt>
                <c:pt idx="4">
                  <c:v>13.05</c:v>
                </c:pt>
                <c:pt idx="5">
                  <c:v>14.33</c:v>
                </c:pt>
                <c:pt idx="6">
                  <c:v>13.729999999999999</c:v>
                </c:pt>
                <c:pt idx="7">
                  <c:v>14.19</c:v>
                </c:pt>
                <c:pt idx="8">
                  <c:v>12.98</c:v>
                </c:pt>
                <c:pt idx="9">
                  <c:v>10.450000000000006</c:v>
                </c:pt>
                <c:pt idx="10">
                  <c:v>19.2</c:v>
                </c:pt>
                <c:pt idx="11">
                  <c:v>20.23</c:v>
                </c:pt>
                <c:pt idx="12">
                  <c:v>22.02</c:v>
                </c:pt>
                <c:pt idx="13">
                  <c:v>23.12</c:v>
                </c:pt>
              </c:numCache>
            </c:numRef>
          </c:val>
          <c:smooth val="0"/>
          <c:extLst>
            <c:ext xmlns:c16="http://schemas.microsoft.com/office/drawing/2014/chart" uri="{C3380CC4-5D6E-409C-BE32-E72D297353CC}">
              <c16:uniqueId val="{00000000-3767-4581-98E3-B7612B2C020D}"/>
            </c:ext>
          </c:extLst>
        </c:ser>
        <c:dLbls>
          <c:showLegendKey val="0"/>
          <c:showVal val="1"/>
          <c:showCatName val="0"/>
          <c:showSerName val="0"/>
          <c:showPercent val="0"/>
          <c:showBubbleSize val="0"/>
        </c:dLbls>
        <c:smooth val="0"/>
        <c:axId val="187927552"/>
        <c:axId val="187933440"/>
      </c:lineChart>
      <c:catAx>
        <c:axId val="187927552"/>
        <c:scaling>
          <c:orientation val="minMax"/>
        </c:scaling>
        <c:delete val="0"/>
        <c:axPos val="b"/>
        <c:numFmt formatCode="General" sourceLinked="0"/>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s-MX"/>
          </a:p>
        </c:txPr>
        <c:crossAx val="187933440"/>
        <c:crosses val="autoZero"/>
        <c:auto val="1"/>
        <c:lblAlgn val="ctr"/>
        <c:lblOffset val="100"/>
        <c:noMultiLvlLbl val="0"/>
      </c:catAx>
      <c:valAx>
        <c:axId val="187933440"/>
        <c:scaling>
          <c:orientation val="minMax"/>
        </c:scaling>
        <c:delete val="1"/>
        <c:axPos val="l"/>
        <c:majorGridlines>
          <c:spPr>
            <a:ln w="9525" cap="flat" cmpd="sng" algn="ctr">
              <a:noFill/>
              <a:round/>
            </a:ln>
            <a:effectLst/>
          </c:spPr>
        </c:majorGridlines>
        <c:numFmt formatCode="#,##0.00_);[Red]\(#,##0.00\)" sourceLinked="1"/>
        <c:majorTickMark val="none"/>
        <c:minorTickMark val="none"/>
        <c:tickLblPos val="nextTo"/>
        <c:crossAx val="187927552"/>
        <c:crosses val="autoZero"/>
        <c:crossBetween val="between"/>
      </c:valAx>
      <c:spPr>
        <a:noFill/>
        <a:ln>
          <a:noFill/>
        </a:ln>
        <a:effectLst/>
      </c:spPr>
    </c:plotArea>
    <c:legend>
      <c:legendPos val="b"/>
      <c:layout>
        <c:manualLayout>
          <c:xMode val="edge"/>
          <c:yMode val="edge"/>
          <c:x val="0.41895936593392558"/>
          <c:y val="0.92512704317159278"/>
          <c:w val="0.16208126813214879"/>
          <c:h val="7.487295682840722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s-MX"/>
        </a:p>
      </c:txPr>
    </c:legend>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7010435850214856E-2"/>
          <c:y val="0.18879056047197651"/>
          <c:w val="0.9459791282995712"/>
          <c:h val="0.65935226184327311"/>
        </c:manualLayout>
      </c:layout>
      <c:lineChart>
        <c:grouping val="standard"/>
        <c:varyColors val="0"/>
        <c:ser>
          <c:idx val="0"/>
          <c:order val="0"/>
          <c:tx>
            <c:v>México</c:v>
          </c:tx>
          <c:spPr>
            <a:ln>
              <a:solidFill>
                <a:srgbClr val="0070C0"/>
              </a:solidFill>
            </a:ln>
          </c:spPr>
          <c:marker>
            <c:symbol val="none"/>
          </c:marker>
          <c:cat>
            <c:strRef>
              <c:f>Worksheet!$E$6:$R$6</c:f>
              <c:strCache>
                <c:ptCount val="14"/>
                <c:pt idx="0">
                  <c:v>2006 </c:v>
                </c:pt>
                <c:pt idx="1">
                  <c:v>2007 </c:v>
                </c:pt>
                <c:pt idx="2">
                  <c:v>2008 </c:v>
                </c:pt>
                <c:pt idx="3">
                  <c:v>2009 </c:v>
                </c:pt>
                <c:pt idx="4">
                  <c:v>2010 </c:v>
                </c:pt>
                <c:pt idx="5">
                  <c:v>2011 </c:v>
                </c:pt>
                <c:pt idx="6">
                  <c:v>2012 </c:v>
                </c:pt>
                <c:pt idx="7">
                  <c:v>2013 </c:v>
                </c:pt>
                <c:pt idx="8">
                  <c:v>2014 </c:v>
                </c:pt>
                <c:pt idx="9">
                  <c:v>2015 </c:v>
                </c:pt>
                <c:pt idx="10">
                  <c:v>2016 </c:v>
                </c:pt>
                <c:pt idx="11">
                  <c:v>2017 </c:v>
                </c:pt>
                <c:pt idx="12">
                  <c:v>2018 </c:v>
                </c:pt>
                <c:pt idx="13">
                  <c:v>2019 </c:v>
                </c:pt>
              </c:strCache>
            </c:strRef>
          </c:cat>
          <c:val>
            <c:numRef>
              <c:f>Worksheet!$E$15:$R$15</c:f>
              <c:numCache>
                <c:formatCode>#,##0.00_);[Red]\(#,##0.00\)</c:formatCode>
                <c:ptCount val="14"/>
                <c:pt idx="0">
                  <c:v>7.13</c:v>
                </c:pt>
                <c:pt idx="1">
                  <c:v>7.6199999999999966</c:v>
                </c:pt>
                <c:pt idx="2">
                  <c:v>15.22</c:v>
                </c:pt>
                <c:pt idx="3">
                  <c:v>14.23</c:v>
                </c:pt>
                <c:pt idx="4">
                  <c:v>13.05</c:v>
                </c:pt>
                <c:pt idx="5">
                  <c:v>14.33</c:v>
                </c:pt>
                <c:pt idx="6">
                  <c:v>13.73</c:v>
                </c:pt>
                <c:pt idx="7">
                  <c:v>14.19</c:v>
                </c:pt>
                <c:pt idx="8">
                  <c:v>12.98</c:v>
                </c:pt>
                <c:pt idx="9">
                  <c:v>10.450000000000006</c:v>
                </c:pt>
                <c:pt idx="10">
                  <c:v>19.2</c:v>
                </c:pt>
                <c:pt idx="11">
                  <c:v>20.23</c:v>
                </c:pt>
                <c:pt idx="12">
                  <c:v>22.02</c:v>
                </c:pt>
                <c:pt idx="13">
                  <c:v>23.12</c:v>
                </c:pt>
              </c:numCache>
            </c:numRef>
          </c:val>
          <c:smooth val="0"/>
          <c:extLst>
            <c:ext xmlns:c16="http://schemas.microsoft.com/office/drawing/2014/chart" uri="{C3380CC4-5D6E-409C-BE32-E72D297353CC}">
              <c16:uniqueId val="{00000000-1602-4A13-9DF1-2C621E8BB9B1}"/>
            </c:ext>
          </c:extLst>
        </c:ser>
        <c:ser>
          <c:idx val="2"/>
          <c:order val="1"/>
          <c:tx>
            <c:v>USA</c:v>
          </c:tx>
          <c:marker>
            <c:symbol val="none"/>
          </c:marker>
          <c:cat>
            <c:strRef>
              <c:f>Worksheet!$E$6:$R$6</c:f>
              <c:strCache>
                <c:ptCount val="14"/>
                <c:pt idx="0">
                  <c:v>2006 </c:v>
                </c:pt>
                <c:pt idx="1">
                  <c:v>2007 </c:v>
                </c:pt>
                <c:pt idx="2">
                  <c:v>2008 </c:v>
                </c:pt>
                <c:pt idx="3">
                  <c:v>2009 </c:v>
                </c:pt>
                <c:pt idx="4">
                  <c:v>2010 </c:v>
                </c:pt>
                <c:pt idx="5">
                  <c:v>2011 </c:v>
                </c:pt>
                <c:pt idx="6">
                  <c:v>2012 </c:v>
                </c:pt>
                <c:pt idx="7">
                  <c:v>2013 </c:v>
                </c:pt>
                <c:pt idx="8">
                  <c:v>2014 </c:v>
                </c:pt>
                <c:pt idx="9">
                  <c:v>2015 </c:v>
                </c:pt>
                <c:pt idx="10">
                  <c:v>2016 </c:v>
                </c:pt>
                <c:pt idx="11">
                  <c:v>2017 </c:v>
                </c:pt>
                <c:pt idx="12">
                  <c:v>2018 </c:v>
                </c:pt>
                <c:pt idx="13">
                  <c:v>2019 </c:v>
                </c:pt>
              </c:strCache>
            </c:strRef>
          </c:cat>
          <c:val>
            <c:numRef>
              <c:f>Worksheet!$E$18:$R$18</c:f>
              <c:numCache>
                <c:formatCode>#,##0.000;[Red]\-#,##0.000</c:formatCode>
                <c:ptCount val="14"/>
                <c:pt idx="0">
                  <c:v>1.1333333333333335</c:v>
                </c:pt>
                <c:pt idx="1">
                  <c:v>1.1333333333333335</c:v>
                </c:pt>
                <c:pt idx="2">
                  <c:v>0.97142857142857209</c:v>
                </c:pt>
                <c:pt idx="3">
                  <c:v>0.97142857142857209</c:v>
                </c:pt>
                <c:pt idx="4">
                  <c:v>0.97142857142857209</c:v>
                </c:pt>
                <c:pt idx="5">
                  <c:v>0.97142857142857209</c:v>
                </c:pt>
                <c:pt idx="6">
                  <c:v>0.97142857142857209</c:v>
                </c:pt>
                <c:pt idx="7">
                  <c:v>0.97142857142857209</c:v>
                </c:pt>
                <c:pt idx="8">
                  <c:v>0.97142857142857209</c:v>
                </c:pt>
                <c:pt idx="9">
                  <c:v>0.97142857142857209</c:v>
                </c:pt>
                <c:pt idx="10">
                  <c:v>0.97142857142857209</c:v>
                </c:pt>
                <c:pt idx="11">
                  <c:v>0.97142857142857209</c:v>
                </c:pt>
                <c:pt idx="12">
                  <c:v>0.97142857142857209</c:v>
                </c:pt>
                <c:pt idx="13">
                  <c:v>0.97142857142857209</c:v>
                </c:pt>
              </c:numCache>
            </c:numRef>
          </c:val>
          <c:smooth val="0"/>
          <c:extLst>
            <c:ext xmlns:c16="http://schemas.microsoft.com/office/drawing/2014/chart" uri="{C3380CC4-5D6E-409C-BE32-E72D297353CC}">
              <c16:uniqueId val="{00000001-1602-4A13-9DF1-2C621E8BB9B1}"/>
            </c:ext>
          </c:extLst>
        </c:ser>
        <c:dLbls>
          <c:showLegendKey val="0"/>
          <c:showVal val="0"/>
          <c:showCatName val="0"/>
          <c:showSerName val="0"/>
          <c:showPercent val="0"/>
          <c:showBubbleSize val="0"/>
        </c:dLbls>
        <c:smooth val="0"/>
        <c:axId val="188017664"/>
        <c:axId val="188027648"/>
      </c:lineChart>
      <c:catAx>
        <c:axId val="188017664"/>
        <c:scaling>
          <c:orientation val="minMax"/>
        </c:scaling>
        <c:delete val="0"/>
        <c:axPos val="b"/>
        <c:numFmt formatCode="General" sourceLinked="0"/>
        <c:majorTickMark val="out"/>
        <c:minorTickMark val="none"/>
        <c:tickLblPos val="nextTo"/>
        <c:crossAx val="188027648"/>
        <c:crosses val="autoZero"/>
        <c:auto val="1"/>
        <c:lblAlgn val="ctr"/>
        <c:lblOffset val="100"/>
        <c:noMultiLvlLbl val="0"/>
      </c:catAx>
      <c:valAx>
        <c:axId val="188027648"/>
        <c:scaling>
          <c:orientation val="minMax"/>
        </c:scaling>
        <c:delete val="1"/>
        <c:axPos val="l"/>
        <c:majorGridlines>
          <c:spPr>
            <a:ln>
              <a:noFill/>
            </a:ln>
          </c:spPr>
        </c:majorGridlines>
        <c:numFmt formatCode="#,##0.00_);[Red]\(#,##0.00\)" sourceLinked="1"/>
        <c:majorTickMark val="out"/>
        <c:minorTickMark val="none"/>
        <c:tickLblPos val="nextTo"/>
        <c:crossAx val="188017664"/>
        <c:crosses val="autoZero"/>
        <c:crossBetween val="between"/>
      </c:valAx>
    </c:plotArea>
    <c:legend>
      <c:legendPos val="b"/>
      <c:overlay val="0"/>
    </c:legend>
    <c:plotVisOnly val="1"/>
    <c:dispBlanksAs val="gap"/>
    <c:showDLblsOverMax val="0"/>
  </c:chart>
  <c:spPr>
    <a:noFill/>
    <a:ln>
      <a:noFill/>
    </a:ln>
  </c:sp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MX" sz="1200" b="0" dirty="0">
                <a:latin typeface="Arial" panose="020B0604020202020204" pitchFamily="34" charset="0"/>
                <a:cs typeface="Arial" panose="020B0604020202020204" pitchFamily="34" charset="0"/>
              </a:rPr>
              <a:t> Precios</a:t>
            </a:r>
            <a:r>
              <a:rPr lang="es-MX" sz="1200" b="0" baseline="0" dirty="0">
                <a:latin typeface="Arial" panose="020B0604020202020204" pitchFamily="34" charset="0"/>
                <a:cs typeface="Arial" panose="020B0604020202020204" pitchFamily="34" charset="0"/>
              </a:rPr>
              <a:t> de electricidad uso doméstico entre México y EUA de 2006 a 2019</a:t>
            </a:r>
            <a:endParaRPr lang="es-MX" sz="1200" b="0" dirty="0">
              <a:latin typeface="Arial" panose="020B0604020202020204" pitchFamily="34" charset="0"/>
              <a:cs typeface="Arial" panose="020B0604020202020204" pitchFamily="34" charset="0"/>
            </a:endParaRPr>
          </a:p>
        </c:rich>
      </c:tx>
      <c:layout>
        <c:manualLayout>
          <c:xMode val="edge"/>
          <c:yMode val="edge"/>
          <c:x val="8.1149581353247333E-2"/>
          <c:y val="2.466487172000904E-2"/>
        </c:manualLayout>
      </c:layout>
      <c:overlay val="0"/>
    </c:title>
    <c:autoTitleDeleted val="0"/>
    <c:plotArea>
      <c:layout/>
      <c:lineChart>
        <c:grouping val="standard"/>
        <c:varyColors val="0"/>
        <c:ser>
          <c:idx val="0"/>
          <c:order val="0"/>
          <c:tx>
            <c:v>México</c:v>
          </c:tx>
          <c:spPr>
            <a:ln>
              <a:solidFill>
                <a:srgbClr val="0070C0"/>
              </a:solidFill>
            </a:ln>
          </c:spPr>
          <c:marker>
            <c:symbol val="none"/>
          </c:marker>
          <c:dLbls>
            <c:spPr>
              <a:noFill/>
              <a:ln>
                <a:noFill/>
              </a:ln>
              <a:effectLst/>
            </c:spPr>
            <c:txPr>
              <a:bodyPr/>
              <a:lstStyle/>
              <a:p>
                <a:pPr>
                  <a:defRPr sz="800"/>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Worksheet!$E$6:$R$6</c:f>
              <c:strCache>
                <c:ptCount val="14"/>
                <c:pt idx="0">
                  <c:v>2006 </c:v>
                </c:pt>
                <c:pt idx="1">
                  <c:v>2007 </c:v>
                </c:pt>
                <c:pt idx="2">
                  <c:v>2008 </c:v>
                </c:pt>
                <c:pt idx="3">
                  <c:v>2009 </c:v>
                </c:pt>
                <c:pt idx="4">
                  <c:v>2010 </c:v>
                </c:pt>
                <c:pt idx="5">
                  <c:v>2011 </c:v>
                </c:pt>
                <c:pt idx="6">
                  <c:v>2012 </c:v>
                </c:pt>
                <c:pt idx="7">
                  <c:v>2013 </c:v>
                </c:pt>
                <c:pt idx="8">
                  <c:v>2014 </c:v>
                </c:pt>
                <c:pt idx="9">
                  <c:v>2015 </c:v>
                </c:pt>
                <c:pt idx="10">
                  <c:v>2016 </c:v>
                </c:pt>
                <c:pt idx="11">
                  <c:v>2017 </c:v>
                </c:pt>
                <c:pt idx="12">
                  <c:v>2018 </c:v>
                </c:pt>
                <c:pt idx="13">
                  <c:v>2019 </c:v>
                </c:pt>
              </c:strCache>
            </c:strRef>
          </c:cat>
          <c:val>
            <c:numRef>
              <c:f>Worksheet!$E$21:$R$21</c:f>
              <c:numCache>
                <c:formatCode>#,##0.00_);[Red]\(#,##0.00\)</c:formatCode>
                <c:ptCount val="14"/>
                <c:pt idx="0">
                  <c:v>6.74</c:v>
                </c:pt>
                <c:pt idx="1">
                  <c:v>6.92</c:v>
                </c:pt>
                <c:pt idx="2">
                  <c:v>8.9500000000000028</c:v>
                </c:pt>
                <c:pt idx="3">
                  <c:v>8.91</c:v>
                </c:pt>
                <c:pt idx="4">
                  <c:v>8.7000000000000011</c:v>
                </c:pt>
                <c:pt idx="5">
                  <c:v>10.17</c:v>
                </c:pt>
                <c:pt idx="6">
                  <c:v>9.8500000000000068</c:v>
                </c:pt>
                <c:pt idx="7">
                  <c:v>10.08</c:v>
                </c:pt>
                <c:pt idx="8">
                  <c:v>12.14</c:v>
                </c:pt>
                <c:pt idx="9">
                  <c:v>13.92</c:v>
                </c:pt>
                <c:pt idx="10">
                  <c:v>16.439999999999987</c:v>
                </c:pt>
                <c:pt idx="11">
                  <c:v>15.69</c:v>
                </c:pt>
                <c:pt idx="12">
                  <c:v>17.600000000000001</c:v>
                </c:pt>
                <c:pt idx="13">
                  <c:v>18.979999999999986</c:v>
                </c:pt>
              </c:numCache>
            </c:numRef>
          </c:val>
          <c:smooth val="0"/>
          <c:extLst>
            <c:ext xmlns:c16="http://schemas.microsoft.com/office/drawing/2014/chart" uri="{C3380CC4-5D6E-409C-BE32-E72D297353CC}">
              <c16:uniqueId val="{00000000-357A-4C3B-BCDF-4B39B23B12E6}"/>
            </c:ext>
          </c:extLst>
        </c:ser>
        <c:ser>
          <c:idx val="2"/>
          <c:order val="1"/>
          <c:tx>
            <c:v>USA</c:v>
          </c:tx>
          <c:marker>
            <c:symbol val="none"/>
          </c:marker>
          <c:dLbls>
            <c:spPr>
              <a:noFill/>
              <a:ln>
                <a:noFill/>
              </a:ln>
              <a:effectLst/>
            </c:spPr>
            <c:txPr>
              <a:bodyPr/>
              <a:lstStyle/>
              <a:p>
                <a:pPr>
                  <a:defRPr sz="800"/>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Worksheet!$E$6:$R$6</c:f>
              <c:strCache>
                <c:ptCount val="14"/>
                <c:pt idx="0">
                  <c:v>2006 </c:v>
                </c:pt>
                <c:pt idx="1">
                  <c:v>2007 </c:v>
                </c:pt>
                <c:pt idx="2">
                  <c:v>2008 </c:v>
                </c:pt>
                <c:pt idx="3">
                  <c:v>2009 </c:v>
                </c:pt>
                <c:pt idx="4">
                  <c:v>2010 </c:v>
                </c:pt>
                <c:pt idx="5">
                  <c:v>2011 </c:v>
                </c:pt>
                <c:pt idx="6">
                  <c:v>2012 </c:v>
                </c:pt>
                <c:pt idx="7">
                  <c:v>2013 </c:v>
                </c:pt>
                <c:pt idx="8">
                  <c:v>2014 </c:v>
                </c:pt>
                <c:pt idx="9">
                  <c:v>2015 </c:v>
                </c:pt>
                <c:pt idx="10">
                  <c:v>2016 </c:v>
                </c:pt>
                <c:pt idx="11">
                  <c:v>2017 </c:v>
                </c:pt>
                <c:pt idx="12">
                  <c:v>2018 </c:v>
                </c:pt>
                <c:pt idx="13">
                  <c:v>2019 </c:v>
                </c:pt>
              </c:strCache>
            </c:strRef>
          </c:cat>
          <c:val>
            <c:numRef>
              <c:f>Worksheet!$E$24:$R$24</c:f>
              <c:numCache>
                <c:formatCode>#,##0.00_);[Red]\(#,##0.00\)</c:formatCode>
                <c:ptCount val="14"/>
                <c:pt idx="0">
                  <c:v>6.8</c:v>
                </c:pt>
                <c:pt idx="1">
                  <c:v>6.1818181818181834</c:v>
                </c:pt>
                <c:pt idx="2">
                  <c:v>6.1818181818181834</c:v>
                </c:pt>
                <c:pt idx="3">
                  <c:v>5.666666666666667</c:v>
                </c:pt>
                <c:pt idx="4">
                  <c:v>5.666666666666667</c:v>
                </c:pt>
                <c:pt idx="5">
                  <c:v>5.666666666666667</c:v>
                </c:pt>
                <c:pt idx="6">
                  <c:v>5.666666666666667</c:v>
                </c:pt>
                <c:pt idx="7">
                  <c:v>5.666666666666667</c:v>
                </c:pt>
                <c:pt idx="8">
                  <c:v>5.2307692307692362</c:v>
                </c:pt>
                <c:pt idx="9">
                  <c:v>5.2307692307692362</c:v>
                </c:pt>
                <c:pt idx="10">
                  <c:v>5.2307692307692362</c:v>
                </c:pt>
                <c:pt idx="11">
                  <c:v>5.2307692307692362</c:v>
                </c:pt>
                <c:pt idx="12">
                  <c:v>5.2307692307692362</c:v>
                </c:pt>
                <c:pt idx="13">
                  <c:v>5.2307692307692362</c:v>
                </c:pt>
              </c:numCache>
            </c:numRef>
          </c:val>
          <c:smooth val="0"/>
          <c:extLst>
            <c:ext xmlns:c16="http://schemas.microsoft.com/office/drawing/2014/chart" uri="{C3380CC4-5D6E-409C-BE32-E72D297353CC}">
              <c16:uniqueId val="{00000001-357A-4C3B-BCDF-4B39B23B12E6}"/>
            </c:ext>
          </c:extLst>
        </c:ser>
        <c:dLbls>
          <c:showLegendKey val="0"/>
          <c:showVal val="0"/>
          <c:showCatName val="0"/>
          <c:showSerName val="0"/>
          <c:showPercent val="0"/>
          <c:showBubbleSize val="0"/>
        </c:dLbls>
        <c:smooth val="0"/>
        <c:axId val="190294272"/>
        <c:axId val="190296064"/>
      </c:lineChart>
      <c:catAx>
        <c:axId val="190294272"/>
        <c:scaling>
          <c:orientation val="minMax"/>
        </c:scaling>
        <c:delete val="0"/>
        <c:axPos val="b"/>
        <c:numFmt formatCode="General" sourceLinked="0"/>
        <c:majorTickMark val="out"/>
        <c:minorTickMark val="none"/>
        <c:tickLblPos val="nextTo"/>
        <c:crossAx val="190296064"/>
        <c:crosses val="autoZero"/>
        <c:auto val="1"/>
        <c:lblAlgn val="ctr"/>
        <c:lblOffset val="100"/>
        <c:noMultiLvlLbl val="0"/>
      </c:catAx>
      <c:valAx>
        <c:axId val="190296064"/>
        <c:scaling>
          <c:orientation val="minMax"/>
        </c:scaling>
        <c:delete val="1"/>
        <c:axPos val="l"/>
        <c:majorGridlines>
          <c:spPr>
            <a:ln>
              <a:noFill/>
            </a:ln>
          </c:spPr>
        </c:majorGridlines>
        <c:numFmt formatCode="#,##0.00_);[Red]\(#,##0.00\)" sourceLinked="1"/>
        <c:majorTickMark val="out"/>
        <c:minorTickMark val="none"/>
        <c:tickLblPos val="nextTo"/>
        <c:crossAx val="190294272"/>
        <c:crosses val="autoZero"/>
        <c:crossBetween val="between"/>
      </c:valAx>
    </c:plotArea>
    <c:legend>
      <c:legendPos val="b"/>
      <c:overlay val="0"/>
    </c:legend>
    <c:plotVisOnly val="1"/>
    <c:dispBlanksAs val="gap"/>
    <c:showDLblsOverMax val="0"/>
  </c:chart>
  <c:spPr>
    <a:noFill/>
    <a:ln>
      <a:noFill/>
    </a:ln>
  </c:sp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rawings/drawing1.xml><?xml version="1.0" encoding="utf-8"?>
<c:userShapes xmlns:c="http://schemas.openxmlformats.org/drawingml/2006/chart">
  <cdr:relSizeAnchor xmlns:cdr="http://schemas.openxmlformats.org/drawingml/2006/chartDrawing">
    <cdr:from>
      <cdr:x>0.04604</cdr:x>
      <cdr:y>0.03245</cdr:y>
    </cdr:from>
    <cdr:to>
      <cdr:x>1</cdr:x>
      <cdr:y>0.18289</cdr:y>
    </cdr:to>
    <cdr:sp macro="" textlink="">
      <cdr:nvSpPr>
        <cdr:cNvPr id="2" name="1 Cuadro de texto"/>
        <cdr:cNvSpPr txBox="1"/>
      </cdr:nvSpPr>
      <cdr:spPr>
        <a:xfrm xmlns:a="http://schemas.openxmlformats.org/drawingml/2006/main">
          <a:off x="238125" y="104775"/>
          <a:ext cx="4933950" cy="4857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s-MX" sz="1200" dirty="0">
              <a:latin typeface="Arial" panose="020B0604020202020204" pitchFamily="34" charset="0"/>
              <a:cs typeface="Arial" panose="020B0604020202020204" pitchFamily="34" charset="0"/>
            </a:rPr>
            <a:t> Comparación del precio de uso industrial entre </a:t>
          </a:r>
        </a:p>
        <a:p xmlns:a="http://schemas.openxmlformats.org/drawingml/2006/main">
          <a:pPr algn="ctr"/>
          <a:r>
            <a:rPr lang="es-MX" sz="1200" dirty="0">
              <a:latin typeface="Arial" panose="020B0604020202020204" pitchFamily="34" charset="0"/>
              <a:cs typeface="Arial" panose="020B0604020202020204" pitchFamily="34" charset="0"/>
            </a:rPr>
            <a:t>México- EUA</a:t>
          </a:r>
          <a:r>
            <a:rPr lang="es-MX" sz="1200" baseline="0" dirty="0">
              <a:latin typeface="Arial" panose="020B0604020202020204" pitchFamily="34" charset="0"/>
              <a:cs typeface="Arial" panose="020B0604020202020204" pitchFamily="34" charset="0"/>
            </a:rPr>
            <a:t>  del año 2006 -2019</a:t>
          </a:r>
          <a:endParaRPr lang="es-MX" sz="1200" dirty="0">
            <a:latin typeface="Arial" panose="020B0604020202020204" pitchFamily="34" charset="0"/>
            <a:cs typeface="Arial" panose="020B06040202020202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1FF1CC-C645-5F41-BB3C-4B31D1818D98}" type="datetimeFigureOut">
              <a:rPr lang="es-MX" smtClean="0"/>
              <a:t>24/01/2022</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68BA35-E88F-7A4C-8F5F-E7BDEA9A3417}" type="slidenum">
              <a:rPr lang="es-MX" smtClean="0"/>
              <a:t>‹Nº›</a:t>
            </a:fld>
            <a:endParaRPr lang="es-MX"/>
          </a:p>
        </p:txBody>
      </p:sp>
    </p:spTree>
    <p:extLst>
      <p:ext uri="{BB962C8B-B14F-4D97-AF65-F5344CB8AC3E}">
        <p14:creationId xmlns:p14="http://schemas.microsoft.com/office/powerpoint/2010/main" val="3443675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2568BA35-E88F-7A4C-8F5F-E7BDEA9A3417}" type="slidenum">
              <a:rPr lang="es-MX" smtClean="0"/>
              <a:t>7</a:t>
            </a:fld>
            <a:endParaRPr lang="es-MX"/>
          </a:p>
        </p:txBody>
      </p:sp>
    </p:spTree>
    <p:extLst>
      <p:ext uri="{BB962C8B-B14F-4D97-AF65-F5344CB8AC3E}">
        <p14:creationId xmlns:p14="http://schemas.microsoft.com/office/powerpoint/2010/main" val="1073710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2568BA35-E88F-7A4C-8F5F-E7BDEA9A3417}" type="slidenum">
              <a:rPr lang="es-MX" smtClean="0"/>
              <a:t>8</a:t>
            </a:fld>
            <a:endParaRPr lang="es-MX"/>
          </a:p>
        </p:txBody>
      </p:sp>
    </p:spTree>
    <p:extLst>
      <p:ext uri="{BB962C8B-B14F-4D97-AF65-F5344CB8AC3E}">
        <p14:creationId xmlns:p14="http://schemas.microsoft.com/office/powerpoint/2010/main" val="3326045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0D065558-B018-432B-BE62-15316BEE5D1C}"/>
              </a:ext>
            </a:extLst>
          </p:cNvPr>
          <p:cNvSpPr>
            <a:spLocks noGrp="1" noRot="1" noChangeAspect="1"/>
          </p:cNvSpPr>
          <p:nvPr>
            <p:ph type="sldImg"/>
          </p:nvPr>
        </p:nvSpPr>
        <p:spPr>
          <a:xfrm>
            <a:off x="685800" y="1143000"/>
            <a:ext cx="5486400" cy="3086100"/>
          </a:xfrm>
        </p:spPr>
      </p:sp>
      <p:sp>
        <p:nvSpPr>
          <p:cNvPr id="3" name="Marcador de notas 2">
            <a:extLst>
              <a:ext uri="{FF2B5EF4-FFF2-40B4-BE49-F238E27FC236}">
                <a16:creationId xmlns:a16="http://schemas.microsoft.com/office/drawing/2014/main" id="{D4B28B58-B5F9-4B81-AA0F-CDD0DF0F08A0}"/>
              </a:ext>
            </a:extLst>
          </p:cNvPr>
          <p:cNvSpPr txBox="1">
            <a:spLocks noGrp="1"/>
          </p:cNvSpPr>
          <p:nvPr>
            <p:ph type="body" sz="quarter"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cs typeface="Calibri"/>
            </a:endParaRPr>
          </a:p>
        </p:txBody>
      </p:sp>
      <p:sp>
        <p:nvSpPr>
          <p:cNvPr id="4" name="Marcador de número de diapositiva 3">
            <a:extLst>
              <a:ext uri="{FF2B5EF4-FFF2-40B4-BE49-F238E27FC236}">
                <a16:creationId xmlns:a16="http://schemas.microsoft.com/office/drawing/2014/main" id="{49D77A42-D32E-417F-A9AA-802AB327F52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B68114B-A30A-44BB-916D-03539E0B2767}" type="slidenum">
              <a:t>9</a:t>
            </a:fld>
            <a:endParaRPr lang="es-ES" sz="1200" b="0" i="0" u="none" strike="noStrike" kern="1200" cap="none" spc="0" baseline="0">
              <a:solidFill>
                <a:srgbClr val="000000"/>
              </a:solidFill>
              <a:uFillTx/>
              <a:latin typeface="Calibri"/>
            </a:endParaRPr>
          </a:p>
        </p:txBody>
      </p:sp>
      <p:sp>
        <p:nvSpPr>
          <p:cNvPr id="5" name="Marcador de número de diapositiva 4">
            <a:extLst>
              <a:ext uri="{FF2B5EF4-FFF2-40B4-BE49-F238E27FC236}">
                <a16:creationId xmlns:a16="http://schemas.microsoft.com/office/drawing/2014/main" id="{6C8C2961-2827-4402-A110-755EF6853310}"/>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831D12E-3FC2-4C89-9653-5E2B0EFC8CCF}" type="slidenum">
              <a:t>9</a:t>
            </a:fld>
            <a:endParaRPr lang="es-ES" sz="1200" b="0" i="0" u="none" strike="noStrike" kern="1200" cap="none" spc="0" baseline="0">
              <a:solidFill>
                <a:srgbClr val="000000"/>
              </a:solidFill>
              <a:uFillTx/>
              <a:latin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BC1A5CDB-C9E5-4305-8554-AF3EED106635}"/>
              </a:ext>
            </a:extLst>
          </p:cNvPr>
          <p:cNvSpPr>
            <a:spLocks noGrp="1" noRot="1" noChangeAspect="1"/>
          </p:cNvSpPr>
          <p:nvPr>
            <p:ph type="sldImg"/>
          </p:nvPr>
        </p:nvSpPr>
        <p:spPr>
          <a:xfrm>
            <a:off x="685800" y="1143000"/>
            <a:ext cx="5486400" cy="3086100"/>
          </a:xfrm>
        </p:spPr>
      </p:sp>
      <p:sp>
        <p:nvSpPr>
          <p:cNvPr id="3" name="Marcador de notas 2">
            <a:extLst>
              <a:ext uri="{FF2B5EF4-FFF2-40B4-BE49-F238E27FC236}">
                <a16:creationId xmlns:a16="http://schemas.microsoft.com/office/drawing/2014/main" id="{51BD3F77-9C55-42A9-B884-C8F94A18B406}"/>
              </a:ext>
            </a:extLst>
          </p:cNvPr>
          <p:cNvSpPr txBox="1">
            <a:spLocks noGrp="1"/>
          </p:cNvSpPr>
          <p:nvPr>
            <p:ph type="body" sz="quarter" idx="1"/>
          </p:nvPr>
        </p:nvSpPr>
        <p:spPr/>
        <p:txBody>
          <a:bodyPr/>
          <a:lstStyle/>
          <a:p>
            <a:pPr lvl="0" algn="just"/>
            <a:endParaRPr lang="es-MX" dirty="0"/>
          </a:p>
        </p:txBody>
      </p:sp>
      <p:sp>
        <p:nvSpPr>
          <p:cNvPr id="4" name="Marcador de número de diapositiva 3">
            <a:extLst>
              <a:ext uri="{FF2B5EF4-FFF2-40B4-BE49-F238E27FC236}">
                <a16:creationId xmlns:a16="http://schemas.microsoft.com/office/drawing/2014/main" id="{DD3B622E-3FF1-4AAA-9690-BEEBDBE05FAC}"/>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712B635-202A-4DC0-899B-291EB89CDF43}" type="slidenum">
              <a:t>10</a:t>
            </a:fld>
            <a:endParaRPr lang="es-ES" sz="1200" b="0" i="0" u="none" strike="noStrike" kern="1200" cap="none" spc="0" baseline="0">
              <a:solidFill>
                <a:srgbClr val="000000"/>
              </a:solidFill>
              <a:uFillTx/>
              <a:latin typeface="Calibri"/>
            </a:endParaRPr>
          </a:p>
        </p:txBody>
      </p:sp>
      <p:sp>
        <p:nvSpPr>
          <p:cNvPr id="5" name="Marcador de número de diapositiva 4">
            <a:extLst>
              <a:ext uri="{FF2B5EF4-FFF2-40B4-BE49-F238E27FC236}">
                <a16:creationId xmlns:a16="http://schemas.microsoft.com/office/drawing/2014/main" id="{CA28B790-A296-4CFC-B808-822EA891DE73}"/>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D962D8A-700C-4173-BAC3-5DAE369D6469}" type="slidenum">
              <a:t>10</a:t>
            </a:fld>
            <a:endParaRPr lang="es-ES" sz="1200" b="0" i="0" u="none" strike="noStrike" kern="1200" cap="none" spc="0" baseline="0">
              <a:solidFill>
                <a:srgbClr val="000000"/>
              </a:solidFill>
              <a:uFillTx/>
              <a:latin typeface="Calibri"/>
            </a:endParaRPr>
          </a:p>
        </p:txBody>
      </p:sp>
      <p:sp>
        <p:nvSpPr>
          <p:cNvPr id="6" name="Marcador de número de diapositiva 5">
            <a:extLst>
              <a:ext uri="{FF2B5EF4-FFF2-40B4-BE49-F238E27FC236}">
                <a16:creationId xmlns:a16="http://schemas.microsoft.com/office/drawing/2014/main" id="{C670B051-B563-47C8-8509-E32BF1EC59DF}"/>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43B16D9-7CB3-413C-8DDC-D3625DE3DC37}" type="slidenum">
              <a:t>10</a:t>
            </a:fld>
            <a:endParaRPr lang="es-ES" sz="1200" b="0" i="0" u="none" strike="noStrike" kern="1200" cap="none" spc="0" baseline="0">
              <a:solidFill>
                <a:srgbClr val="000000"/>
              </a:solidFill>
              <a:uFillTx/>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4914AA-222F-D748-BCF5-30FA2840117D}"/>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p>
        </p:txBody>
      </p:sp>
      <p:sp>
        <p:nvSpPr>
          <p:cNvPr id="3" name="Subtítulo 2">
            <a:extLst>
              <a:ext uri="{FF2B5EF4-FFF2-40B4-BE49-F238E27FC236}">
                <a16:creationId xmlns:a16="http://schemas.microsoft.com/office/drawing/2014/main" id="{1C7BF277-E2D3-7644-A828-B0CF81568F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p>
        </p:txBody>
      </p:sp>
      <p:sp>
        <p:nvSpPr>
          <p:cNvPr id="4" name="Marcador de fecha 3">
            <a:extLst>
              <a:ext uri="{FF2B5EF4-FFF2-40B4-BE49-F238E27FC236}">
                <a16:creationId xmlns:a16="http://schemas.microsoft.com/office/drawing/2014/main" id="{D8F6BE41-D68D-C64D-BFBF-28483F54274B}"/>
              </a:ext>
            </a:extLst>
          </p:cNvPr>
          <p:cNvSpPr>
            <a:spLocks noGrp="1"/>
          </p:cNvSpPr>
          <p:nvPr>
            <p:ph type="dt" sz="half" idx="10"/>
          </p:nvPr>
        </p:nvSpPr>
        <p:spPr/>
        <p:txBody>
          <a:bodyPr/>
          <a:lstStyle/>
          <a:p>
            <a:fld id="{50298213-264E-1A45-BDDE-3A399AC59482}" type="datetimeFigureOut">
              <a:rPr lang="es-MX" smtClean="0"/>
              <a:t>24/01/2022</a:t>
            </a:fld>
            <a:endParaRPr lang="es-MX"/>
          </a:p>
        </p:txBody>
      </p:sp>
      <p:sp>
        <p:nvSpPr>
          <p:cNvPr id="5" name="Marcador de pie de página 4">
            <a:extLst>
              <a:ext uri="{FF2B5EF4-FFF2-40B4-BE49-F238E27FC236}">
                <a16:creationId xmlns:a16="http://schemas.microsoft.com/office/drawing/2014/main" id="{CB45C53A-57FE-A24B-9AD3-7EC49993DEC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F4ED59F-BA3D-8940-B9B0-57439AB66A1B}"/>
              </a:ext>
            </a:extLst>
          </p:cNvPr>
          <p:cNvSpPr>
            <a:spLocks noGrp="1"/>
          </p:cNvSpPr>
          <p:nvPr>
            <p:ph type="sldNum" sz="quarter" idx="12"/>
          </p:nvPr>
        </p:nvSpPr>
        <p:spPr/>
        <p:txBody>
          <a:bodyPr/>
          <a:lstStyle/>
          <a:p>
            <a:fld id="{4A0DE99D-6F5A-4040-B115-7B533D3FE51C}" type="slidenum">
              <a:rPr lang="es-MX" smtClean="0"/>
              <a:t>‹Nº›</a:t>
            </a:fld>
            <a:endParaRPr lang="es-MX"/>
          </a:p>
        </p:txBody>
      </p:sp>
    </p:spTree>
    <p:extLst>
      <p:ext uri="{BB962C8B-B14F-4D97-AF65-F5344CB8AC3E}">
        <p14:creationId xmlns:p14="http://schemas.microsoft.com/office/powerpoint/2010/main" val="2183321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4AEDF2-7E04-9E48-A711-9E6E9F77F109}"/>
              </a:ext>
            </a:extLst>
          </p:cNvPr>
          <p:cNvSpPr>
            <a:spLocks noGrp="1"/>
          </p:cNvSpPr>
          <p:nvPr>
            <p:ph type="title"/>
          </p:nvPr>
        </p:nvSpPr>
        <p:spPr/>
        <p:txBody>
          <a:bodyPr/>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AD7B7443-5B4E-C644-B6F7-A42772143761}"/>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5D89848D-5F7F-634A-9AD5-0846B519C4E8}"/>
              </a:ext>
            </a:extLst>
          </p:cNvPr>
          <p:cNvSpPr>
            <a:spLocks noGrp="1"/>
          </p:cNvSpPr>
          <p:nvPr>
            <p:ph type="dt" sz="half" idx="10"/>
          </p:nvPr>
        </p:nvSpPr>
        <p:spPr/>
        <p:txBody>
          <a:bodyPr/>
          <a:lstStyle/>
          <a:p>
            <a:fld id="{50298213-264E-1A45-BDDE-3A399AC59482}" type="datetimeFigureOut">
              <a:rPr lang="es-MX" smtClean="0"/>
              <a:t>24/01/2022</a:t>
            </a:fld>
            <a:endParaRPr lang="es-MX"/>
          </a:p>
        </p:txBody>
      </p:sp>
      <p:sp>
        <p:nvSpPr>
          <p:cNvPr id="5" name="Marcador de pie de página 4">
            <a:extLst>
              <a:ext uri="{FF2B5EF4-FFF2-40B4-BE49-F238E27FC236}">
                <a16:creationId xmlns:a16="http://schemas.microsoft.com/office/drawing/2014/main" id="{78BA949E-770E-9943-B22B-D59E13D02F4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2E23298-FA33-A040-9FFE-D05ABDB6B2A9}"/>
              </a:ext>
            </a:extLst>
          </p:cNvPr>
          <p:cNvSpPr>
            <a:spLocks noGrp="1"/>
          </p:cNvSpPr>
          <p:nvPr>
            <p:ph type="sldNum" sz="quarter" idx="12"/>
          </p:nvPr>
        </p:nvSpPr>
        <p:spPr/>
        <p:txBody>
          <a:bodyPr/>
          <a:lstStyle/>
          <a:p>
            <a:fld id="{4A0DE99D-6F5A-4040-B115-7B533D3FE51C}" type="slidenum">
              <a:rPr lang="es-MX" smtClean="0"/>
              <a:t>‹Nº›</a:t>
            </a:fld>
            <a:endParaRPr lang="es-MX"/>
          </a:p>
        </p:txBody>
      </p:sp>
    </p:spTree>
    <p:extLst>
      <p:ext uri="{BB962C8B-B14F-4D97-AF65-F5344CB8AC3E}">
        <p14:creationId xmlns:p14="http://schemas.microsoft.com/office/powerpoint/2010/main" val="255365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42D2CD-1818-2E49-877A-16109414BB24}"/>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E009C49A-942B-A444-A7DC-A95B97E99B97}"/>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40B252F7-5133-5147-B836-549A4D7D9CB5}"/>
              </a:ext>
            </a:extLst>
          </p:cNvPr>
          <p:cNvSpPr>
            <a:spLocks noGrp="1"/>
          </p:cNvSpPr>
          <p:nvPr>
            <p:ph type="dt" sz="half" idx="10"/>
          </p:nvPr>
        </p:nvSpPr>
        <p:spPr/>
        <p:txBody>
          <a:bodyPr/>
          <a:lstStyle/>
          <a:p>
            <a:fld id="{50298213-264E-1A45-BDDE-3A399AC59482}" type="datetimeFigureOut">
              <a:rPr lang="es-MX" smtClean="0"/>
              <a:t>24/01/2022</a:t>
            </a:fld>
            <a:endParaRPr lang="es-MX"/>
          </a:p>
        </p:txBody>
      </p:sp>
      <p:sp>
        <p:nvSpPr>
          <p:cNvPr id="5" name="Marcador de pie de página 4">
            <a:extLst>
              <a:ext uri="{FF2B5EF4-FFF2-40B4-BE49-F238E27FC236}">
                <a16:creationId xmlns:a16="http://schemas.microsoft.com/office/drawing/2014/main" id="{200BABE9-8049-5148-98A7-92813AC0377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DDACAFA-4DC2-674B-AA81-2E934C1D6ACA}"/>
              </a:ext>
            </a:extLst>
          </p:cNvPr>
          <p:cNvSpPr>
            <a:spLocks noGrp="1"/>
          </p:cNvSpPr>
          <p:nvPr>
            <p:ph type="sldNum" sz="quarter" idx="12"/>
          </p:nvPr>
        </p:nvSpPr>
        <p:spPr/>
        <p:txBody>
          <a:bodyPr/>
          <a:lstStyle/>
          <a:p>
            <a:fld id="{4A0DE99D-6F5A-4040-B115-7B533D3FE51C}" type="slidenum">
              <a:rPr lang="es-MX" smtClean="0"/>
              <a:t>‹Nº›</a:t>
            </a:fld>
            <a:endParaRPr lang="es-MX"/>
          </a:p>
        </p:txBody>
      </p:sp>
    </p:spTree>
    <p:extLst>
      <p:ext uri="{BB962C8B-B14F-4D97-AF65-F5344CB8AC3E}">
        <p14:creationId xmlns:p14="http://schemas.microsoft.com/office/powerpoint/2010/main" val="1101032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C4358A-196B-6E40-8AB7-FC55A376824E}"/>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D85F5214-2A77-BD40-8D3B-B4EA1F639A8F}"/>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EFBBAA6B-2337-884B-9741-E2DF65116A35}"/>
              </a:ext>
            </a:extLst>
          </p:cNvPr>
          <p:cNvSpPr>
            <a:spLocks noGrp="1"/>
          </p:cNvSpPr>
          <p:nvPr>
            <p:ph type="dt" sz="half" idx="10"/>
          </p:nvPr>
        </p:nvSpPr>
        <p:spPr/>
        <p:txBody>
          <a:bodyPr/>
          <a:lstStyle/>
          <a:p>
            <a:fld id="{50298213-264E-1A45-BDDE-3A399AC59482}" type="datetimeFigureOut">
              <a:rPr lang="es-MX" smtClean="0"/>
              <a:t>24/01/2022</a:t>
            </a:fld>
            <a:endParaRPr lang="es-MX"/>
          </a:p>
        </p:txBody>
      </p:sp>
      <p:sp>
        <p:nvSpPr>
          <p:cNvPr id="5" name="Marcador de pie de página 4">
            <a:extLst>
              <a:ext uri="{FF2B5EF4-FFF2-40B4-BE49-F238E27FC236}">
                <a16:creationId xmlns:a16="http://schemas.microsoft.com/office/drawing/2014/main" id="{DBEF7277-0B08-C44C-9E97-BBD8DA2726C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8B76D5D-FBD1-CC40-AD90-1FC05C66972B}"/>
              </a:ext>
            </a:extLst>
          </p:cNvPr>
          <p:cNvSpPr>
            <a:spLocks noGrp="1"/>
          </p:cNvSpPr>
          <p:nvPr>
            <p:ph type="sldNum" sz="quarter" idx="12"/>
          </p:nvPr>
        </p:nvSpPr>
        <p:spPr/>
        <p:txBody>
          <a:bodyPr/>
          <a:lstStyle/>
          <a:p>
            <a:fld id="{4A0DE99D-6F5A-4040-B115-7B533D3FE51C}" type="slidenum">
              <a:rPr lang="es-MX" smtClean="0"/>
              <a:t>‹Nº›</a:t>
            </a:fld>
            <a:endParaRPr lang="es-MX"/>
          </a:p>
        </p:txBody>
      </p:sp>
    </p:spTree>
    <p:extLst>
      <p:ext uri="{BB962C8B-B14F-4D97-AF65-F5344CB8AC3E}">
        <p14:creationId xmlns:p14="http://schemas.microsoft.com/office/powerpoint/2010/main" val="42429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49000D-58E6-F642-A0B0-9F91ECD28E05}"/>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p>
        </p:txBody>
      </p:sp>
      <p:sp>
        <p:nvSpPr>
          <p:cNvPr id="3" name="Marcador de texto 2">
            <a:extLst>
              <a:ext uri="{FF2B5EF4-FFF2-40B4-BE49-F238E27FC236}">
                <a16:creationId xmlns:a16="http://schemas.microsoft.com/office/drawing/2014/main" id="{E32E2921-5AF5-EE46-ADB5-10BA5BF161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5F1BD9A8-597F-A94B-A757-612E37C1C32D}"/>
              </a:ext>
            </a:extLst>
          </p:cNvPr>
          <p:cNvSpPr>
            <a:spLocks noGrp="1"/>
          </p:cNvSpPr>
          <p:nvPr>
            <p:ph type="dt" sz="half" idx="10"/>
          </p:nvPr>
        </p:nvSpPr>
        <p:spPr/>
        <p:txBody>
          <a:bodyPr/>
          <a:lstStyle/>
          <a:p>
            <a:fld id="{50298213-264E-1A45-BDDE-3A399AC59482}" type="datetimeFigureOut">
              <a:rPr lang="es-MX" smtClean="0"/>
              <a:t>24/01/2022</a:t>
            </a:fld>
            <a:endParaRPr lang="es-MX"/>
          </a:p>
        </p:txBody>
      </p:sp>
      <p:sp>
        <p:nvSpPr>
          <p:cNvPr id="5" name="Marcador de pie de página 4">
            <a:extLst>
              <a:ext uri="{FF2B5EF4-FFF2-40B4-BE49-F238E27FC236}">
                <a16:creationId xmlns:a16="http://schemas.microsoft.com/office/drawing/2014/main" id="{264489F2-4431-BC4A-BAD3-E95FE333615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FADB3E5-C2F4-2B48-949C-751437445CF2}"/>
              </a:ext>
            </a:extLst>
          </p:cNvPr>
          <p:cNvSpPr>
            <a:spLocks noGrp="1"/>
          </p:cNvSpPr>
          <p:nvPr>
            <p:ph type="sldNum" sz="quarter" idx="12"/>
          </p:nvPr>
        </p:nvSpPr>
        <p:spPr/>
        <p:txBody>
          <a:bodyPr/>
          <a:lstStyle/>
          <a:p>
            <a:fld id="{4A0DE99D-6F5A-4040-B115-7B533D3FE51C}" type="slidenum">
              <a:rPr lang="es-MX" smtClean="0"/>
              <a:t>‹Nº›</a:t>
            </a:fld>
            <a:endParaRPr lang="es-MX"/>
          </a:p>
        </p:txBody>
      </p:sp>
    </p:spTree>
    <p:extLst>
      <p:ext uri="{BB962C8B-B14F-4D97-AF65-F5344CB8AC3E}">
        <p14:creationId xmlns:p14="http://schemas.microsoft.com/office/powerpoint/2010/main" val="99129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2AB339-49DF-654A-B37A-597A52859955}"/>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A92815E2-153A-FA4C-886D-955A75C0DE5C}"/>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contenido 3">
            <a:extLst>
              <a:ext uri="{FF2B5EF4-FFF2-40B4-BE49-F238E27FC236}">
                <a16:creationId xmlns:a16="http://schemas.microsoft.com/office/drawing/2014/main" id="{D3A19DE3-7DD3-034A-894A-E3040BEA56A9}"/>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fecha 4">
            <a:extLst>
              <a:ext uri="{FF2B5EF4-FFF2-40B4-BE49-F238E27FC236}">
                <a16:creationId xmlns:a16="http://schemas.microsoft.com/office/drawing/2014/main" id="{5CB11264-18EF-2047-A976-A289CCABE13E}"/>
              </a:ext>
            </a:extLst>
          </p:cNvPr>
          <p:cNvSpPr>
            <a:spLocks noGrp="1"/>
          </p:cNvSpPr>
          <p:nvPr>
            <p:ph type="dt" sz="half" idx="10"/>
          </p:nvPr>
        </p:nvSpPr>
        <p:spPr/>
        <p:txBody>
          <a:bodyPr/>
          <a:lstStyle/>
          <a:p>
            <a:fld id="{50298213-264E-1A45-BDDE-3A399AC59482}" type="datetimeFigureOut">
              <a:rPr lang="es-MX" smtClean="0"/>
              <a:t>24/01/2022</a:t>
            </a:fld>
            <a:endParaRPr lang="es-MX"/>
          </a:p>
        </p:txBody>
      </p:sp>
      <p:sp>
        <p:nvSpPr>
          <p:cNvPr id="6" name="Marcador de pie de página 5">
            <a:extLst>
              <a:ext uri="{FF2B5EF4-FFF2-40B4-BE49-F238E27FC236}">
                <a16:creationId xmlns:a16="http://schemas.microsoft.com/office/drawing/2014/main" id="{15E30F9B-8D27-DD45-8CE6-BD4EB37A6FE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9C81487-19A0-5C41-AB40-631757A91264}"/>
              </a:ext>
            </a:extLst>
          </p:cNvPr>
          <p:cNvSpPr>
            <a:spLocks noGrp="1"/>
          </p:cNvSpPr>
          <p:nvPr>
            <p:ph type="sldNum" sz="quarter" idx="12"/>
          </p:nvPr>
        </p:nvSpPr>
        <p:spPr/>
        <p:txBody>
          <a:bodyPr/>
          <a:lstStyle/>
          <a:p>
            <a:fld id="{4A0DE99D-6F5A-4040-B115-7B533D3FE51C}" type="slidenum">
              <a:rPr lang="es-MX" smtClean="0"/>
              <a:t>‹Nº›</a:t>
            </a:fld>
            <a:endParaRPr lang="es-MX"/>
          </a:p>
        </p:txBody>
      </p:sp>
    </p:spTree>
    <p:extLst>
      <p:ext uri="{BB962C8B-B14F-4D97-AF65-F5344CB8AC3E}">
        <p14:creationId xmlns:p14="http://schemas.microsoft.com/office/powerpoint/2010/main" val="3208075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973535-74AF-2049-9F75-3396104B4D96}"/>
              </a:ext>
            </a:extLst>
          </p:cNvPr>
          <p:cNvSpPr>
            <a:spLocks noGrp="1"/>
          </p:cNvSpPr>
          <p:nvPr>
            <p:ph type="title"/>
          </p:nvPr>
        </p:nvSpPr>
        <p:spPr>
          <a:xfrm>
            <a:off x="839788" y="365125"/>
            <a:ext cx="10515600" cy="1325563"/>
          </a:xfrm>
        </p:spPr>
        <p:txBody>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1683AB98-B0E4-C543-9CB5-01E5BE5BB8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109C26F7-CC19-7947-8881-AF1326285FB8}"/>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texto 4">
            <a:extLst>
              <a:ext uri="{FF2B5EF4-FFF2-40B4-BE49-F238E27FC236}">
                <a16:creationId xmlns:a16="http://schemas.microsoft.com/office/drawing/2014/main" id="{4D86064E-1579-3242-B761-DC68DF748D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416EA0D0-A704-A24A-9106-ACF7BFAA2B8C}"/>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7" name="Marcador de fecha 6">
            <a:extLst>
              <a:ext uri="{FF2B5EF4-FFF2-40B4-BE49-F238E27FC236}">
                <a16:creationId xmlns:a16="http://schemas.microsoft.com/office/drawing/2014/main" id="{0DA6950F-6A49-ED4A-8161-D2298CDA6A94}"/>
              </a:ext>
            </a:extLst>
          </p:cNvPr>
          <p:cNvSpPr>
            <a:spLocks noGrp="1"/>
          </p:cNvSpPr>
          <p:nvPr>
            <p:ph type="dt" sz="half" idx="10"/>
          </p:nvPr>
        </p:nvSpPr>
        <p:spPr/>
        <p:txBody>
          <a:bodyPr/>
          <a:lstStyle/>
          <a:p>
            <a:fld id="{50298213-264E-1A45-BDDE-3A399AC59482}" type="datetimeFigureOut">
              <a:rPr lang="es-MX" smtClean="0"/>
              <a:t>24/01/2022</a:t>
            </a:fld>
            <a:endParaRPr lang="es-MX"/>
          </a:p>
        </p:txBody>
      </p:sp>
      <p:sp>
        <p:nvSpPr>
          <p:cNvPr id="8" name="Marcador de pie de página 7">
            <a:extLst>
              <a:ext uri="{FF2B5EF4-FFF2-40B4-BE49-F238E27FC236}">
                <a16:creationId xmlns:a16="http://schemas.microsoft.com/office/drawing/2014/main" id="{22379791-3285-AE41-B503-E0C2A784E8E9}"/>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2761BB69-6F71-1F44-8C76-F2E5FCB85520}"/>
              </a:ext>
            </a:extLst>
          </p:cNvPr>
          <p:cNvSpPr>
            <a:spLocks noGrp="1"/>
          </p:cNvSpPr>
          <p:nvPr>
            <p:ph type="sldNum" sz="quarter" idx="12"/>
          </p:nvPr>
        </p:nvSpPr>
        <p:spPr/>
        <p:txBody>
          <a:bodyPr/>
          <a:lstStyle/>
          <a:p>
            <a:fld id="{4A0DE99D-6F5A-4040-B115-7B533D3FE51C}" type="slidenum">
              <a:rPr lang="es-MX" smtClean="0"/>
              <a:t>‹Nº›</a:t>
            </a:fld>
            <a:endParaRPr lang="es-MX"/>
          </a:p>
        </p:txBody>
      </p:sp>
    </p:spTree>
    <p:extLst>
      <p:ext uri="{BB962C8B-B14F-4D97-AF65-F5344CB8AC3E}">
        <p14:creationId xmlns:p14="http://schemas.microsoft.com/office/powerpoint/2010/main" val="1606440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80DF5A-F536-7742-A0DC-8DDB4584236D}"/>
              </a:ext>
            </a:extLst>
          </p:cNvPr>
          <p:cNvSpPr>
            <a:spLocks noGrp="1"/>
          </p:cNvSpPr>
          <p:nvPr>
            <p:ph type="title"/>
          </p:nvPr>
        </p:nvSpPr>
        <p:spPr/>
        <p:txBody>
          <a:bodyPr/>
          <a:lstStyle/>
          <a:p>
            <a:r>
              <a:rPr lang="es-MX"/>
              <a:t>Haz clic para modificar el estilo de título del patrón</a:t>
            </a:r>
          </a:p>
        </p:txBody>
      </p:sp>
      <p:sp>
        <p:nvSpPr>
          <p:cNvPr id="3" name="Marcador de fecha 2">
            <a:extLst>
              <a:ext uri="{FF2B5EF4-FFF2-40B4-BE49-F238E27FC236}">
                <a16:creationId xmlns:a16="http://schemas.microsoft.com/office/drawing/2014/main" id="{1C5F10CB-A5F9-164C-A2CA-22A051C0A6C8}"/>
              </a:ext>
            </a:extLst>
          </p:cNvPr>
          <p:cNvSpPr>
            <a:spLocks noGrp="1"/>
          </p:cNvSpPr>
          <p:nvPr>
            <p:ph type="dt" sz="half" idx="10"/>
          </p:nvPr>
        </p:nvSpPr>
        <p:spPr/>
        <p:txBody>
          <a:bodyPr/>
          <a:lstStyle/>
          <a:p>
            <a:fld id="{50298213-264E-1A45-BDDE-3A399AC59482}" type="datetimeFigureOut">
              <a:rPr lang="es-MX" smtClean="0"/>
              <a:t>24/01/2022</a:t>
            </a:fld>
            <a:endParaRPr lang="es-MX"/>
          </a:p>
        </p:txBody>
      </p:sp>
      <p:sp>
        <p:nvSpPr>
          <p:cNvPr id="4" name="Marcador de pie de página 3">
            <a:extLst>
              <a:ext uri="{FF2B5EF4-FFF2-40B4-BE49-F238E27FC236}">
                <a16:creationId xmlns:a16="http://schemas.microsoft.com/office/drawing/2014/main" id="{6B08A41C-7642-094E-8BE6-4B8F65F41855}"/>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119B68B4-10AF-8845-81CD-1F6EFA7CB804}"/>
              </a:ext>
            </a:extLst>
          </p:cNvPr>
          <p:cNvSpPr>
            <a:spLocks noGrp="1"/>
          </p:cNvSpPr>
          <p:nvPr>
            <p:ph type="sldNum" sz="quarter" idx="12"/>
          </p:nvPr>
        </p:nvSpPr>
        <p:spPr/>
        <p:txBody>
          <a:bodyPr/>
          <a:lstStyle/>
          <a:p>
            <a:fld id="{4A0DE99D-6F5A-4040-B115-7B533D3FE51C}" type="slidenum">
              <a:rPr lang="es-MX" smtClean="0"/>
              <a:t>‹Nº›</a:t>
            </a:fld>
            <a:endParaRPr lang="es-MX"/>
          </a:p>
        </p:txBody>
      </p:sp>
    </p:spTree>
    <p:extLst>
      <p:ext uri="{BB962C8B-B14F-4D97-AF65-F5344CB8AC3E}">
        <p14:creationId xmlns:p14="http://schemas.microsoft.com/office/powerpoint/2010/main" val="3297724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6659051-B803-C443-BF9B-430373C6DF2C}"/>
              </a:ext>
            </a:extLst>
          </p:cNvPr>
          <p:cNvSpPr>
            <a:spLocks noGrp="1"/>
          </p:cNvSpPr>
          <p:nvPr>
            <p:ph type="dt" sz="half" idx="10"/>
          </p:nvPr>
        </p:nvSpPr>
        <p:spPr/>
        <p:txBody>
          <a:bodyPr/>
          <a:lstStyle/>
          <a:p>
            <a:fld id="{50298213-264E-1A45-BDDE-3A399AC59482}" type="datetimeFigureOut">
              <a:rPr lang="es-MX" smtClean="0"/>
              <a:t>24/01/2022</a:t>
            </a:fld>
            <a:endParaRPr lang="es-MX"/>
          </a:p>
        </p:txBody>
      </p:sp>
      <p:sp>
        <p:nvSpPr>
          <p:cNvPr id="3" name="Marcador de pie de página 2">
            <a:extLst>
              <a:ext uri="{FF2B5EF4-FFF2-40B4-BE49-F238E27FC236}">
                <a16:creationId xmlns:a16="http://schemas.microsoft.com/office/drawing/2014/main" id="{86A75C71-5194-1F42-A4F7-DC27DAD08B3D}"/>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56D25CB6-F62E-CE4E-93DC-FA31E1E06609}"/>
              </a:ext>
            </a:extLst>
          </p:cNvPr>
          <p:cNvSpPr>
            <a:spLocks noGrp="1"/>
          </p:cNvSpPr>
          <p:nvPr>
            <p:ph type="sldNum" sz="quarter" idx="12"/>
          </p:nvPr>
        </p:nvSpPr>
        <p:spPr/>
        <p:txBody>
          <a:bodyPr/>
          <a:lstStyle/>
          <a:p>
            <a:fld id="{4A0DE99D-6F5A-4040-B115-7B533D3FE51C}" type="slidenum">
              <a:rPr lang="es-MX" smtClean="0"/>
              <a:t>‹Nº›</a:t>
            </a:fld>
            <a:endParaRPr lang="es-MX"/>
          </a:p>
        </p:txBody>
      </p:sp>
    </p:spTree>
    <p:extLst>
      <p:ext uri="{BB962C8B-B14F-4D97-AF65-F5344CB8AC3E}">
        <p14:creationId xmlns:p14="http://schemas.microsoft.com/office/powerpoint/2010/main" val="1337353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83F7D7-A177-324A-804F-5C54350EE024}"/>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F6382677-F72F-2D45-9C28-509764EA6D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texto 3">
            <a:extLst>
              <a:ext uri="{FF2B5EF4-FFF2-40B4-BE49-F238E27FC236}">
                <a16:creationId xmlns:a16="http://schemas.microsoft.com/office/drawing/2014/main" id="{1EEB4843-97D9-DD4D-B7C0-61D9C7DF92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A3D25A3D-B3C8-BD44-AFDE-F65BA3D756FE}"/>
              </a:ext>
            </a:extLst>
          </p:cNvPr>
          <p:cNvSpPr>
            <a:spLocks noGrp="1"/>
          </p:cNvSpPr>
          <p:nvPr>
            <p:ph type="dt" sz="half" idx="10"/>
          </p:nvPr>
        </p:nvSpPr>
        <p:spPr/>
        <p:txBody>
          <a:bodyPr/>
          <a:lstStyle/>
          <a:p>
            <a:fld id="{50298213-264E-1A45-BDDE-3A399AC59482}" type="datetimeFigureOut">
              <a:rPr lang="es-MX" smtClean="0"/>
              <a:t>24/01/2022</a:t>
            </a:fld>
            <a:endParaRPr lang="es-MX"/>
          </a:p>
        </p:txBody>
      </p:sp>
      <p:sp>
        <p:nvSpPr>
          <p:cNvPr id="6" name="Marcador de pie de página 5">
            <a:extLst>
              <a:ext uri="{FF2B5EF4-FFF2-40B4-BE49-F238E27FC236}">
                <a16:creationId xmlns:a16="http://schemas.microsoft.com/office/drawing/2014/main" id="{3645D792-BA73-B941-8865-7886974F0C1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0918FCCD-4F71-5E49-9F4B-76860BF23D2F}"/>
              </a:ext>
            </a:extLst>
          </p:cNvPr>
          <p:cNvSpPr>
            <a:spLocks noGrp="1"/>
          </p:cNvSpPr>
          <p:nvPr>
            <p:ph type="sldNum" sz="quarter" idx="12"/>
          </p:nvPr>
        </p:nvSpPr>
        <p:spPr/>
        <p:txBody>
          <a:bodyPr/>
          <a:lstStyle/>
          <a:p>
            <a:fld id="{4A0DE99D-6F5A-4040-B115-7B533D3FE51C}" type="slidenum">
              <a:rPr lang="es-MX" smtClean="0"/>
              <a:t>‹Nº›</a:t>
            </a:fld>
            <a:endParaRPr lang="es-MX"/>
          </a:p>
        </p:txBody>
      </p:sp>
    </p:spTree>
    <p:extLst>
      <p:ext uri="{BB962C8B-B14F-4D97-AF65-F5344CB8AC3E}">
        <p14:creationId xmlns:p14="http://schemas.microsoft.com/office/powerpoint/2010/main" val="506393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CFE70C-E0EC-A249-A09C-9A050E00F655}"/>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posición de imagen 2">
            <a:extLst>
              <a:ext uri="{FF2B5EF4-FFF2-40B4-BE49-F238E27FC236}">
                <a16:creationId xmlns:a16="http://schemas.microsoft.com/office/drawing/2014/main" id="{4B6D75AC-E4C0-354D-B89B-61AAEC346F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75388504-F270-1D41-91FA-99E48FB6FA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16CD65E8-A112-8646-8779-A60B0AD553DB}"/>
              </a:ext>
            </a:extLst>
          </p:cNvPr>
          <p:cNvSpPr>
            <a:spLocks noGrp="1"/>
          </p:cNvSpPr>
          <p:nvPr>
            <p:ph type="dt" sz="half" idx="10"/>
          </p:nvPr>
        </p:nvSpPr>
        <p:spPr/>
        <p:txBody>
          <a:bodyPr/>
          <a:lstStyle/>
          <a:p>
            <a:fld id="{50298213-264E-1A45-BDDE-3A399AC59482}" type="datetimeFigureOut">
              <a:rPr lang="es-MX" smtClean="0"/>
              <a:t>24/01/2022</a:t>
            </a:fld>
            <a:endParaRPr lang="es-MX"/>
          </a:p>
        </p:txBody>
      </p:sp>
      <p:sp>
        <p:nvSpPr>
          <p:cNvPr id="6" name="Marcador de pie de página 5">
            <a:extLst>
              <a:ext uri="{FF2B5EF4-FFF2-40B4-BE49-F238E27FC236}">
                <a16:creationId xmlns:a16="http://schemas.microsoft.com/office/drawing/2014/main" id="{C950CD4B-328F-0D46-9446-39B83B79F41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07F1B712-651A-834D-8F24-680A1F246C42}"/>
              </a:ext>
            </a:extLst>
          </p:cNvPr>
          <p:cNvSpPr>
            <a:spLocks noGrp="1"/>
          </p:cNvSpPr>
          <p:nvPr>
            <p:ph type="sldNum" sz="quarter" idx="12"/>
          </p:nvPr>
        </p:nvSpPr>
        <p:spPr/>
        <p:txBody>
          <a:bodyPr/>
          <a:lstStyle/>
          <a:p>
            <a:fld id="{4A0DE99D-6F5A-4040-B115-7B533D3FE51C}" type="slidenum">
              <a:rPr lang="es-MX" smtClean="0"/>
              <a:t>‹Nº›</a:t>
            </a:fld>
            <a:endParaRPr lang="es-MX"/>
          </a:p>
        </p:txBody>
      </p:sp>
    </p:spTree>
    <p:extLst>
      <p:ext uri="{BB962C8B-B14F-4D97-AF65-F5344CB8AC3E}">
        <p14:creationId xmlns:p14="http://schemas.microsoft.com/office/powerpoint/2010/main" val="2930043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A3DEB94-FDF8-014C-A081-67EC42E8C7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5E8BBB64-4969-A347-BE22-C71D960489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24C1655D-CA39-6545-8E51-1AF3C4FADB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298213-264E-1A45-BDDE-3A399AC59482}" type="datetimeFigureOut">
              <a:rPr lang="es-MX" smtClean="0"/>
              <a:t>24/01/2022</a:t>
            </a:fld>
            <a:endParaRPr lang="es-MX"/>
          </a:p>
        </p:txBody>
      </p:sp>
      <p:sp>
        <p:nvSpPr>
          <p:cNvPr id="5" name="Marcador de pie de página 4">
            <a:extLst>
              <a:ext uri="{FF2B5EF4-FFF2-40B4-BE49-F238E27FC236}">
                <a16:creationId xmlns:a16="http://schemas.microsoft.com/office/drawing/2014/main" id="{22871D0A-EB8D-3341-ADFB-12423398B0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74604DFA-CC1F-444F-AB26-709742B3B1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0DE99D-6F5A-4040-B115-7B533D3FE51C}" type="slidenum">
              <a:rPr lang="es-MX" smtClean="0"/>
              <a:t>‹Nº›</a:t>
            </a:fld>
            <a:endParaRPr lang="es-MX"/>
          </a:p>
        </p:txBody>
      </p:sp>
    </p:spTree>
    <p:extLst>
      <p:ext uri="{BB962C8B-B14F-4D97-AF65-F5344CB8AC3E}">
        <p14:creationId xmlns:p14="http://schemas.microsoft.com/office/powerpoint/2010/main" val="2527398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chart" Target="../charts/chart3.xml" /><Relationship Id="rId2" Type="http://schemas.openxmlformats.org/officeDocument/2006/relationships/notesSlide" Target="../notesSlides/notesSlide4.xml" /><Relationship Id="rId1" Type="http://schemas.openxmlformats.org/officeDocument/2006/relationships/slideLayout" Target="../slideLayouts/slideLayout5.xml" /><Relationship Id="rId5" Type="http://schemas.openxmlformats.org/officeDocument/2006/relationships/hyperlink" Target="https://www.cfe.mx/finanzas/Pages/default.aspx" TargetMode="External" /><Relationship Id="rId4" Type="http://schemas.openxmlformats.org/officeDocument/2006/relationships/chart" Target="../charts/chart4.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Relationship Id="rId3" Type="http://schemas.openxmlformats.org/officeDocument/2006/relationships/chart" Target="../charts/chart1.xml" /><Relationship Id="rId2" Type="http://schemas.openxmlformats.org/officeDocument/2006/relationships/notesSlide" Target="../notesSlides/notesSlide3.xml" /><Relationship Id="rId1" Type="http://schemas.openxmlformats.org/officeDocument/2006/relationships/slideLayout" Target="../slideLayouts/slideLayout2.xml" /><Relationship Id="rId5" Type="http://schemas.openxmlformats.org/officeDocument/2006/relationships/hyperlink" Target="https://www.cfe.mx/finanzas/Pages/default.aspx" TargetMode="External" /><Relationship Id="rId4" Type="http://schemas.openxmlformats.org/officeDocument/2006/relationships/chart" Target="../charts/char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24BFD5-D814-402B-B6C4-EEF6AE14B0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9C37EE97-CE44-394B-8305-8EA339CB526E}"/>
              </a:ext>
            </a:extLst>
          </p:cNvPr>
          <p:cNvSpPr>
            <a:spLocks noGrp="1"/>
          </p:cNvSpPr>
          <p:nvPr>
            <p:ph type="ctrTitle"/>
          </p:nvPr>
        </p:nvSpPr>
        <p:spPr>
          <a:xfrm>
            <a:off x="838200" y="1122362"/>
            <a:ext cx="6281928" cy="4135437"/>
          </a:xfrm>
        </p:spPr>
        <p:txBody>
          <a:bodyPr>
            <a:normAutofit fontScale="90000"/>
          </a:bodyPr>
          <a:lstStyle/>
          <a:p>
            <a:pPr algn="l"/>
            <a:r>
              <a:rPr lang="es-MX" sz="2600" dirty="0">
                <a:latin typeface="Arial" panose="020B0604020202020204" pitchFamily="34" charset="0"/>
                <a:cs typeface="Arial" panose="020B0604020202020204" pitchFamily="34" charset="0"/>
              </a:rPr>
              <a:t>Parlamento Abierto</a:t>
            </a:r>
            <a:br>
              <a:rPr lang="es-MX" sz="2600" dirty="0">
                <a:latin typeface="Arial" panose="020B0604020202020204" pitchFamily="34" charset="0"/>
                <a:cs typeface="Arial" panose="020B0604020202020204" pitchFamily="34" charset="0"/>
              </a:rPr>
            </a:br>
            <a:r>
              <a:rPr lang="es-MX" sz="2600" dirty="0">
                <a:latin typeface="Arial" panose="020B0604020202020204" pitchFamily="34" charset="0"/>
                <a:cs typeface="Arial" panose="020B0604020202020204" pitchFamily="34" charset="0"/>
              </a:rPr>
              <a:t>Reforma Constitucional en Materia Eléctrica. Enero-Febrero 2022.</a:t>
            </a:r>
            <a:br>
              <a:rPr lang="es-MX" sz="2600" dirty="0">
                <a:latin typeface="Arial" panose="020B0604020202020204" pitchFamily="34" charset="0"/>
                <a:cs typeface="Arial" panose="020B0604020202020204" pitchFamily="34" charset="0"/>
              </a:rPr>
            </a:br>
            <a:r>
              <a:rPr lang="es-MX" sz="2600" dirty="0">
                <a:latin typeface="Arial" panose="020B0604020202020204" pitchFamily="34" charset="0"/>
                <a:cs typeface="Arial" panose="020B0604020202020204" pitchFamily="34" charset="0"/>
              </a:rPr>
              <a:t>Tema 2. El papel del Estado en la Construcción del Sistema Eléctrico Nacional</a:t>
            </a:r>
            <a:br>
              <a:rPr lang="es-MX" sz="2600" dirty="0">
                <a:latin typeface="Arial" panose="020B0604020202020204" pitchFamily="34" charset="0"/>
                <a:cs typeface="Arial" panose="020B0604020202020204" pitchFamily="34" charset="0"/>
              </a:rPr>
            </a:br>
            <a:r>
              <a:rPr lang="es-MX" sz="2600" dirty="0">
                <a:latin typeface="Arial" panose="020B0604020202020204" pitchFamily="34" charset="0"/>
                <a:cs typeface="Arial" panose="020B0604020202020204" pitchFamily="34" charset="0"/>
              </a:rPr>
              <a:t>Foro 5: Creación de la CFE y electrificación nacional, nacionalización de la industria eléctrica; participación del sector privado en la industria eléctrica.</a:t>
            </a:r>
            <a:br>
              <a:rPr lang="es-MX" sz="2600" dirty="0">
                <a:latin typeface="Arial" panose="020B0604020202020204" pitchFamily="34" charset="0"/>
                <a:cs typeface="Arial" panose="020B0604020202020204" pitchFamily="34" charset="0"/>
              </a:rPr>
            </a:br>
            <a:r>
              <a:rPr lang="es-MX" sz="2600" dirty="0">
                <a:latin typeface="Arial" panose="020B0604020202020204" pitchFamily="34" charset="0"/>
                <a:cs typeface="Arial" panose="020B0604020202020204" pitchFamily="34" charset="0"/>
              </a:rPr>
              <a:t>Dr. Humberto Morales Moreno</a:t>
            </a:r>
            <a:br>
              <a:rPr lang="es-MX" sz="2600" dirty="0">
                <a:latin typeface="Arial" panose="020B0604020202020204" pitchFamily="34" charset="0"/>
                <a:cs typeface="Arial" panose="020B0604020202020204" pitchFamily="34" charset="0"/>
              </a:rPr>
            </a:br>
            <a:r>
              <a:rPr lang="es-MX" sz="2600" dirty="0">
                <a:latin typeface="Arial" panose="020B0604020202020204" pitchFamily="34" charset="0"/>
                <a:cs typeface="Arial" panose="020B0604020202020204" pitchFamily="34" charset="0"/>
              </a:rPr>
              <a:t>ICGDE-BUAP</a:t>
            </a:r>
          </a:p>
        </p:txBody>
      </p:sp>
      <p:sp>
        <p:nvSpPr>
          <p:cNvPr id="10" name="Rectangle 10">
            <a:extLst>
              <a:ext uri="{FF2B5EF4-FFF2-40B4-BE49-F238E27FC236}">
                <a16:creationId xmlns:a16="http://schemas.microsoft.com/office/drawing/2014/main" id="{36FED7E8-9A97-475F-9FA4-113410D443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6139" y="1031284"/>
            <a:ext cx="3647661" cy="4436126"/>
          </a:xfrm>
          <a:custGeom>
            <a:avLst/>
            <a:gdLst>
              <a:gd name="connsiteX0" fmla="*/ 0 w 3647661"/>
              <a:gd name="connsiteY0" fmla="*/ 0 h 4436126"/>
              <a:gd name="connsiteX1" fmla="*/ 498514 w 3647661"/>
              <a:gd name="connsiteY1" fmla="*/ 0 h 4436126"/>
              <a:gd name="connsiteX2" fmla="*/ 1069981 w 3647661"/>
              <a:gd name="connsiteY2" fmla="*/ 0 h 4436126"/>
              <a:gd name="connsiteX3" fmla="*/ 1714401 w 3647661"/>
              <a:gd name="connsiteY3" fmla="*/ 0 h 4436126"/>
              <a:gd name="connsiteX4" fmla="*/ 2285868 w 3647661"/>
              <a:gd name="connsiteY4" fmla="*/ 0 h 4436126"/>
              <a:gd name="connsiteX5" fmla="*/ 2784381 w 3647661"/>
              <a:gd name="connsiteY5" fmla="*/ 0 h 4436126"/>
              <a:gd name="connsiteX6" fmla="*/ 3647661 w 3647661"/>
              <a:gd name="connsiteY6" fmla="*/ 0 h 4436126"/>
              <a:gd name="connsiteX7" fmla="*/ 3647661 w 3647661"/>
              <a:gd name="connsiteY7" fmla="*/ 633732 h 4436126"/>
              <a:gd name="connsiteX8" fmla="*/ 3647661 w 3647661"/>
              <a:gd name="connsiteY8" fmla="*/ 1267465 h 4436126"/>
              <a:gd name="connsiteX9" fmla="*/ 3647661 w 3647661"/>
              <a:gd name="connsiteY9" fmla="*/ 1768113 h 4436126"/>
              <a:gd name="connsiteX10" fmla="*/ 3647661 w 3647661"/>
              <a:gd name="connsiteY10" fmla="*/ 2446207 h 4436126"/>
              <a:gd name="connsiteX11" fmla="*/ 3647661 w 3647661"/>
              <a:gd name="connsiteY11" fmla="*/ 2946855 h 4436126"/>
              <a:gd name="connsiteX12" fmla="*/ 3647661 w 3647661"/>
              <a:gd name="connsiteY12" fmla="*/ 3580587 h 4436126"/>
              <a:gd name="connsiteX13" fmla="*/ 3647661 w 3647661"/>
              <a:gd name="connsiteY13" fmla="*/ 4436126 h 4436126"/>
              <a:gd name="connsiteX14" fmla="*/ 3039718 w 3647661"/>
              <a:gd name="connsiteY14" fmla="*/ 4436126 h 4436126"/>
              <a:gd name="connsiteX15" fmla="*/ 2431774 w 3647661"/>
              <a:gd name="connsiteY15" fmla="*/ 4436126 h 4436126"/>
              <a:gd name="connsiteX16" fmla="*/ 1823831 w 3647661"/>
              <a:gd name="connsiteY16" fmla="*/ 4436126 h 4436126"/>
              <a:gd name="connsiteX17" fmla="*/ 1288840 w 3647661"/>
              <a:gd name="connsiteY17" fmla="*/ 4436126 h 4436126"/>
              <a:gd name="connsiteX18" fmla="*/ 607943 w 3647661"/>
              <a:gd name="connsiteY18" fmla="*/ 4436126 h 4436126"/>
              <a:gd name="connsiteX19" fmla="*/ 0 w 3647661"/>
              <a:gd name="connsiteY19" fmla="*/ 4436126 h 4436126"/>
              <a:gd name="connsiteX20" fmla="*/ 0 w 3647661"/>
              <a:gd name="connsiteY20" fmla="*/ 3758032 h 4436126"/>
              <a:gd name="connsiteX21" fmla="*/ 0 w 3647661"/>
              <a:gd name="connsiteY21" fmla="*/ 3035578 h 4436126"/>
              <a:gd name="connsiteX22" fmla="*/ 0 w 3647661"/>
              <a:gd name="connsiteY22" fmla="*/ 2401845 h 4436126"/>
              <a:gd name="connsiteX23" fmla="*/ 0 w 3647661"/>
              <a:gd name="connsiteY23" fmla="*/ 1768113 h 4436126"/>
              <a:gd name="connsiteX24" fmla="*/ 0 w 3647661"/>
              <a:gd name="connsiteY24" fmla="*/ 1178742 h 4436126"/>
              <a:gd name="connsiteX25" fmla="*/ 0 w 3647661"/>
              <a:gd name="connsiteY25" fmla="*/ 589371 h 4436126"/>
              <a:gd name="connsiteX26" fmla="*/ 0 w 3647661"/>
              <a:gd name="connsiteY26" fmla="*/ 0 h 4436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647661" h="4436126" fill="none" extrusionOk="0">
                <a:moveTo>
                  <a:pt x="0" y="0"/>
                </a:moveTo>
                <a:cubicBezTo>
                  <a:pt x="116158" y="-16963"/>
                  <a:pt x="364681" y="-4006"/>
                  <a:pt x="498514" y="0"/>
                </a:cubicBezTo>
                <a:cubicBezTo>
                  <a:pt x="632347" y="4006"/>
                  <a:pt x="950865" y="15164"/>
                  <a:pt x="1069981" y="0"/>
                </a:cubicBezTo>
                <a:cubicBezTo>
                  <a:pt x="1189097" y="-15164"/>
                  <a:pt x="1556518" y="-23132"/>
                  <a:pt x="1714401" y="0"/>
                </a:cubicBezTo>
                <a:cubicBezTo>
                  <a:pt x="1872284" y="23132"/>
                  <a:pt x="2015985" y="9364"/>
                  <a:pt x="2285868" y="0"/>
                </a:cubicBezTo>
                <a:cubicBezTo>
                  <a:pt x="2555751" y="-9364"/>
                  <a:pt x="2555148" y="14141"/>
                  <a:pt x="2784381" y="0"/>
                </a:cubicBezTo>
                <a:cubicBezTo>
                  <a:pt x="3013614" y="-14141"/>
                  <a:pt x="3216105" y="-3763"/>
                  <a:pt x="3647661" y="0"/>
                </a:cubicBezTo>
                <a:cubicBezTo>
                  <a:pt x="3623206" y="221859"/>
                  <a:pt x="3622213" y="458853"/>
                  <a:pt x="3647661" y="633732"/>
                </a:cubicBezTo>
                <a:cubicBezTo>
                  <a:pt x="3673109" y="808611"/>
                  <a:pt x="3674779" y="1138417"/>
                  <a:pt x="3647661" y="1267465"/>
                </a:cubicBezTo>
                <a:cubicBezTo>
                  <a:pt x="3620543" y="1396513"/>
                  <a:pt x="3664792" y="1625185"/>
                  <a:pt x="3647661" y="1768113"/>
                </a:cubicBezTo>
                <a:cubicBezTo>
                  <a:pt x="3630530" y="1911041"/>
                  <a:pt x="3671056" y="2135008"/>
                  <a:pt x="3647661" y="2446207"/>
                </a:cubicBezTo>
                <a:cubicBezTo>
                  <a:pt x="3624266" y="2757406"/>
                  <a:pt x="3642702" y="2713342"/>
                  <a:pt x="3647661" y="2946855"/>
                </a:cubicBezTo>
                <a:cubicBezTo>
                  <a:pt x="3652620" y="3180368"/>
                  <a:pt x="3664319" y="3290221"/>
                  <a:pt x="3647661" y="3580587"/>
                </a:cubicBezTo>
                <a:cubicBezTo>
                  <a:pt x="3631003" y="3870953"/>
                  <a:pt x="3617531" y="4259425"/>
                  <a:pt x="3647661" y="4436126"/>
                </a:cubicBezTo>
                <a:cubicBezTo>
                  <a:pt x="3523929" y="4410412"/>
                  <a:pt x="3241413" y="4436068"/>
                  <a:pt x="3039718" y="4436126"/>
                </a:cubicBezTo>
                <a:cubicBezTo>
                  <a:pt x="2838023" y="4436184"/>
                  <a:pt x="2630387" y="4431142"/>
                  <a:pt x="2431774" y="4436126"/>
                </a:cubicBezTo>
                <a:cubicBezTo>
                  <a:pt x="2233161" y="4441110"/>
                  <a:pt x="2003296" y="4449826"/>
                  <a:pt x="1823831" y="4436126"/>
                </a:cubicBezTo>
                <a:cubicBezTo>
                  <a:pt x="1644366" y="4422426"/>
                  <a:pt x="1399453" y="4442442"/>
                  <a:pt x="1288840" y="4436126"/>
                </a:cubicBezTo>
                <a:cubicBezTo>
                  <a:pt x="1178227" y="4429810"/>
                  <a:pt x="793482" y="4411099"/>
                  <a:pt x="607943" y="4436126"/>
                </a:cubicBezTo>
                <a:cubicBezTo>
                  <a:pt x="422404" y="4461153"/>
                  <a:pt x="158703" y="4453091"/>
                  <a:pt x="0" y="4436126"/>
                </a:cubicBezTo>
                <a:cubicBezTo>
                  <a:pt x="8129" y="4099466"/>
                  <a:pt x="23502" y="4014012"/>
                  <a:pt x="0" y="3758032"/>
                </a:cubicBezTo>
                <a:cubicBezTo>
                  <a:pt x="-23502" y="3502052"/>
                  <a:pt x="8018" y="3295661"/>
                  <a:pt x="0" y="3035578"/>
                </a:cubicBezTo>
                <a:cubicBezTo>
                  <a:pt x="-8018" y="2775495"/>
                  <a:pt x="-8720" y="2595880"/>
                  <a:pt x="0" y="2401845"/>
                </a:cubicBezTo>
                <a:cubicBezTo>
                  <a:pt x="8720" y="2207810"/>
                  <a:pt x="9279" y="1982551"/>
                  <a:pt x="0" y="1768113"/>
                </a:cubicBezTo>
                <a:cubicBezTo>
                  <a:pt x="-9279" y="1553675"/>
                  <a:pt x="7090" y="1354447"/>
                  <a:pt x="0" y="1178742"/>
                </a:cubicBezTo>
                <a:cubicBezTo>
                  <a:pt x="-7090" y="1003037"/>
                  <a:pt x="-23786" y="768334"/>
                  <a:pt x="0" y="589371"/>
                </a:cubicBezTo>
                <a:cubicBezTo>
                  <a:pt x="23786" y="410408"/>
                  <a:pt x="-16955" y="242082"/>
                  <a:pt x="0" y="0"/>
                </a:cubicBezTo>
                <a:close/>
              </a:path>
              <a:path w="3647661" h="4436126" stroke="0" extrusionOk="0">
                <a:moveTo>
                  <a:pt x="0" y="0"/>
                </a:moveTo>
                <a:cubicBezTo>
                  <a:pt x="171149" y="-7244"/>
                  <a:pt x="374684" y="2591"/>
                  <a:pt x="534990" y="0"/>
                </a:cubicBezTo>
                <a:cubicBezTo>
                  <a:pt x="695296" y="-2591"/>
                  <a:pt x="907320" y="7483"/>
                  <a:pt x="1069981" y="0"/>
                </a:cubicBezTo>
                <a:cubicBezTo>
                  <a:pt x="1232642" y="-7483"/>
                  <a:pt x="1543604" y="-26203"/>
                  <a:pt x="1677924" y="0"/>
                </a:cubicBezTo>
                <a:cubicBezTo>
                  <a:pt x="1812244" y="26203"/>
                  <a:pt x="2140632" y="31361"/>
                  <a:pt x="2322344" y="0"/>
                </a:cubicBezTo>
                <a:cubicBezTo>
                  <a:pt x="2504056" y="-31361"/>
                  <a:pt x="2658834" y="3381"/>
                  <a:pt x="2893811" y="0"/>
                </a:cubicBezTo>
                <a:cubicBezTo>
                  <a:pt x="3128788" y="-3381"/>
                  <a:pt x="3338741" y="-10376"/>
                  <a:pt x="3647661" y="0"/>
                </a:cubicBezTo>
                <a:cubicBezTo>
                  <a:pt x="3628986" y="244498"/>
                  <a:pt x="3624774" y="362520"/>
                  <a:pt x="3647661" y="545010"/>
                </a:cubicBezTo>
                <a:cubicBezTo>
                  <a:pt x="3670549" y="727500"/>
                  <a:pt x="3619543" y="968439"/>
                  <a:pt x="3647661" y="1134381"/>
                </a:cubicBezTo>
                <a:cubicBezTo>
                  <a:pt x="3675779" y="1300323"/>
                  <a:pt x="3670065" y="1646297"/>
                  <a:pt x="3647661" y="1856836"/>
                </a:cubicBezTo>
                <a:cubicBezTo>
                  <a:pt x="3625257" y="2067375"/>
                  <a:pt x="3632904" y="2315399"/>
                  <a:pt x="3647661" y="2490568"/>
                </a:cubicBezTo>
                <a:cubicBezTo>
                  <a:pt x="3662418" y="2665737"/>
                  <a:pt x="3616073" y="2880164"/>
                  <a:pt x="3647661" y="3124300"/>
                </a:cubicBezTo>
                <a:cubicBezTo>
                  <a:pt x="3679249" y="3368436"/>
                  <a:pt x="3677361" y="3519722"/>
                  <a:pt x="3647661" y="3758032"/>
                </a:cubicBezTo>
                <a:cubicBezTo>
                  <a:pt x="3617961" y="3996342"/>
                  <a:pt x="3615180" y="4147465"/>
                  <a:pt x="3647661" y="4436126"/>
                </a:cubicBezTo>
                <a:cubicBezTo>
                  <a:pt x="3506685" y="4421969"/>
                  <a:pt x="3266652" y="4433618"/>
                  <a:pt x="3149147" y="4436126"/>
                </a:cubicBezTo>
                <a:cubicBezTo>
                  <a:pt x="3031642" y="4438634"/>
                  <a:pt x="2832267" y="4432536"/>
                  <a:pt x="2650634" y="4436126"/>
                </a:cubicBezTo>
                <a:cubicBezTo>
                  <a:pt x="2469001" y="4439716"/>
                  <a:pt x="2324677" y="4416284"/>
                  <a:pt x="2042690" y="4436126"/>
                </a:cubicBezTo>
                <a:cubicBezTo>
                  <a:pt x="1760703" y="4455968"/>
                  <a:pt x="1686949" y="4416099"/>
                  <a:pt x="1398270" y="4436126"/>
                </a:cubicBezTo>
                <a:cubicBezTo>
                  <a:pt x="1109591" y="4456153"/>
                  <a:pt x="1071585" y="4455485"/>
                  <a:pt x="899756" y="4436126"/>
                </a:cubicBezTo>
                <a:cubicBezTo>
                  <a:pt x="727927" y="4416767"/>
                  <a:pt x="344407" y="4430463"/>
                  <a:pt x="0" y="4436126"/>
                </a:cubicBezTo>
                <a:cubicBezTo>
                  <a:pt x="5440" y="4303018"/>
                  <a:pt x="91" y="4161914"/>
                  <a:pt x="0" y="3891116"/>
                </a:cubicBezTo>
                <a:cubicBezTo>
                  <a:pt x="-91" y="3620318"/>
                  <a:pt x="-11601" y="3462294"/>
                  <a:pt x="0" y="3301745"/>
                </a:cubicBezTo>
                <a:cubicBezTo>
                  <a:pt x="11601" y="3141196"/>
                  <a:pt x="22776" y="2916996"/>
                  <a:pt x="0" y="2756735"/>
                </a:cubicBezTo>
                <a:cubicBezTo>
                  <a:pt x="-22776" y="2596474"/>
                  <a:pt x="5257" y="2440491"/>
                  <a:pt x="0" y="2256087"/>
                </a:cubicBezTo>
                <a:cubicBezTo>
                  <a:pt x="-5257" y="2071683"/>
                  <a:pt x="20189" y="1902567"/>
                  <a:pt x="0" y="1666716"/>
                </a:cubicBezTo>
                <a:cubicBezTo>
                  <a:pt x="-20189" y="1430865"/>
                  <a:pt x="-21241" y="1161108"/>
                  <a:pt x="0" y="988622"/>
                </a:cubicBezTo>
                <a:cubicBezTo>
                  <a:pt x="21241" y="816136"/>
                  <a:pt x="17108" y="406740"/>
                  <a:pt x="0" y="0"/>
                </a:cubicBezTo>
                <a:close/>
              </a:path>
            </a:pathLst>
          </a:custGeom>
          <a:solidFill>
            <a:schemeClr val="accent2"/>
          </a:solidFill>
          <a:ln w="57150">
            <a:solidFill>
              <a:schemeClr val="accent2"/>
            </a:solidFill>
            <a:extLst>
              <a:ext uri="{C807C97D-BFC1-408E-A445-0C87EB9F89A2}">
                <ask:lineSketchStyleProps xmlns:ask="http://schemas.microsoft.com/office/drawing/2018/sketchyshapes" sd="68728339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ítulo 2">
            <a:extLst>
              <a:ext uri="{FF2B5EF4-FFF2-40B4-BE49-F238E27FC236}">
                <a16:creationId xmlns:a16="http://schemas.microsoft.com/office/drawing/2014/main" id="{35F5BD6D-FE6B-B946-8BE5-4BF6E14B80A2}"/>
              </a:ext>
            </a:extLst>
          </p:cNvPr>
          <p:cNvSpPr>
            <a:spLocks noGrp="1"/>
          </p:cNvSpPr>
          <p:nvPr>
            <p:ph type="subTitle" idx="1"/>
          </p:nvPr>
        </p:nvSpPr>
        <p:spPr>
          <a:xfrm>
            <a:off x="7928114" y="1232452"/>
            <a:ext cx="3200400" cy="3850919"/>
          </a:xfrm>
        </p:spPr>
        <p:txBody>
          <a:bodyPr anchor="b">
            <a:normAutofit/>
          </a:bodyPr>
          <a:lstStyle/>
          <a:p>
            <a:pPr algn="l">
              <a:spcBef>
                <a:spcPts val="0"/>
              </a:spcBef>
              <a:spcAft>
                <a:spcPts val="600"/>
              </a:spcAft>
            </a:pPr>
            <a:r>
              <a:rPr lang="es-MX" sz="1500" b="1">
                <a:solidFill>
                  <a:srgbClr val="FFFFFF"/>
                </a:solidFill>
                <a:latin typeface="Arial" panose="020B0604020202020204" pitchFamily="34" charset="0"/>
                <a:cs typeface="Arial" panose="020B0604020202020204" pitchFamily="34" charset="0"/>
              </a:rPr>
              <a:t>El estado de la industria eléctrica mexicana antes de la ceación de la CFE</a:t>
            </a:r>
          </a:p>
          <a:p>
            <a:pPr algn="l">
              <a:spcBef>
                <a:spcPts val="0"/>
              </a:spcBef>
              <a:spcAft>
                <a:spcPts val="600"/>
              </a:spcAft>
            </a:pPr>
            <a:endParaRPr lang="es-MX" sz="1500">
              <a:solidFill>
                <a:srgbClr val="FFFFFF"/>
              </a:solidFill>
              <a:latin typeface="Arial" panose="020B0604020202020204" pitchFamily="34" charset="0"/>
              <a:cs typeface="Arial" panose="020B0604020202020204" pitchFamily="34" charset="0"/>
            </a:endParaRPr>
          </a:p>
          <a:p>
            <a:pPr algn="l">
              <a:spcBef>
                <a:spcPts val="0"/>
              </a:spcBef>
              <a:spcAft>
                <a:spcPts val="600"/>
              </a:spcAft>
            </a:pPr>
            <a:r>
              <a:rPr lang="es-MX" sz="1500">
                <a:solidFill>
                  <a:srgbClr val="FFFFFF"/>
                </a:solidFill>
                <a:latin typeface="Arial" panose="020B0604020202020204" pitchFamily="34" charset="0"/>
                <a:cs typeface="Arial" panose="020B0604020202020204" pitchFamily="34" charset="0"/>
              </a:rPr>
              <a:t>El período 1879-1938 fue el predominio absoluto de las empresas privadas, con fuerte tendencia a la monopolización. La Revolución Mexicana comenzó la regulación del mercado eléctrico con leyes cada vez más precisas acerca de su funcionamiento y, finalmente, el carácter impostergable de la creación de la CFE en 1937.</a:t>
            </a:r>
            <a:endParaRPr lang="es-MX" sz="1500" b="1">
              <a:solidFill>
                <a:srgbClr val="FFFFFF"/>
              </a:solidFill>
              <a:latin typeface="Arial" panose="020B0604020202020204" pitchFamily="34" charset="0"/>
              <a:cs typeface="Arial" panose="020B0604020202020204" pitchFamily="34" charset="0"/>
            </a:endParaRPr>
          </a:p>
        </p:txBody>
      </p:sp>
      <p:sp>
        <p:nvSpPr>
          <p:cNvPr id="12" name="sketch line">
            <a:extLst>
              <a:ext uri="{FF2B5EF4-FFF2-40B4-BE49-F238E27FC236}">
                <a16:creationId xmlns:a16="http://schemas.microsoft.com/office/drawing/2014/main" id="{2A39B854-4B6C-4F7F-A602-6F97770CED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5439978"/>
            <a:ext cx="6281928" cy="18288"/>
          </a:xfrm>
          <a:custGeom>
            <a:avLst/>
            <a:gdLst>
              <a:gd name="connsiteX0" fmla="*/ 0 w 6281928"/>
              <a:gd name="connsiteY0" fmla="*/ 0 h 18288"/>
              <a:gd name="connsiteX1" fmla="*/ 572353 w 6281928"/>
              <a:gd name="connsiteY1" fmla="*/ 0 h 18288"/>
              <a:gd name="connsiteX2" fmla="*/ 1207526 w 6281928"/>
              <a:gd name="connsiteY2" fmla="*/ 0 h 18288"/>
              <a:gd name="connsiteX3" fmla="*/ 1779880 w 6281928"/>
              <a:gd name="connsiteY3" fmla="*/ 0 h 18288"/>
              <a:gd name="connsiteX4" fmla="*/ 2540691 w 6281928"/>
              <a:gd name="connsiteY4" fmla="*/ 0 h 18288"/>
              <a:gd name="connsiteX5" fmla="*/ 3238683 w 6281928"/>
              <a:gd name="connsiteY5" fmla="*/ 0 h 18288"/>
              <a:gd name="connsiteX6" fmla="*/ 3936675 w 6281928"/>
              <a:gd name="connsiteY6" fmla="*/ 0 h 18288"/>
              <a:gd name="connsiteX7" fmla="*/ 4760305 w 6281928"/>
              <a:gd name="connsiteY7" fmla="*/ 0 h 18288"/>
              <a:gd name="connsiteX8" fmla="*/ 5521117 w 6281928"/>
              <a:gd name="connsiteY8" fmla="*/ 0 h 18288"/>
              <a:gd name="connsiteX9" fmla="*/ 6281928 w 6281928"/>
              <a:gd name="connsiteY9" fmla="*/ 0 h 18288"/>
              <a:gd name="connsiteX10" fmla="*/ 6281928 w 6281928"/>
              <a:gd name="connsiteY10" fmla="*/ 18288 h 18288"/>
              <a:gd name="connsiteX11" fmla="*/ 5772394 w 6281928"/>
              <a:gd name="connsiteY11" fmla="*/ 18288 h 18288"/>
              <a:gd name="connsiteX12" fmla="*/ 5200040 w 6281928"/>
              <a:gd name="connsiteY12" fmla="*/ 18288 h 18288"/>
              <a:gd name="connsiteX13" fmla="*/ 4439229 w 6281928"/>
              <a:gd name="connsiteY13" fmla="*/ 18288 h 18288"/>
              <a:gd name="connsiteX14" fmla="*/ 3615599 w 6281928"/>
              <a:gd name="connsiteY14" fmla="*/ 18288 h 18288"/>
              <a:gd name="connsiteX15" fmla="*/ 2980426 w 6281928"/>
              <a:gd name="connsiteY15" fmla="*/ 18288 h 18288"/>
              <a:gd name="connsiteX16" fmla="*/ 2156795 w 6281928"/>
              <a:gd name="connsiteY16" fmla="*/ 18288 h 18288"/>
              <a:gd name="connsiteX17" fmla="*/ 1584442 w 6281928"/>
              <a:gd name="connsiteY17" fmla="*/ 18288 h 18288"/>
              <a:gd name="connsiteX18" fmla="*/ 1074908 w 6281928"/>
              <a:gd name="connsiteY18" fmla="*/ 18288 h 18288"/>
              <a:gd name="connsiteX19" fmla="*/ 0 w 6281928"/>
              <a:gd name="connsiteY19" fmla="*/ 18288 h 18288"/>
              <a:gd name="connsiteX20" fmla="*/ 0 w 6281928"/>
              <a:gd name="connsiteY2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281928" h="18288" fill="none" extrusionOk="0">
                <a:moveTo>
                  <a:pt x="0" y="0"/>
                </a:moveTo>
                <a:cubicBezTo>
                  <a:pt x="205960" y="24870"/>
                  <a:pt x="343550" y="5918"/>
                  <a:pt x="572353" y="0"/>
                </a:cubicBezTo>
                <a:cubicBezTo>
                  <a:pt x="801156" y="-5918"/>
                  <a:pt x="1015649" y="-11381"/>
                  <a:pt x="1207526" y="0"/>
                </a:cubicBezTo>
                <a:cubicBezTo>
                  <a:pt x="1399403" y="11381"/>
                  <a:pt x="1549725" y="7866"/>
                  <a:pt x="1779880" y="0"/>
                </a:cubicBezTo>
                <a:cubicBezTo>
                  <a:pt x="2010035" y="-7866"/>
                  <a:pt x="2190674" y="12826"/>
                  <a:pt x="2540691" y="0"/>
                </a:cubicBezTo>
                <a:cubicBezTo>
                  <a:pt x="2890708" y="-12826"/>
                  <a:pt x="3025718" y="-18534"/>
                  <a:pt x="3238683" y="0"/>
                </a:cubicBezTo>
                <a:cubicBezTo>
                  <a:pt x="3451648" y="18534"/>
                  <a:pt x="3603947" y="14884"/>
                  <a:pt x="3936675" y="0"/>
                </a:cubicBezTo>
                <a:cubicBezTo>
                  <a:pt x="4269403" y="-14884"/>
                  <a:pt x="4480718" y="-24607"/>
                  <a:pt x="4760305" y="0"/>
                </a:cubicBezTo>
                <a:cubicBezTo>
                  <a:pt x="5039892" y="24607"/>
                  <a:pt x="5359549" y="-31311"/>
                  <a:pt x="5521117" y="0"/>
                </a:cubicBezTo>
                <a:cubicBezTo>
                  <a:pt x="5682685" y="31311"/>
                  <a:pt x="5986067" y="-12593"/>
                  <a:pt x="6281928" y="0"/>
                </a:cubicBezTo>
                <a:cubicBezTo>
                  <a:pt x="6282307" y="7355"/>
                  <a:pt x="6282212" y="10249"/>
                  <a:pt x="6281928" y="18288"/>
                </a:cubicBezTo>
                <a:cubicBezTo>
                  <a:pt x="6078981" y="8428"/>
                  <a:pt x="5961061" y="2290"/>
                  <a:pt x="5772394" y="18288"/>
                </a:cubicBezTo>
                <a:cubicBezTo>
                  <a:pt x="5583727" y="34286"/>
                  <a:pt x="5329968" y="24208"/>
                  <a:pt x="5200040" y="18288"/>
                </a:cubicBezTo>
                <a:cubicBezTo>
                  <a:pt x="5070112" y="12368"/>
                  <a:pt x="4793288" y="21070"/>
                  <a:pt x="4439229" y="18288"/>
                </a:cubicBezTo>
                <a:cubicBezTo>
                  <a:pt x="4085170" y="15506"/>
                  <a:pt x="3813765" y="-16466"/>
                  <a:pt x="3615599" y="18288"/>
                </a:cubicBezTo>
                <a:cubicBezTo>
                  <a:pt x="3417433" y="53042"/>
                  <a:pt x="3133643" y="20727"/>
                  <a:pt x="2980426" y="18288"/>
                </a:cubicBezTo>
                <a:cubicBezTo>
                  <a:pt x="2827209" y="15849"/>
                  <a:pt x="2380685" y="51850"/>
                  <a:pt x="2156795" y="18288"/>
                </a:cubicBezTo>
                <a:cubicBezTo>
                  <a:pt x="1932905" y="-15274"/>
                  <a:pt x="1716744" y="-1398"/>
                  <a:pt x="1584442" y="18288"/>
                </a:cubicBezTo>
                <a:cubicBezTo>
                  <a:pt x="1452140" y="37974"/>
                  <a:pt x="1280887" y="12750"/>
                  <a:pt x="1074908" y="18288"/>
                </a:cubicBezTo>
                <a:cubicBezTo>
                  <a:pt x="868929" y="23826"/>
                  <a:pt x="318124" y="-17878"/>
                  <a:pt x="0" y="18288"/>
                </a:cubicBezTo>
                <a:cubicBezTo>
                  <a:pt x="-384" y="12702"/>
                  <a:pt x="-513" y="4636"/>
                  <a:pt x="0" y="0"/>
                </a:cubicBezTo>
                <a:close/>
              </a:path>
              <a:path w="6281928" h="18288" stroke="0" extrusionOk="0">
                <a:moveTo>
                  <a:pt x="0" y="0"/>
                </a:moveTo>
                <a:cubicBezTo>
                  <a:pt x="135290" y="27650"/>
                  <a:pt x="488372" y="4391"/>
                  <a:pt x="635173" y="0"/>
                </a:cubicBezTo>
                <a:cubicBezTo>
                  <a:pt x="781974" y="-4391"/>
                  <a:pt x="992816" y="14310"/>
                  <a:pt x="1144707" y="0"/>
                </a:cubicBezTo>
                <a:cubicBezTo>
                  <a:pt x="1296598" y="-14310"/>
                  <a:pt x="1796462" y="-1258"/>
                  <a:pt x="1968337" y="0"/>
                </a:cubicBezTo>
                <a:cubicBezTo>
                  <a:pt x="2140212" y="1258"/>
                  <a:pt x="2343376" y="-12852"/>
                  <a:pt x="2603510" y="0"/>
                </a:cubicBezTo>
                <a:cubicBezTo>
                  <a:pt x="2863644" y="12852"/>
                  <a:pt x="2935073" y="-10591"/>
                  <a:pt x="3238683" y="0"/>
                </a:cubicBezTo>
                <a:cubicBezTo>
                  <a:pt x="3542293" y="10591"/>
                  <a:pt x="3731676" y="3538"/>
                  <a:pt x="4062313" y="0"/>
                </a:cubicBezTo>
                <a:cubicBezTo>
                  <a:pt x="4392950" y="-3538"/>
                  <a:pt x="4440715" y="28126"/>
                  <a:pt x="4634667" y="0"/>
                </a:cubicBezTo>
                <a:cubicBezTo>
                  <a:pt x="4828619" y="-28126"/>
                  <a:pt x="5052661" y="8974"/>
                  <a:pt x="5458297" y="0"/>
                </a:cubicBezTo>
                <a:cubicBezTo>
                  <a:pt x="5863933" y="-8974"/>
                  <a:pt x="5906900" y="-24516"/>
                  <a:pt x="6281928" y="0"/>
                </a:cubicBezTo>
                <a:cubicBezTo>
                  <a:pt x="6282268" y="5688"/>
                  <a:pt x="6281759" y="13142"/>
                  <a:pt x="6281928" y="18288"/>
                </a:cubicBezTo>
                <a:cubicBezTo>
                  <a:pt x="6036108" y="15339"/>
                  <a:pt x="5743611" y="10415"/>
                  <a:pt x="5583936" y="18288"/>
                </a:cubicBezTo>
                <a:cubicBezTo>
                  <a:pt x="5424261" y="26161"/>
                  <a:pt x="5250533" y="-179"/>
                  <a:pt x="4948763" y="18288"/>
                </a:cubicBezTo>
                <a:cubicBezTo>
                  <a:pt x="4646993" y="36755"/>
                  <a:pt x="4354673" y="7565"/>
                  <a:pt x="4125133" y="18288"/>
                </a:cubicBezTo>
                <a:cubicBezTo>
                  <a:pt x="3895593" y="29012"/>
                  <a:pt x="3570246" y="29209"/>
                  <a:pt x="3301502" y="18288"/>
                </a:cubicBezTo>
                <a:cubicBezTo>
                  <a:pt x="3032758" y="7367"/>
                  <a:pt x="2955340" y="11905"/>
                  <a:pt x="2729149" y="18288"/>
                </a:cubicBezTo>
                <a:cubicBezTo>
                  <a:pt x="2502958" y="24671"/>
                  <a:pt x="2269423" y="3142"/>
                  <a:pt x="2031157" y="18288"/>
                </a:cubicBezTo>
                <a:cubicBezTo>
                  <a:pt x="1792891" y="33434"/>
                  <a:pt x="1484731" y="22122"/>
                  <a:pt x="1207526" y="18288"/>
                </a:cubicBezTo>
                <a:cubicBezTo>
                  <a:pt x="930321" y="14454"/>
                  <a:pt x="560231" y="-33402"/>
                  <a:pt x="0" y="18288"/>
                </a:cubicBezTo>
                <a:cubicBezTo>
                  <a:pt x="-478" y="10520"/>
                  <a:pt x="210" y="504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8448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F5608B-9130-47B9-9158-01FE4005BBDC}"/>
              </a:ext>
            </a:extLst>
          </p:cNvPr>
          <p:cNvSpPr txBox="1">
            <a:spLocks noGrp="1"/>
          </p:cNvSpPr>
          <p:nvPr>
            <p:ph type="title"/>
          </p:nvPr>
        </p:nvSpPr>
        <p:spPr>
          <a:xfrm>
            <a:off x="1335922" y="51710"/>
            <a:ext cx="9520156" cy="739792"/>
          </a:xfrm>
        </p:spPr>
        <p:txBody>
          <a:bodyPr>
            <a:normAutofit/>
          </a:bodyPr>
          <a:lstStyle/>
          <a:p>
            <a:pPr lvl="0" algn="ctr"/>
            <a:r>
              <a:rPr lang="es-ES" sz="3200" dirty="0">
                <a:latin typeface="Arial" panose="020B0604020202020204" pitchFamily="34" charset="0"/>
                <a:cs typeface="Arial" panose="020B0604020202020204" pitchFamily="34" charset="0"/>
              </a:rPr>
              <a:t>¿COMPETITIVIDAD?</a:t>
            </a:r>
          </a:p>
        </p:txBody>
      </p:sp>
      <p:grpSp>
        <p:nvGrpSpPr>
          <p:cNvPr id="3" name="Grupo 2">
            <a:extLst>
              <a:ext uri="{FF2B5EF4-FFF2-40B4-BE49-F238E27FC236}">
                <a16:creationId xmlns:a16="http://schemas.microsoft.com/office/drawing/2014/main" id="{4A223F50-05A4-4F98-AA96-C2271C333813}"/>
              </a:ext>
            </a:extLst>
          </p:cNvPr>
          <p:cNvGrpSpPr/>
          <p:nvPr/>
        </p:nvGrpSpPr>
        <p:grpSpPr>
          <a:xfrm>
            <a:off x="1" y="622570"/>
            <a:ext cx="11193473" cy="4381939"/>
            <a:chOff x="1" y="1016168"/>
            <a:chExt cx="11193473" cy="3988341"/>
          </a:xfrm>
        </p:grpSpPr>
        <p:graphicFrame>
          <p:nvGraphicFramePr>
            <p:cNvPr id="7" name="Gráfico 6">
              <a:extLst>
                <a:ext uri="{FF2B5EF4-FFF2-40B4-BE49-F238E27FC236}">
                  <a16:creationId xmlns:a16="http://schemas.microsoft.com/office/drawing/2014/main" id="{2755A535-FB2D-46C6-8CD8-44F9725705EA}"/>
                </a:ext>
              </a:extLst>
            </p:cNvPr>
            <p:cNvGraphicFramePr/>
            <p:nvPr/>
          </p:nvGraphicFramePr>
          <p:xfrm>
            <a:off x="1" y="1016169"/>
            <a:ext cx="5581343" cy="39883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Gráfico 9">
              <a:extLst>
                <a:ext uri="{FF2B5EF4-FFF2-40B4-BE49-F238E27FC236}">
                  <a16:creationId xmlns:a16="http://schemas.microsoft.com/office/drawing/2014/main" id="{6989510A-72C3-4B2E-AC95-54D5F490221F}"/>
                </a:ext>
              </a:extLst>
            </p:cNvPr>
            <p:cNvGraphicFramePr/>
            <p:nvPr/>
          </p:nvGraphicFramePr>
          <p:xfrm>
            <a:off x="5581344" y="1016168"/>
            <a:ext cx="5612130" cy="3988341"/>
          </p:xfrm>
          <a:graphic>
            <a:graphicData uri="http://schemas.openxmlformats.org/drawingml/2006/chart">
              <c:chart xmlns:c="http://schemas.openxmlformats.org/drawingml/2006/chart" xmlns:r="http://schemas.openxmlformats.org/officeDocument/2006/relationships" r:id="rId4"/>
            </a:graphicData>
          </a:graphic>
        </p:graphicFrame>
      </p:grpSp>
      <p:sp>
        <p:nvSpPr>
          <p:cNvPr id="5" name="CuadroTexto 4">
            <a:extLst>
              <a:ext uri="{FF2B5EF4-FFF2-40B4-BE49-F238E27FC236}">
                <a16:creationId xmlns:a16="http://schemas.microsoft.com/office/drawing/2014/main" id="{C94C30FB-3DAC-44B2-A4EA-7AE46768BAC3}"/>
              </a:ext>
            </a:extLst>
          </p:cNvPr>
          <p:cNvSpPr txBox="1"/>
          <p:nvPr/>
        </p:nvSpPr>
        <p:spPr>
          <a:xfrm>
            <a:off x="466928" y="4992177"/>
            <a:ext cx="8073958" cy="461665"/>
          </a:xfrm>
          <a:prstGeom prst="rect">
            <a:avLst/>
          </a:prstGeom>
          <a:noFill/>
        </p:spPr>
        <p:txBody>
          <a:bodyPr wrap="square" rtlCol="0">
            <a:spAutoFit/>
          </a:bodyPr>
          <a:lstStyle/>
          <a:p>
            <a:r>
              <a:rPr lang="es-ES" sz="1200" dirty="0">
                <a:latin typeface="Arial" panose="020B0604020202020204" pitchFamily="34" charset="0"/>
                <a:cs typeface="Arial" panose="020B0604020202020204" pitchFamily="34" charset="0"/>
              </a:rPr>
              <a:t>Fuente: elaboración propia en informes CFE </a:t>
            </a:r>
            <a:r>
              <a:rPr lang="es-ES" sz="1200" dirty="0">
                <a:latin typeface="Arial" panose="020B0604020202020204" pitchFamily="34" charset="0"/>
                <a:cs typeface="Arial" panose="020B0604020202020204" pitchFamily="34" charset="0"/>
                <a:hlinkClick r:id="rId5"/>
              </a:rPr>
              <a:t>Finanzas (cfe.mx)</a:t>
            </a:r>
            <a:r>
              <a:rPr lang="es-ES" sz="1200" dirty="0">
                <a:latin typeface="Arial" panose="020B0604020202020204" pitchFamily="34" charset="0"/>
                <a:cs typeface="Arial" panose="020B0604020202020204" pitchFamily="34" charset="0"/>
              </a:rPr>
              <a:t>, AIE (Agencia de Información de Energética de Estados Unidos) y SENER. </a:t>
            </a:r>
          </a:p>
        </p:txBody>
      </p:sp>
      <p:sp>
        <p:nvSpPr>
          <p:cNvPr id="8" name="CuadroTexto 7">
            <a:extLst>
              <a:ext uri="{FF2B5EF4-FFF2-40B4-BE49-F238E27FC236}">
                <a16:creationId xmlns:a16="http://schemas.microsoft.com/office/drawing/2014/main" id="{2B0C725E-D3AD-47DC-8DA8-E2AC9538F3BC}"/>
              </a:ext>
            </a:extLst>
          </p:cNvPr>
          <p:cNvSpPr txBox="1"/>
          <p:nvPr/>
        </p:nvSpPr>
        <p:spPr>
          <a:xfrm>
            <a:off x="0" y="5453842"/>
            <a:ext cx="12192000" cy="1477328"/>
          </a:xfrm>
          <a:prstGeom prst="rect">
            <a:avLst/>
          </a:prstGeom>
          <a:noFill/>
        </p:spPr>
        <p:txBody>
          <a:bodyPr wrap="square">
            <a:spAutoFit/>
          </a:bodyPr>
          <a:lstStyle/>
          <a:p>
            <a:pPr lvl="0"/>
            <a:r>
              <a:rPr lang="es-MX" dirty="0">
                <a:latin typeface="Arial" panose="020B0604020202020204" pitchFamily="34" charset="0"/>
                <a:cs typeface="Arial" panose="020B0604020202020204" pitchFamily="34" charset="0"/>
              </a:rPr>
              <a:t>Los precios de la energía para uso industrial en México comparado con los EEUU medidos en MXN/KWH para el periodo de 2006 a 2019 nos muestran como los precios en el país son altos y volátiles, en comparación con los precios de los EEUU que permanecen estables y se han mantenido por diez años en .07 USD/KWH.</a:t>
            </a:r>
            <a:r>
              <a:rPr lang="en-US" dirty="0">
                <a:latin typeface="Arial" panose="020B0604020202020204" pitchFamily="34" charset="0"/>
                <a:cs typeface="Arial" panose="020B0604020202020204" pitchFamily="34" charset="0"/>
              </a:rPr>
              <a:t> </a:t>
            </a:r>
            <a:endParaRPr lang="es-ES" dirty="0">
              <a:latin typeface="Arial" panose="020B0604020202020204" pitchFamily="34" charset="0"/>
              <a:cs typeface="Arial" panose="020B0604020202020204" pitchFamily="34" charset="0"/>
            </a:endParaRPr>
          </a:p>
          <a:p>
            <a:pPr lvl="0"/>
            <a:r>
              <a:rPr lang="es-MX" dirty="0">
                <a:latin typeface="Arial" panose="020B0604020202020204" pitchFamily="34" charset="0"/>
                <a:cs typeface="Arial" panose="020B0604020202020204" pitchFamily="34" charset="0"/>
              </a:rPr>
              <a:t>En cuanto a los precios de la energía eléctrica para uso doméstico notamos que son más volátiles en México que en los EEUU al igual que los industriales. </a:t>
            </a:r>
            <a:r>
              <a:rPr lang="es-MX" dirty="0">
                <a:effectLst/>
                <a:latin typeface="Arial" panose="020B0604020202020204" pitchFamily="34" charset="0"/>
                <a:ea typeface="Calibri" panose="020F0502020204030204" pitchFamily="34" charset="0"/>
                <a:cs typeface="Arial" panose="020B0604020202020204" pitchFamily="34" charset="0"/>
              </a:rPr>
              <a:t> </a:t>
            </a:r>
            <a:endParaRPr lang="es-ES" dirty="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24BFD5-D814-402B-B6C4-EEF6AE14B0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9C37EE97-CE44-394B-8305-8EA339CB526E}"/>
              </a:ext>
            </a:extLst>
          </p:cNvPr>
          <p:cNvSpPr>
            <a:spLocks noGrp="1"/>
          </p:cNvSpPr>
          <p:nvPr>
            <p:ph type="ctrTitle"/>
          </p:nvPr>
        </p:nvSpPr>
        <p:spPr>
          <a:xfrm>
            <a:off x="838200" y="1122362"/>
            <a:ext cx="6281928" cy="4135437"/>
          </a:xfrm>
        </p:spPr>
        <p:txBody>
          <a:bodyPr>
            <a:normAutofit fontScale="90000"/>
          </a:bodyPr>
          <a:lstStyle/>
          <a:p>
            <a:pPr algn="l"/>
            <a:r>
              <a:rPr lang="es-MX" sz="2600" dirty="0">
                <a:latin typeface="Arial" panose="020B0604020202020204" pitchFamily="34" charset="0"/>
                <a:cs typeface="Arial" panose="020B0604020202020204" pitchFamily="34" charset="0"/>
              </a:rPr>
              <a:t>Parlamento Abierto</a:t>
            </a:r>
            <a:br>
              <a:rPr lang="es-MX" sz="2600" dirty="0">
                <a:latin typeface="Arial" panose="020B0604020202020204" pitchFamily="34" charset="0"/>
                <a:cs typeface="Arial" panose="020B0604020202020204" pitchFamily="34" charset="0"/>
              </a:rPr>
            </a:br>
            <a:r>
              <a:rPr lang="es-MX" sz="2600" dirty="0">
                <a:latin typeface="Arial" panose="020B0604020202020204" pitchFamily="34" charset="0"/>
                <a:cs typeface="Arial" panose="020B0604020202020204" pitchFamily="34" charset="0"/>
              </a:rPr>
              <a:t>Reforma Constitucional en Materia Eléctrica. Enero-Febrero 2022.</a:t>
            </a:r>
            <a:br>
              <a:rPr lang="es-MX" sz="2600" dirty="0">
                <a:latin typeface="Arial" panose="020B0604020202020204" pitchFamily="34" charset="0"/>
                <a:cs typeface="Arial" panose="020B0604020202020204" pitchFamily="34" charset="0"/>
              </a:rPr>
            </a:br>
            <a:r>
              <a:rPr lang="es-MX" sz="2600" dirty="0">
                <a:latin typeface="Arial" panose="020B0604020202020204" pitchFamily="34" charset="0"/>
                <a:cs typeface="Arial" panose="020B0604020202020204" pitchFamily="34" charset="0"/>
              </a:rPr>
              <a:t>Tema 2. El papel del Estado en la Construcción del Sistema Eléctrico Nacional</a:t>
            </a:r>
            <a:br>
              <a:rPr lang="es-MX" sz="2600" dirty="0">
                <a:latin typeface="Arial" panose="020B0604020202020204" pitchFamily="34" charset="0"/>
                <a:cs typeface="Arial" panose="020B0604020202020204" pitchFamily="34" charset="0"/>
              </a:rPr>
            </a:br>
            <a:r>
              <a:rPr lang="es-MX" sz="2600" dirty="0">
                <a:latin typeface="Arial" panose="020B0604020202020204" pitchFamily="34" charset="0"/>
                <a:cs typeface="Arial" panose="020B0604020202020204" pitchFamily="34" charset="0"/>
              </a:rPr>
              <a:t>Foro 5: Creación de la CFE y electrificación nacional, nacionalización de la industria eléctrica; participación del sector privado en la industria eléctrica.</a:t>
            </a:r>
            <a:br>
              <a:rPr lang="es-MX" sz="2600" dirty="0">
                <a:latin typeface="Arial" panose="020B0604020202020204" pitchFamily="34" charset="0"/>
                <a:cs typeface="Arial" panose="020B0604020202020204" pitchFamily="34" charset="0"/>
              </a:rPr>
            </a:br>
            <a:r>
              <a:rPr lang="es-MX" sz="2600" dirty="0">
                <a:latin typeface="Arial" panose="020B0604020202020204" pitchFamily="34" charset="0"/>
                <a:cs typeface="Arial" panose="020B0604020202020204" pitchFamily="34" charset="0"/>
              </a:rPr>
              <a:t>Dr. Humberto Morales Moreno</a:t>
            </a:r>
            <a:br>
              <a:rPr lang="es-MX" sz="2600" dirty="0">
                <a:latin typeface="Arial" panose="020B0604020202020204" pitchFamily="34" charset="0"/>
                <a:cs typeface="Arial" panose="020B0604020202020204" pitchFamily="34" charset="0"/>
              </a:rPr>
            </a:br>
            <a:r>
              <a:rPr lang="es-MX" sz="2600" dirty="0">
                <a:latin typeface="Arial" panose="020B0604020202020204" pitchFamily="34" charset="0"/>
                <a:cs typeface="Arial" panose="020B0604020202020204" pitchFamily="34" charset="0"/>
              </a:rPr>
              <a:t>ICGDE-BUAP</a:t>
            </a:r>
          </a:p>
        </p:txBody>
      </p:sp>
      <p:sp>
        <p:nvSpPr>
          <p:cNvPr id="10" name="Rectangle 10">
            <a:extLst>
              <a:ext uri="{FF2B5EF4-FFF2-40B4-BE49-F238E27FC236}">
                <a16:creationId xmlns:a16="http://schemas.microsoft.com/office/drawing/2014/main" id="{36FED7E8-9A97-475F-9FA4-113410D443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6139" y="1031284"/>
            <a:ext cx="3647661" cy="4436126"/>
          </a:xfrm>
          <a:custGeom>
            <a:avLst/>
            <a:gdLst>
              <a:gd name="connsiteX0" fmla="*/ 0 w 3647661"/>
              <a:gd name="connsiteY0" fmla="*/ 0 h 4436126"/>
              <a:gd name="connsiteX1" fmla="*/ 498514 w 3647661"/>
              <a:gd name="connsiteY1" fmla="*/ 0 h 4436126"/>
              <a:gd name="connsiteX2" fmla="*/ 1069981 w 3647661"/>
              <a:gd name="connsiteY2" fmla="*/ 0 h 4436126"/>
              <a:gd name="connsiteX3" fmla="*/ 1714401 w 3647661"/>
              <a:gd name="connsiteY3" fmla="*/ 0 h 4436126"/>
              <a:gd name="connsiteX4" fmla="*/ 2285868 w 3647661"/>
              <a:gd name="connsiteY4" fmla="*/ 0 h 4436126"/>
              <a:gd name="connsiteX5" fmla="*/ 2784381 w 3647661"/>
              <a:gd name="connsiteY5" fmla="*/ 0 h 4436126"/>
              <a:gd name="connsiteX6" fmla="*/ 3647661 w 3647661"/>
              <a:gd name="connsiteY6" fmla="*/ 0 h 4436126"/>
              <a:gd name="connsiteX7" fmla="*/ 3647661 w 3647661"/>
              <a:gd name="connsiteY7" fmla="*/ 633732 h 4436126"/>
              <a:gd name="connsiteX8" fmla="*/ 3647661 w 3647661"/>
              <a:gd name="connsiteY8" fmla="*/ 1267465 h 4436126"/>
              <a:gd name="connsiteX9" fmla="*/ 3647661 w 3647661"/>
              <a:gd name="connsiteY9" fmla="*/ 1768113 h 4436126"/>
              <a:gd name="connsiteX10" fmla="*/ 3647661 w 3647661"/>
              <a:gd name="connsiteY10" fmla="*/ 2446207 h 4436126"/>
              <a:gd name="connsiteX11" fmla="*/ 3647661 w 3647661"/>
              <a:gd name="connsiteY11" fmla="*/ 2946855 h 4436126"/>
              <a:gd name="connsiteX12" fmla="*/ 3647661 w 3647661"/>
              <a:gd name="connsiteY12" fmla="*/ 3580587 h 4436126"/>
              <a:gd name="connsiteX13" fmla="*/ 3647661 w 3647661"/>
              <a:gd name="connsiteY13" fmla="*/ 4436126 h 4436126"/>
              <a:gd name="connsiteX14" fmla="*/ 3039718 w 3647661"/>
              <a:gd name="connsiteY14" fmla="*/ 4436126 h 4436126"/>
              <a:gd name="connsiteX15" fmla="*/ 2431774 w 3647661"/>
              <a:gd name="connsiteY15" fmla="*/ 4436126 h 4436126"/>
              <a:gd name="connsiteX16" fmla="*/ 1823831 w 3647661"/>
              <a:gd name="connsiteY16" fmla="*/ 4436126 h 4436126"/>
              <a:gd name="connsiteX17" fmla="*/ 1288840 w 3647661"/>
              <a:gd name="connsiteY17" fmla="*/ 4436126 h 4436126"/>
              <a:gd name="connsiteX18" fmla="*/ 607943 w 3647661"/>
              <a:gd name="connsiteY18" fmla="*/ 4436126 h 4436126"/>
              <a:gd name="connsiteX19" fmla="*/ 0 w 3647661"/>
              <a:gd name="connsiteY19" fmla="*/ 4436126 h 4436126"/>
              <a:gd name="connsiteX20" fmla="*/ 0 w 3647661"/>
              <a:gd name="connsiteY20" fmla="*/ 3758032 h 4436126"/>
              <a:gd name="connsiteX21" fmla="*/ 0 w 3647661"/>
              <a:gd name="connsiteY21" fmla="*/ 3035578 h 4436126"/>
              <a:gd name="connsiteX22" fmla="*/ 0 w 3647661"/>
              <a:gd name="connsiteY22" fmla="*/ 2401845 h 4436126"/>
              <a:gd name="connsiteX23" fmla="*/ 0 w 3647661"/>
              <a:gd name="connsiteY23" fmla="*/ 1768113 h 4436126"/>
              <a:gd name="connsiteX24" fmla="*/ 0 w 3647661"/>
              <a:gd name="connsiteY24" fmla="*/ 1178742 h 4436126"/>
              <a:gd name="connsiteX25" fmla="*/ 0 w 3647661"/>
              <a:gd name="connsiteY25" fmla="*/ 589371 h 4436126"/>
              <a:gd name="connsiteX26" fmla="*/ 0 w 3647661"/>
              <a:gd name="connsiteY26" fmla="*/ 0 h 4436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647661" h="4436126" fill="none" extrusionOk="0">
                <a:moveTo>
                  <a:pt x="0" y="0"/>
                </a:moveTo>
                <a:cubicBezTo>
                  <a:pt x="116158" y="-16963"/>
                  <a:pt x="364681" y="-4006"/>
                  <a:pt x="498514" y="0"/>
                </a:cubicBezTo>
                <a:cubicBezTo>
                  <a:pt x="632347" y="4006"/>
                  <a:pt x="950865" y="15164"/>
                  <a:pt x="1069981" y="0"/>
                </a:cubicBezTo>
                <a:cubicBezTo>
                  <a:pt x="1189097" y="-15164"/>
                  <a:pt x="1556518" y="-23132"/>
                  <a:pt x="1714401" y="0"/>
                </a:cubicBezTo>
                <a:cubicBezTo>
                  <a:pt x="1872284" y="23132"/>
                  <a:pt x="2015985" y="9364"/>
                  <a:pt x="2285868" y="0"/>
                </a:cubicBezTo>
                <a:cubicBezTo>
                  <a:pt x="2555751" y="-9364"/>
                  <a:pt x="2555148" y="14141"/>
                  <a:pt x="2784381" y="0"/>
                </a:cubicBezTo>
                <a:cubicBezTo>
                  <a:pt x="3013614" y="-14141"/>
                  <a:pt x="3216105" y="-3763"/>
                  <a:pt x="3647661" y="0"/>
                </a:cubicBezTo>
                <a:cubicBezTo>
                  <a:pt x="3623206" y="221859"/>
                  <a:pt x="3622213" y="458853"/>
                  <a:pt x="3647661" y="633732"/>
                </a:cubicBezTo>
                <a:cubicBezTo>
                  <a:pt x="3673109" y="808611"/>
                  <a:pt x="3674779" y="1138417"/>
                  <a:pt x="3647661" y="1267465"/>
                </a:cubicBezTo>
                <a:cubicBezTo>
                  <a:pt x="3620543" y="1396513"/>
                  <a:pt x="3664792" y="1625185"/>
                  <a:pt x="3647661" y="1768113"/>
                </a:cubicBezTo>
                <a:cubicBezTo>
                  <a:pt x="3630530" y="1911041"/>
                  <a:pt x="3671056" y="2135008"/>
                  <a:pt x="3647661" y="2446207"/>
                </a:cubicBezTo>
                <a:cubicBezTo>
                  <a:pt x="3624266" y="2757406"/>
                  <a:pt x="3642702" y="2713342"/>
                  <a:pt x="3647661" y="2946855"/>
                </a:cubicBezTo>
                <a:cubicBezTo>
                  <a:pt x="3652620" y="3180368"/>
                  <a:pt x="3664319" y="3290221"/>
                  <a:pt x="3647661" y="3580587"/>
                </a:cubicBezTo>
                <a:cubicBezTo>
                  <a:pt x="3631003" y="3870953"/>
                  <a:pt x="3617531" y="4259425"/>
                  <a:pt x="3647661" y="4436126"/>
                </a:cubicBezTo>
                <a:cubicBezTo>
                  <a:pt x="3523929" y="4410412"/>
                  <a:pt x="3241413" y="4436068"/>
                  <a:pt x="3039718" y="4436126"/>
                </a:cubicBezTo>
                <a:cubicBezTo>
                  <a:pt x="2838023" y="4436184"/>
                  <a:pt x="2630387" y="4431142"/>
                  <a:pt x="2431774" y="4436126"/>
                </a:cubicBezTo>
                <a:cubicBezTo>
                  <a:pt x="2233161" y="4441110"/>
                  <a:pt x="2003296" y="4449826"/>
                  <a:pt x="1823831" y="4436126"/>
                </a:cubicBezTo>
                <a:cubicBezTo>
                  <a:pt x="1644366" y="4422426"/>
                  <a:pt x="1399453" y="4442442"/>
                  <a:pt x="1288840" y="4436126"/>
                </a:cubicBezTo>
                <a:cubicBezTo>
                  <a:pt x="1178227" y="4429810"/>
                  <a:pt x="793482" y="4411099"/>
                  <a:pt x="607943" y="4436126"/>
                </a:cubicBezTo>
                <a:cubicBezTo>
                  <a:pt x="422404" y="4461153"/>
                  <a:pt x="158703" y="4453091"/>
                  <a:pt x="0" y="4436126"/>
                </a:cubicBezTo>
                <a:cubicBezTo>
                  <a:pt x="8129" y="4099466"/>
                  <a:pt x="23502" y="4014012"/>
                  <a:pt x="0" y="3758032"/>
                </a:cubicBezTo>
                <a:cubicBezTo>
                  <a:pt x="-23502" y="3502052"/>
                  <a:pt x="8018" y="3295661"/>
                  <a:pt x="0" y="3035578"/>
                </a:cubicBezTo>
                <a:cubicBezTo>
                  <a:pt x="-8018" y="2775495"/>
                  <a:pt x="-8720" y="2595880"/>
                  <a:pt x="0" y="2401845"/>
                </a:cubicBezTo>
                <a:cubicBezTo>
                  <a:pt x="8720" y="2207810"/>
                  <a:pt x="9279" y="1982551"/>
                  <a:pt x="0" y="1768113"/>
                </a:cubicBezTo>
                <a:cubicBezTo>
                  <a:pt x="-9279" y="1553675"/>
                  <a:pt x="7090" y="1354447"/>
                  <a:pt x="0" y="1178742"/>
                </a:cubicBezTo>
                <a:cubicBezTo>
                  <a:pt x="-7090" y="1003037"/>
                  <a:pt x="-23786" y="768334"/>
                  <a:pt x="0" y="589371"/>
                </a:cubicBezTo>
                <a:cubicBezTo>
                  <a:pt x="23786" y="410408"/>
                  <a:pt x="-16955" y="242082"/>
                  <a:pt x="0" y="0"/>
                </a:cubicBezTo>
                <a:close/>
              </a:path>
              <a:path w="3647661" h="4436126" stroke="0" extrusionOk="0">
                <a:moveTo>
                  <a:pt x="0" y="0"/>
                </a:moveTo>
                <a:cubicBezTo>
                  <a:pt x="171149" y="-7244"/>
                  <a:pt x="374684" y="2591"/>
                  <a:pt x="534990" y="0"/>
                </a:cubicBezTo>
                <a:cubicBezTo>
                  <a:pt x="695296" y="-2591"/>
                  <a:pt x="907320" y="7483"/>
                  <a:pt x="1069981" y="0"/>
                </a:cubicBezTo>
                <a:cubicBezTo>
                  <a:pt x="1232642" y="-7483"/>
                  <a:pt x="1543604" y="-26203"/>
                  <a:pt x="1677924" y="0"/>
                </a:cubicBezTo>
                <a:cubicBezTo>
                  <a:pt x="1812244" y="26203"/>
                  <a:pt x="2140632" y="31361"/>
                  <a:pt x="2322344" y="0"/>
                </a:cubicBezTo>
                <a:cubicBezTo>
                  <a:pt x="2504056" y="-31361"/>
                  <a:pt x="2658834" y="3381"/>
                  <a:pt x="2893811" y="0"/>
                </a:cubicBezTo>
                <a:cubicBezTo>
                  <a:pt x="3128788" y="-3381"/>
                  <a:pt x="3338741" y="-10376"/>
                  <a:pt x="3647661" y="0"/>
                </a:cubicBezTo>
                <a:cubicBezTo>
                  <a:pt x="3628986" y="244498"/>
                  <a:pt x="3624774" y="362520"/>
                  <a:pt x="3647661" y="545010"/>
                </a:cubicBezTo>
                <a:cubicBezTo>
                  <a:pt x="3670549" y="727500"/>
                  <a:pt x="3619543" y="968439"/>
                  <a:pt x="3647661" y="1134381"/>
                </a:cubicBezTo>
                <a:cubicBezTo>
                  <a:pt x="3675779" y="1300323"/>
                  <a:pt x="3670065" y="1646297"/>
                  <a:pt x="3647661" y="1856836"/>
                </a:cubicBezTo>
                <a:cubicBezTo>
                  <a:pt x="3625257" y="2067375"/>
                  <a:pt x="3632904" y="2315399"/>
                  <a:pt x="3647661" y="2490568"/>
                </a:cubicBezTo>
                <a:cubicBezTo>
                  <a:pt x="3662418" y="2665737"/>
                  <a:pt x="3616073" y="2880164"/>
                  <a:pt x="3647661" y="3124300"/>
                </a:cubicBezTo>
                <a:cubicBezTo>
                  <a:pt x="3679249" y="3368436"/>
                  <a:pt x="3677361" y="3519722"/>
                  <a:pt x="3647661" y="3758032"/>
                </a:cubicBezTo>
                <a:cubicBezTo>
                  <a:pt x="3617961" y="3996342"/>
                  <a:pt x="3615180" y="4147465"/>
                  <a:pt x="3647661" y="4436126"/>
                </a:cubicBezTo>
                <a:cubicBezTo>
                  <a:pt x="3506685" y="4421969"/>
                  <a:pt x="3266652" y="4433618"/>
                  <a:pt x="3149147" y="4436126"/>
                </a:cubicBezTo>
                <a:cubicBezTo>
                  <a:pt x="3031642" y="4438634"/>
                  <a:pt x="2832267" y="4432536"/>
                  <a:pt x="2650634" y="4436126"/>
                </a:cubicBezTo>
                <a:cubicBezTo>
                  <a:pt x="2469001" y="4439716"/>
                  <a:pt x="2324677" y="4416284"/>
                  <a:pt x="2042690" y="4436126"/>
                </a:cubicBezTo>
                <a:cubicBezTo>
                  <a:pt x="1760703" y="4455968"/>
                  <a:pt x="1686949" y="4416099"/>
                  <a:pt x="1398270" y="4436126"/>
                </a:cubicBezTo>
                <a:cubicBezTo>
                  <a:pt x="1109591" y="4456153"/>
                  <a:pt x="1071585" y="4455485"/>
                  <a:pt x="899756" y="4436126"/>
                </a:cubicBezTo>
                <a:cubicBezTo>
                  <a:pt x="727927" y="4416767"/>
                  <a:pt x="344407" y="4430463"/>
                  <a:pt x="0" y="4436126"/>
                </a:cubicBezTo>
                <a:cubicBezTo>
                  <a:pt x="5440" y="4303018"/>
                  <a:pt x="91" y="4161914"/>
                  <a:pt x="0" y="3891116"/>
                </a:cubicBezTo>
                <a:cubicBezTo>
                  <a:pt x="-91" y="3620318"/>
                  <a:pt x="-11601" y="3462294"/>
                  <a:pt x="0" y="3301745"/>
                </a:cubicBezTo>
                <a:cubicBezTo>
                  <a:pt x="11601" y="3141196"/>
                  <a:pt x="22776" y="2916996"/>
                  <a:pt x="0" y="2756735"/>
                </a:cubicBezTo>
                <a:cubicBezTo>
                  <a:pt x="-22776" y="2596474"/>
                  <a:pt x="5257" y="2440491"/>
                  <a:pt x="0" y="2256087"/>
                </a:cubicBezTo>
                <a:cubicBezTo>
                  <a:pt x="-5257" y="2071683"/>
                  <a:pt x="20189" y="1902567"/>
                  <a:pt x="0" y="1666716"/>
                </a:cubicBezTo>
                <a:cubicBezTo>
                  <a:pt x="-20189" y="1430865"/>
                  <a:pt x="-21241" y="1161108"/>
                  <a:pt x="0" y="988622"/>
                </a:cubicBezTo>
                <a:cubicBezTo>
                  <a:pt x="21241" y="816136"/>
                  <a:pt x="17108" y="406740"/>
                  <a:pt x="0" y="0"/>
                </a:cubicBezTo>
                <a:close/>
              </a:path>
            </a:pathLst>
          </a:custGeom>
          <a:solidFill>
            <a:schemeClr val="accent2"/>
          </a:solidFill>
          <a:ln w="57150">
            <a:solidFill>
              <a:schemeClr val="accent2"/>
            </a:solidFill>
            <a:extLst>
              <a:ext uri="{C807C97D-BFC1-408E-A445-0C87EB9F89A2}">
                <ask:lineSketchStyleProps xmlns:ask="http://schemas.microsoft.com/office/drawing/2018/sketchyshapes" sd="68728339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ítulo 2">
            <a:extLst>
              <a:ext uri="{FF2B5EF4-FFF2-40B4-BE49-F238E27FC236}">
                <a16:creationId xmlns:a16="http://schemas.microsoft.com/office/drawing/2014/main" id="{35F5BD6D-FE6B-B946-8BE5-4BF6E14B80A2}"/>
              </a:ext>
            </a:extLst>
          </p:cNvPr>
          <p:cNvSpPr>
            <a:spLocks noGrp="1"/>
          </p:cNvSpPr>
          <p:nvPr>
            <p:ph type="subTitle" idx="1"/>
          </p:nvPr>
        </p:nvSpPr>
        <p:spPr>
          <a:xfrm>
            <a:off x="7928114" y="1232452"/>
            <a:ext cx="3200400" cy="3850919"/>
          </a:xfrm>
        </p:spPr>
        <p:txBody>
          <a:bodyPr anchor="b">
            <a:normAutofit/>
          </a:bodyPr>
          <a:lstStyle/>
          <a:p>
            <a:pPr algn="l">
              <a:spcBef>
                <a:spcPts val="0"/>
              </a:spcBef>
              <a:spcAft>
                <a:spcPts val="600"/>
              </a:spcAft>
            </a:pPr>
            <a:r>
              <a:rPr lang="es-MX" sz="800" b="1">
                <a:solidFill>
                  <a:srgbClr val="FFFFFF"/>
                </a:solidFill>
                <a:latin typeface="Arial" panose="020B0604020202020204" pitchFamily="34" charset="0"/>
                <a:cs typeface="Arial" panose="020B0604020202020204" pitchFamily="34" charset="0"/>
              </a:rPr>
              <a:t>El Estado Mexicano como soberano propietario de los recursos naturales. De las concesiones a los contratos: 1880-2014</a:t>
            </a:r>
          </a:p>
          <a:p>
            <a:pPr marL="914400" indent="-914400" algn="l">
              <a:spcBef>
                <a:spcPts val="0"/>
              </a:spcBef>
              <a:spcAft>
                <a:spcPts val="600"/>
              </a:spcAft>
              <a:buAutoNum type="arabicParenR"/>
            </a:pPr>
            <a:r>
              <a:rPr lang="es-MX" sz="800">
                <a:solidFill>
                  <a:srgbClr val="FFFFFF"/>
                </a:solidFill>
                <a:latin typeface="Arial" panose="020B0604020202020204" pitchFamily="34" charset="0"/>
                <a:cs typeface="Arial" panose="020B0604020202020204" pitchFamily="34" charset="0"/>
              </a:rPr>
              <a:t>Administración Directa. Ganancias y Pérdidas. Gestor y propietario de las obras. (1940-1982)</a:t>
            </a:r>
          </a:p>
          <a:p>
            <a:pPr marL="914400" indent="-914400" algn="l">
              <a:spcBef>
                <a:spcPts val="0"/>
              </a:spcBef>
              <a:spcAft>
                <a:spcPts val="600"/>
              </a:spcAft>
              <a:buAutoNum type="arabicParenR"/>
            </a:pPr>
            <a:r>
              <a:rPr lang="es-MX" sz="800">
                <a:solidFill>
                  <a:srgbClr val="FFFFFF"/>
                </a:solidFill>
                <a:latin typeface="Arial" panose="020B0604020202020204" pitchFamily="34" charset="0"/>
                <a:cs typeface="Arial" panose="020B0604020202020204" pitchFamily="34" charset="0"/>
              </a:rPr>
              <a:t>El Contratismo. El Estado es dueño de una obra y conserva el beneficio del producto de la misma, pero encarga su producción a una empresa privada. (1880-1940)</a:t>
            </a:r>
          </a:p>
          <a:p>
            <a:pPr marL="914400" indent="-914400" algn="l">
              <a:spcBef>
                <a:spcPts val="0"/>
              </a:spcBef>
              <a:spcAft>
                <a:spcPts val="600"/>
              </a:spcAft>
              <a:buAutoNum type="arabicParenR"/>
            </a:pPr>
            <a:r>
              <a:rPr lang="es-MX" sz="800">
                <a:solidFill>
                  <a:srgbClr val="FFFFFF"/>
                </a:solidFill>
                <a:latin typeface="Arial" panose="020B0604020202020204" pitchFamily="34" charset="0"/>
                <a:cs typeface="Arial" panose="020B0604020202020204" pitchFamily="34" charset="0"/>
              </a:rPr>
              <a:t>La Concesión. (Dominante en el periodo 1880-1937) El estado permite la explotación de un bien o recurso natural a una empresa privada con tal de que genere riqueza en áreas donde históricamente no había experiencia ni tradición por parte del propio Estado. Con frecuencia las concesiones vinieron acompañadas de subsidios fiscales o subvenciones de inversión. Como en el caso de los ferrocarriles y del sector eléctrico. </a:t>
            </a:r>
          </a:p>
          <a:p>
            <a:pPr marL="914400" indent="-914400" algn="l">
              <a:spcBef>
                <a:spcPts val="0"/>
              </a:spcBef>
              <a:spcAft>
                <a:spcPts val="600"/>
              </a:spcAft>
              <a:buAutoNum type="arabicParenR"/>
            </a:pPr>
            <a:r>
              <a:rPr lang="es-MX" sz="800">
                <a:solidFill>
                  <a:srgbClr val="FFFFFF"/>
                </a:solidFill>
                <a:latin typeface="Arial" panose="020B0604020202020204" pitchFamily="34" charset="0"/>
                <a:cs typeface="Arial" panose="020B0604020202020204" pitchFamily="34" charset="0"/>
              </a:rPr>
              <a:t>Construcción especulativa. Propio de los países anglosajones donde se hacía obra pública bajo autorización a un particular para ejecutarla con nula inversión del Estado. </a:t>
            </a:r>
          </a:p>
          <a:p>
            <a:pPr marL="914400" indent="-914400" algn="l">
              <a:spcBef>
                <a:spcPts val="0"/>
              </a:spcBef>
              <a:spcAft>
                <a:spcPts val="600"/>
              </a:spcAft>
              <a:buAutoNum type="arabicParenR"/>
            </a:pPr>
            <a:r>
              <a:rPr lang="es-MX" sz="800" b="1">
                <a:solidFill>
                  <a:srgbClr val="FFFFFF"/>
                </a:solidFill>
                <a:latin typeface="Arial" panose="020B0604020202020204" pitchFamily="34" charset="0"/>
                <a:cs typeface="Arial" panose="020B0604020202020204" pitchFamily="34" charset="0"/>
              </a:rPr>
              <a:t>Con la reforma eléctrica del 2013 se regresó a un modelo porfirista de concesión disfrazado de contratismo. </a:t>
            </a:r>
          </a:p>
        </p:txBody>
      </p:sp>
      <p:sp>
        <p:nvSpPr>
          <p:cNvPr id="12" name="sketch line">
            <a:extLst>
              <a:ext uri="{FF2B5EF4-FFF2-40B4-BE49-F238E27FC236}">
                <a16:creationId xmlns:a16="http://schemas.microsoft.com/office/drawing/2014/main" id="{2A39B854-4B6C-4F7F-A602-6F97770CED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5439978"/>
            <a:ext cx="6281928" cy="18288"/>
          </a:xfrm>
          <a:custGeom>
            <a:avLst/>
            <a:gdLst>
              <a:gd name="connsiteX0" fmla="*/ 0 w 6281928"/>
              <a:gd name="connsiteY0" fmla="*/ 0 h 18288"/>
              <a:gd name="connsiteX1" fmla="*/ 572353 w 6281928"/>
              <a:gd name="connsiteY1" fmla="*/ 0 h 18288"/>
              <a:gd name="connsiteX2" fmla="*/ 1207526 w 6281928"/>
              <a:gd name="connsiteY2" fmla="*/ 0 h 18288"/>
              <a:gd name="connsiteX3" fmla="*/ 1779880 w 6281928"/>
              <a:gd name="connsiteY3" fmla="*/ 0 h 18288"/>
              <a:gd name="connsiteX4" fmla="*/ 2540691 w 6281928"/>
              <a:gd name="connsiteY4" fmla="*/ 0 h 18288"/>
              <a:gd name="connsiteX5" fmla="*/ 3238683 w 6281928"/>
              <a:gd name="connsiteY5" fmla="*/ 0 h 18288"/>
              <a:gd name="connsiteX6" fmla="*/ 3936675 w 6281928"/>
              <a:gd name="connsiteY6" fmla="*/ 0 h 18288"/>
              <a:gd name="connsiteX7" fmla="*/ 4760305 w 6281928"/>
              <a:gd name="connsiteY7" fmla="*/ 0 h 18288"/>
              <a:gd name="connsiteX8" fmla="*/ 5521117 w 6281928"/>
              <a:gd name="connsiteY8" fmla="*/ 0 h 18288"/>
              <a:gd name="connsiteX9" fmla="*/ 6281928 w 6281928"/>
              <a:gd name="connsiteY9" fmla="*/ 0 h 18288"/>
              <a:gd name="connsiteX10" fmla="*/ 6281928 w 6281928"/>
              <a:gd name="connsiteY10" fmla="*/ 18288 h 18288"/>
              <a:gd name="connsiteX11" fmla="*/ 5772394 w 6281928"/>
              <a:gd name="connsiteY11" fmla="*/ 18288 h 18288"/>
              <a:gd name="connsiteX12" fmla="*/ 5200040 w 6281928"/>
              <a:gd name="connsiteY12" fmla="*/ 18288 h 18288"/>
              <a:gd name="connsiteX13" fmla="*/ 4439229 w 6281928"/>
              <a:gd name="connsiteY13" fmla="*/ 18288 h 18288"/>
              <a:gd name="connsiteX14" fmla="*/ 3615599 w 6281928"/>
              <a:gd name="connsiteY14" fmla="*/ 18288 h 18288"/>
              <a:gd name="connsiteX15" fmla="*/ 2980426 w 6281928"/>
              <a:gd name="connsiteY15" fmla="*/ 18288 h 18288"/>
              <a:gd name="connsiteX16" fmla="*/ 2156795 w 6281928"/>
              <a:gd name="connsiteY16" fmla="*/ 18288 h 18288"/>
              <a:gd name="connsiteX17" fmla="*/ 1584442 w 6281928"/>
              <a:gd name="connsiteY17" fmla="*/ 18288 h 18288"/>
              <a:gd name="connsiteX18" fmla="*/ 1074908 w 6281928"/>
              <a:gd name="connsiteY18" fmla="*/ 18288 h 18288"/>
              <a:gd name="connsiteX19" fmla="*/ 0 w 6281928"/>
              <a:gd name="connsiteY19" fmla="*/ 18288 h 18288"/>
              <a:gd name="connsiteX20" fmla="*/ 0 w 6281928"/>
              <a:gd name="connsiteY2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281928" h="18288" fill="none" extrusionOk="0">
                <a:moveTo>
                  <a:pt x="0" y="0"/>
                </a:moveTo>
                <a:cubicBezTo>
                  <a:pt x="205960" y="24870"/>
                  <a:pt x="343550" y="5918"/>
                  <a:pt x="572353" y="0"/>
                </a:cubicBezTo>
                <a:cubicBezTo>
                  <a:pt x="801156" y="-5918"/>
                  <a:pt x="1015649" y="-11381"/>
                  <a:pt x="1207526" y="0"/>
                </a:cubicBezTo>
                <a:cubicBezTo>
                  <a:pt x="1399403" y="11381"/>
                  <a:pt x="1549725" y="7866"/>
                  <a:pt x="1779880" y="0"/>
                </a:cubicBezTo>
                <a:cubicBezTo>
                  <a:pt x="2010035" y="-7866"/>
                  <a:pt x="2190674" y="12826"/>
                  <a:pt x="2540691" y="0"/>
                </a:cubicBezTo>
                <a:cubicBezTo>
                  <a:pt x="2890708" y="-12826"/>
                  <a:pt x="3025718" y="-18534"/>
                  <a:pt x="3238683" y="0"/>
                </a:cubicBezTo>
                <a:cubicBezTo>
                  <a:pt x="3451648" y="18534"/>
                  <a:pt x="3603947" y="14884"/>
                  <a:pt x="3936675" y="0"/>
                </a:cubicBezTo>
                <a:cubicBezTo>
                  <a:pt x="4269403" y="-14884"/>
                  <a:pt x="4480718" y="-24607"/>
                  <a:pt x="4760305" y="0"/>
                </a:cubicBezTo>
                <a:cubicBezTo>
                  <a:pt x="5039892" y="24607"/>
                  <a:pt x="5359549" y="-31311"/>
                  <a:pt x="5521117" y="0"/>
                </a:cubicBezTo>
                <a:cubicBezTo>
                  <a:pt x="5682685" y="31311"/>
                  <a:pt x="5986067" y="-12593"/>
                  <a:pt x="6281928" y="0"/>
                </a:cubicBezTo>
                <a:cubicBezTo>
                  <a:pt x="6282307" y="7355"/>
                  <a:pt x="6282212" y="10249"/>
                  <a:pt x="6281928" y="18288"/>
                </a:cubicBezTo>
                <a:cubicBezTo>
                  <a:pt x="6078981" y="8428"/>
                  <a:pt x="5961061" y="2290"/>
                  <a:pt x="5772394" y="18288"/>
                </a:cubicBezTo>
                <a:cubicBezTo>
                  <a:pt x="5583727" y="34286"/>
                  <a:pt x="5329968" y="24208"/>
                  <a:pt x="5200040" y="18288"/>
                </a:cubicBezTo>
                <a:cubicBezTo>
                  <a:pt x="5070112" y="12368"/>
                  <a:pt x="4793288" y="21070"/>
                  <a:pt x="4439229" y="18288"/>
                </a:cubicBezTo>
                <a:cubicBezTo>
                  <a:pt x="4085170" y="15506"/>
                  <a:pt x="3813765" y="-16466"/>
                  <a:pt x="3615599" y="18288"/>
                </a:cubicBezTo>
                <a:cubicBezTo>
                  <a:pt x="3417433" y="53042"/>
                  <a:pt x="3133643" y="20727"/>
                  <a:pt x="2980426" y="18288"/>
                </a:cubicBezTo>
                <a:cubicBezTo>
                  <a:pt x="2827209" y="15849"/>
                  <a:pt x="2380685" y="51850"/>
                  <a:pt x="2156795" y="18288"/>
                </a:cubicBezTo>
                <a:cubicBezTo>
                  <a:pt x="1932905" y="-15274"/>
                  <a:pt x="1716744" y="-1398"/>
                  <a:pt x="1584442" y="18288"/>
                </a:cubicBezTo>
                <a:cubicBezTo>
                  <a:pt x="1452140" y="37974"/>
                  <a:pt x="1280887" y="12750"/>
                  <a:pt x="1074908" y="18288"/>
                </a:cubicBezTo>
                <a:cubicBezTo>
                  <a:pt x="868929" y="23826"/>
                  <a:pt x="318124" y="-17878"/>
                  <a:pt x="0" y="18288"/>
                </a:cubicBezTo>
                <a:cubicBezTo>
                  <a:pt x="-384" y="12702"/>
                  <a:pt x="-513" y="4636"/>
                  <a:pt x="0" y="0"/>
                </a:cubicBezTo>
                <a:close/>
              </a:path>
              <a:path w="6281928" h="18288" stroke="0" extrusionOk="0">
                <a:moveTo>
                  <a:pt x="0" y="0"/>
                </a:moveTo>
                <a:cubicBezTo>
                  <a:pt x="135290" y="27650"/>
                  <a:pt x="488372" y="4391"/>
                  <a:pt x="635173" y="0"/>
                </a:cubicBezTo>
                <a:cubicBezTo>
                  <a:pt x="781974" y="-4391"/>
                  <a:pt x="992816" y="14310"/>
                  <a:pt x="1144707" y="0"/>
                </a:cubicBezTo>
                <a:cubicBezTo>
                  <a:pt x="1296598" y="-14310"/>
                  <a:pt x="1796462" y="-1258"/>
                  <a:pt x="1968337" y="0"/>
                </a:cubicBezTo>
                <a:cubicBezTo>
                  <a:pt x="2140212" y="1258"/>
                  <a:pt x="2343376" y="-12852"/>
                  <a:pt x="2603510" y="0"/>
                </a:cubicBezTo>
                <a:cubicBezTo>
                  <a:pt x="2863644" y="12852"/>
                  <a:pt x="2935073" y="-10591"/>
                  <a:pt x="3238683" y="0"/>
                </a:cubicBezTo>
                <a:cubicBezTo>
                  <a:pt x="3542293" y="10591"/>
                  <a:pt x="3731676" y="3538"/>
                  <a:pt x="4062313" y="0"/>
                </a:cubicBezTo>
                <a:cubicBezTo>
                  <a:pt x="4392950" y="-3538"/>
                  <a:pt x="4440715" y="28126"/>
                  <a:pt x="4634667" y="0"/>
                </a:cubicBezTo>
                <a:cubicBezTo>
                  <a:pt x="4828619" y="-28126"/>
                  <a:pt x="5052661" y="8974"/>
                  <a:pt x="5458297" y="0"/>
                </a:cubicBezTo>
                <a:cubicBezTo>
                  <a:pt x="5863933" y="-8974"/>
                  <a:pt x="5906900" y="-24516"/>
                  <a:pt x="6281928" y="0"/>
                </a:cubicBezTo>
                <a:cubicBezTo>
                  <a:pt x="6282268" y="5688"/>
                  <a:pt x="6281759" y="13142"/>
                  <a:pt x="6281928" y="18288"/>
                </a:cubicBezTo>
                <a:cubicBezTo>
                  <a:pt x="6036108" y="15339"/>
                  <a:pt x="5743611" y="10415"/>
                  <a:pt x="5583936" y="18288"/>
                </a:cubicBezTo>
                <a:cubicBezTo>
                  <a:pt x="5424261" y="26161"/>
                  <a:pt x="5250533" y="-179"/>
                  <a:pt x="4948763" y="18288"/>
                </a:cubicBezTo>
                <a:cubicBezTo>
                  <a:pt x="4646993" y="36755"/>
                  <a:pt x="4354673" y="7565"/>
                  <a:pt x="4125133" y="18288"/>
                </a:cubicBezTo>
                <a:cubicBezTo>
                  <a:pt x="3895593" y="29012"/>
                  <a:pt x="3570246" y="29209"/>
                  <a:pt x="3301502" y="18288"/>
                </a:cubicBezTo>
                <a:cubicBezTo>
                  <a:pt x="3032758" y="7367"/>
                  <a:pt x="2955340" y="11905"/>
                  <a:pt x="2729149" y="18288"/>
                </a:cubicBezTo>
                <a:cubicBezTo>
                  <a:pt x="2502958" y="24671"/>
                  <a:pt x="2269423" y="3142"/>
                  <a:pt x="2031157" y="18288"/>
                </a:cubicBezTo>
                <a:cubicBezTo>
                  <a:pt x="1792891" y="33434"/>
                  <a:pt x="1484731" y="22122"/>
                  <a:pt x="1207526" y="18288"/>
                </a:cubicBezTo>
                <a:cubicBezTo>
                  <a:pt x="930321" y="14454"/>
                  <a:pt x="560231" y="-33402"/>
                  <a:pt x="0" y="18288"/>
                </a:cubicBezTo>
                <a:cubicBezTo>
                  <a:pt x="-478" y="10520"/>
                  <a:pt x="210" y="504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4968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CD22E-2269-419F-9E81-016EA035D4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9C37EE97-CE44-394B-8305-8EA339CB526E}"/>
              </a:ext>
            </a:extLst>
          </p:cNvPr>
          <p:cNvSpPr>
            <a:spLocks noGrp="1"/>
          </p:cNvSpPr>
          <p:nvPr>
            <p:ph type="ctrTitle"/>
          </p:nvPr>
        </p:nvSpPr>
        <p:spPr>
          <a:xfrm>
            <a:off x="647132" y="1295231"/>
            <a:ext cx="5895178" cy="3807446"/>
          </a:xfrm>
        </p:spPr>
        <p:txBody>
          <a:bodyPr anchor="b">
            <a:normAutofit/>
          </a:bodyPr>
          <a:lstStyle/>
          <a:p>
            <a:pPr algn="l"/>
            <a:r>
              <a:rPr lang="es-MX" sz="2100" dirty="0">
                <a:latin typeface="Arial" panose="020B0604020202020204" pitchFamily="34" charset="0"/>
                <a:cs typeface="Arial" panose="020B0604020202020204" pitchFamily="34" charset="0"/>
              </a:rPr>
              <a:t>Parlamento Abierto</a:t>
            </a:r>
            <a:br>
              <a:rPr lang="es-MX" sz="2100" dirty="0">
                <a:latin typeface="Arial" panose="020B0604020202020204" pitchFamily="34" charset="0"/>
                <a:cs typeface="Arial" panose="020B0604020202020204" pitchFamily="34" charset="0"/>
              </a:rPr>
            </a:br>
            <a:r>
              <a:rPr lang="es-MX" sz="2100" dirty="0">
                <a:latin typeface="Arial" panose="020B0604020202020204" pitchFamily="34" charset="0"/>
                <a:cs typeface="Arial" panose="020B0604020202020204" pitchFamily="34" charset="0"/>
              </a:rPr>
              <a:t>Reforma Constitucional en Materia Eléctrica. Enero-Febrero 2022.</a:t>
            </a:r>
            <a:br>
              <a:rPr lang="es-MX" sz="2100" dirty="0">
                <a:latin typeface="Arial" panose="020B0604020202020204" pitchFamily="34" charset="0"/>
                <a:cs typeface="Arial" panose="020B0604020202020204" pitchFamily="34" charset="0"/>
              </a:rPr>
            </a:br>
            <a:r>
              <a:rPr lang="es-MX" sz="2100" dirty="0">
                <a:latin typeface="Arial" panose="020B0604020202020204" pitchFamily="34" charset="0"/>
                <a:cs typeface="Arial" panose="020B0604020202020204" pitchFamily="34" charset="0"/>
              </a:rPr>
              <a:t>Tema 2. El papel del Estado en la Construcción del Sistema Eléctrico Nacional</a:t>
            </a:r>
            <a:br>
              <a:rPr lang="es-MX" sz="2100" dirty="0">
                <a:latin typeface="Arial" panose="020B0604020202020204" pitchFamily="34" charset="0"/>
                <a:cs typeface="Arial" panose="020B0604020202020204" pitchFamily="34" charset="0"/>
              </a:rPr>
            </a:br>
            <a:r>
              <a:rPr lang="es-MX" sz="2100" dirty="0">
                <a:latin typeface="Arial" panose="020B0604020202020204" pitchFamily="34" charset="0"/>
                <a:cs typeface="Arial" panose="020B0604020202020204" pitchFamily="34" charset="0"/>
              </a:rPr>
              <a:t>Foro 5: Creación de la CFE y electrificación nacional, nacionalización de la industria eléctrica; participación del sector privado en la industria eléctrica.</a:t>
            </a:r>
            <a:br>
              <a:rPr lang="es-MX" sz="2100" dirty="0">
                <a:latin typeface="Arial" panose="020B0604020202020204" pitchFamily="34" charset="0"/>
                <a:cs typeface="Arial" panose="020B0604020202020204" pitchFamily="34" charset="0"/>
              </a:rPr>
            </a:br>
            <a:r>
              <a:rPr lang="es-MX" sz="2100" dirty="0">
                <a:latin typeface="Arial" panose="020B0604020202020204" pitchFamily="34" charset="0"/>
                <a:cs typeface="Arial" panose="020B0604020202020204" pitchFamily="34" charset="0"/>
              </a:rPr>
              <a:t>Dr. Humberto Morales Moreno</a:t>
            </a:r>
            <a:br>
              <a:rPr lang="es-MX" sz="2100" dirty="0">
                <a:latin typeface="Arial" panose="020B0604020202020204" pitchFamily="34" charset="0"/>
                <a:cs typeface="Arial" panose="020B0604020202020204" pitchFamily="34" charset="0"/>
              </a:rPr>
            </a:br>
            <a:r>
              <a:rPr lang="es-MX" sz="2100" dirty="0">
                <a:latin typeface="Arial" panose="020B0604020202020204" pitchFamily="34" charset="0"/>
                <a:cs typeface="Arial" panose="020B0604020202020204" pitchFamily="34" charset="0"/>
              </a:rPr>
              <a:t>ICGDE-BUAP</a:t>
            </a:r>
          </a:p>
        </p:txBody>
      </p:sp>
      <p:sp>
        <p:nvSpPr>
          <p:cNvPr id="10" name="Freeform: Shape 9">
            <a:extLst>
              <a:ext uri="{FF2B5EF4-FFF2-40B4-BE49-F238E27FC236}">
                <a16:creationId xmlns:a16="http://schemas.microsoft.com/office/drawing/2014/main" id="{AA607D34-E2A9-4595-9DB2-5472E077C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07082" y="0"/>
            <a:ext cx="4884918" cy="6858000"/>
          </a:xfrm>
          <a:custGeom>
            <a:avLst/>
            <a:gdLst>
              <a:gd name="connsiteX0" fmla="*/ 1097203 w 4884918"/>
              <a:gd name="connsiteY0" fmla="*/ 0 h 6858000"/>
              <a:gd name="connsiteX1" fmla="*/ 1154155 w 4884918"/>
              <a:gd name="connsiteY1" fmla="*/ 0 h 6858000"/>
              <a:gd name="connsiteX2" fmla="*/ 972305 w 4884918"/>
              <a:gd name="connsiteY2" fmla="*/ 343212 h 6858000"/>
              <a:gd name="connsiteX3" fmla="*/ 780524 w 4884918"/>
              <a:gd name="connsiteY3" fmla="*/ 761067 h 6858000"/>
              <a:gd name="connsiteX4" fmla="*/ 737045 w 4884918"/>
              <a:gd name="connsiteY4" fmla="*/ 865164 h 6858000"/>
              <a:gd name="connsiteX5" fmla="*/ 762322 w 4884918"/>
              <a:gd name="connsiteY5" fmla="*/ 830676 h 6858000"/>
              <a:gd name="connsiteX6" fmla="*/ 1118805 w 4884918"/>
              <a:gd name="connsiteY6" fmla="*/ 160440 h 6858000"/>
              <a:gd name="connsiteX7" fmla="*/ 1221640 w 4884918"/>
              <a:gd name="connsiteY7" fmla="*/ 0 h 6858000"/>
              <a:gd name="connsiteX8" fmla="*/ 4884918 w 4884918"/>
              <a:gd name="connsiteY8" fmla="*/ 0 h 6858000"/>
              <a:gd name="connsiteX9" fmla="*/ 4884918 w 4884918"/>
              <a:gd name="connsiteY9" fmla="*/ 6857999 h 6858000"/>
              <a:gd name="connsiteX10" fmla="*/ 4884918 w 4884918"/>
              <a:gd name="connsiteY10" fmla="*/ 6858000 h 6858000"/>
              <a:gd name="connsiteX11" fmla="*/ 704817 w 4884918"/>
              <a:gd name="connsiteY11" fmla="*/ 6858000 h 6858000"/>
              <a:gd name="connsiteX12" fmla="*/ 618717 w 4884918"/>
              <a:gd name="connsiteY12" fmla="*/ 6672538 h 6858000"/>
              <a:gd name="connsiteX13" fmla="*/ 309324 w 4884918"/>
              <a:gd name="connsiteY13" fmla="*/ 5833618 h 6858000"/>
              <a:gd name="connsiteX14" fmla="*/ 209850 w 4884918"/>
              <a:gd name="connsiteY14" fmla="*/ 5484180 h 6858000"/>
              <a:gd name="connsiteX15" fmla="*/ 211619 w 4884918"/>
              <a:gd name="connsiteY15" fmla="*/ 5517653 h 6858000"/>
              <a:gd name="connsiteX16" fmla="*/ 361778 w 4884918"/>
              <a:gd name="connsiteY16" fmla="*/ 6145524 h 6858000"/>
              <a:gd name="connsiteX17" fmla="*/ 591356 w 4884918"/>
              <a:gd name="connsiteY17" fmla="*/ 6843306 h 6858000"/>
              <a:gd name="connsiteX18" fmla="*/ 597415 w 4884918"/>
              <a:gd name="connsiteY18" fmla="*/ 6858000 h 6858000"/>
              <a:gd name="connsiteX19" fmla="*/ 545224 w 4884918"/>
              <a:gd name="connsiteY19" fmla="*/ 6858000 h 6858000"/>
              <a:gd name="connsiteX20" fmla="*/ 533604 w 4884918"/>
              <a:gd name="connsiteY20" fmla="*/ 6830072 h 6858000"/>
              <a:gd name="connsiteX21" fmla="*/ 169657 w 4884918"/>
              <a:gd name="connsiteY21" fmla="*/ 5556577 h 6858000"/>
              <a:gd name="connsiteX22" fmla="*/ 12169 w 4884918"/>
              <a:gd name="connsiteY22" fmla="*/ 4362835 h 6858000"/>
              <a:gd name="connsiteX23" fmla="*/ 46168 w 4884918"/>
              <a:gd name="connsiteY23" fmla="*/ 3338487 h 6858000"/>
              <a:gd name="connsiteX24" fmla="*/ 490574 w 4884918"/>
              <a:gd name="connsiteY24" fmla="*/ 1381078 h 6858000"/>
              <a:gd name="connsiteX25" fmla="*/ 984701 w 4884918"/>
              <a:gd name="connsiteY25" fmla="*/ 20824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884918" h="6858000">
                <a:moveTo>
                  <a:pt x="1097203" y="0"/>
                </a:moveTo>
                <a:lnTo>
                  <a:pt x="1154155" y="0"/>
                </a:lnTo>
                <a:lnTo>
                  <a:pt x="972305" y="343212"/>
                </a:lnTo>
                <a:cubicBezTo>
                  <a:pt x="904739" y="480367"/>
                  <a:pt x="840941" y="619727"/>
                  <a:pt x="780524" y="761067"/>
                </a:cubicBezTo>
                <a:cubicBezTo>
                  <a:pt x="765737" y="795681"/>
                  <a:pt x="751579" y="830550"/>
                  <a:pt x="737045" y="865164"/>
                </a:cubicBezTo>
                <a:cubicBezTo>
                  <a:pt x="748306" y="856057"/>
                  <a:pt x="757014" y="844174"/>
                  <a:pt x="762322" y="830676"/>
                </a:cubicBezTo>
                <a:cubicBezTo>
                  <a:pt x="870201" y="600612"/>
                  <a:pt x="988539" y="376889"/>
                  <a:pt x="1118805" y="160440"/>
                </a:cubicBezTo>
                <a:lnTo>
                  <a:pt x="1221640" y="0"/>
                </a:lnTo>
                <a:lnTo>
                  <a:pt x="4884918" y="0"/>
                </a:lnTo>
                <a:lnTo>
                  <a:pt x="4884918" y="6857999"/>
                </a:lnTo>
                <a:lnTo>
                  <a:pt x="4884918" y="6858000"/>
                </a:lnTo>
                <a:lnTo>
                  <a:pt x="704817" y="6858000"/>
                </a:lnTo>
                <a:lnTo>
                  <a:pt x="618717" y="6672538"/>
                </a:lnTo>
                <a:cubicBezTo>
                  <a:pt x="501618" y="6400947"/>
                  <a:pt x="398622" y="6121213"/>
                  <a:pt x="309324" y="5833618"/>
                </a:cubicBezTo>
                <a:cubicBezTo>
                  <a:pt x="275071" y="5723183"/>
                  <a:pt x="246125" y="5611225"/>
                  <a:pt x="209850" y="5484180"/>
                </a:cubicBezTo>
                <a:cubicBezTo>
                  <a:pt x="209859" y="5495363"/>
                  <a:pt x="210448" y="5506534"/>
                  <a:pt x="211619" y="5517653"/>
                </a:cubicBezTo>
                <a:cubicBezTo>
                  <a:pt x="261166" y="5727113"/>
                  <a:pt x="303888" y="5938474"/>
                  <a:pt x="361778" y="6145524"/>
                </a:cubicBezTo>
                <a:cubicBezTo>
                  <a:pt x="428356" y="6383258"/>
                  <a:pt x="504422" y="6616111"/>
                  <a:pt x="591356" y="6843306"/>
                </a:cubicBezTo>
                <a:lnTo>
                  <a:pt x="597415" y="6858000"/>
                </a:lnTo>
                <a:lnTo>
                  <a:pt x="545224" y="6858000"/>
                </a:lnTo>
                <a:lnTo>
                  <a:pt x="533604" y="6830072"/>
                </a:lnTo>
                <a:cubicBezTo>
                  <a:pt x="376384" y="6416985"/>
                  <a:pt x="257344" y="5991917"/>
                  <a:pt x="169657" y="5556577"/>
                </a:cubicBezTo>
                <a:cubicBezTo>
                  <a:pt x="90154" y="5162256"/>
                  <a:pt x="43261" y="4763750"/>
                  <a:pt x="12169" y="4362835"/>
                </a:cubicBezTo>
                <a:cubicBezTo>
                  <a:pt x="-14122" y="4019865"/>
                  <a:pt x="4458" y="3679429"/>
                  <a:pt x="46168" y="3338487"/>
                </a:cubicBezTo>
                <a:cubicBezTo>
                  <a:pt x="125796" y="2672248"/>
                  <a:pt x="274744" y="2016203"/>
                  <a:pt x="490574" y="1381078"/>
                </a:cubicBezTo>
                <a:cubicBezTo>
                  <a:pt x="629230" y="976550"/>
                  <a:pt x="791584" y="584320"/>
                  <a:pt x="984701" y="208241"/>
                </a:cubicBezTo>
                <a:close/>
              </a:path>
            </a:pathLst>
          </a:custGeom>
          <a:solidFill>
            <a:schemeClr val="accent2"/>
          </a:solidFill>
          <a:ln w="6857" cap="flat">
            <a:noFill/>
            <a:prstDash val="solid"/>
            <a:miter/>
          </a:ln>
        </p:spPr>
        <p:txBody>
          <a:bodyPr wrap="square" rtlCol="0" anchor="ctr">
            <a:noAutofit/>
          </a:bodyPr>
          <a:lstStyle/>
          <a:p>
            <a:endParaRPr lang="en-US"/>
          </a:p>
        </p:txBody>
      </p:sp>
      <p:sp>
        <p:nvSpPr>
          <p:cNvPr id="3" name="Subtítulo 2">
            <a:extLst>
              <a:ext uri="{FF2B5EF4-FFF2-40B4-BE49-F238E27FC236}">
                <a16:creationId xmlns:a16="http://schemas.microsoft.com/office/drawing/2014/main" id="{35F5BD6D-FE6B-B946-8BE5-4BF6E14B80A2}"/>
              </a:ext>
            </a:extLst>
          </p:cNvPr>
          <p:cNvSpPr>
            <a:spLocks noGrp="1"/>
          </p:cNvSpPr>
          <p:nvPr>
            <p:ph type="subTitle" idx="1"/>
          </p:nvPr>
        </p:nvSpPr>
        <p:spPr>
          <a:xfrm>
            <a:off x="8129872" y="1122363"/>
            <a:ext cx="3223928" cy="3980314"/>
          </a:xfrm>
        </p:spPr>
        <p:txBody>
          <a:bodyPr anchor="b">
            <a:normAutofit/>
          </a:bodyPr>
          <a:lstStyle/>
          <a:p>
            <a:pPr algn="l">
              <a:spcBef>
                <a:spcPts val="0"/>
              </a:spcBef>
              <a:spcAft>
                <a:spcPts val="600"/>
              </a:spcAft>
            </a:pPr>
            <a:r>
              <a:rPr lang="es-MX" sz="800" b="1">
                <a:solidFill>
                  <a:srgbClr val="FFFFFF"/>
                </a:solidFill>
                <a:latin typeface="Arial" panose="020B0604020202020204" pitchFamily="34" charset="0"/>
                <a:cs typeface="Arial" panose="020B0604020202020204" pitchFamily="34" charset="0"/>
              </a:rPr>
              <a:t>Históricamente el mercado provocó alta concentración oligopólica del negocio eléctrico en detrimento de las necesidades sociales de una población creciente entre 1917-1937. El nacimiento del concepto jurídico: servicio público de electricidad.</a:t>
            </a:r>
          </a:p>
          <a:p>
            <a:pPr algn="l">
              <a:spcBef>
                <a:spcPts val="0"/>
              </a:spcBef>
              <a:spcAft>
                <a:spcPts val="600"/>
              </a:spcAft>
            </a:pPr>
            <a:r>
              <a:rPr lang="es-MX" sz="800">
                <a:solidFill>
                  <a:srgbClr val="FFFFFF"/>
                </a:solidFill>
                <a:latin typeface="Arial" panose="020B0604020202020204" pitchFamily="34" charset="0"/>
                <a:cs typeface="Arial" panose="020B0604020202020204" pitchFamily="34" charset="0"/>
              </a:rPr>
              <a:t>La manipulación del mercado, estrategia recurrente en el ramo, consistió en bloquear el acceso a algún factor importante para la producción como la tecnología, las materias primas o disfrutar de protección gubernamental. Cuando eso no era posible, las empresas intentaban impedir el acceso a la distribución y a la red de comercialización. Si todo lo anterior fallaba, simplemente compraban a la competencia. A menudo se empleaba una combinación de todas estas estrategias: las compañías intentaban controlar algún factor vital para la producción al mismo tiempo que compraban a sus competidores. Utilizaron un diversificado arsenal de recursos anticompetitivos cuyo fin era obstaculizar el ingreso a otros potenciales competidores y mantener el dominio monopólico sobre el mercado. La creación de la CFE en 1937 tuvo como eje jurídico y económico fundamental el reforzar la necesidad de regular y controlar las concesiones del servicio público de electricidad que ya tenían como gran antecedente la creación el 30 de abril de 1926 del Código Nacional Eléctrico, boicoteado en su origen por las empresas oligopólicas privadas.</a:t>
            </a:r>
          </a:p>
        </p:txBody>
      </p:sp>
      <p:sp>
        <p:nvSpPr>
          <p:cNvPr id="12" name="sketch line">
            <a:extLst>
              <a:ext uri="{FF2B5EF4-FFF2-40B4-BE49-F238E27FC236}">
                <a16:creationId xmlns:a16="http://schemas.microsoft.com/office/drawing/2014/main" id="{63DAB858-5A0C-4AFF-AAC6-705EDF8DB7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0180" y="5439978"/>
            <a:ext cx="5897880" cy="18288"/>
          </a:xfrm>
          <a:custGeom>
            <a:avLst/>
            <a:gdLst>
              <a:gd name="connsiteX0" fmla="*/ 0 w 5897880"/>
              <a:gd name="connsiteY0" fmla="*/ 0 h 18288"/>
              <a:gd name="connsiteX1" fmla="*/ 537362 w 5897880"/>
              <a:gd name="connsiteY1" fmla="*/ 0 h 18288"/>
              <a:gd name="connsiteX2" fmla="*/ 1133704 w 5897880"/>
              <a:gd name="connsiteY2" fmla="*/ 0 h 18288"/>
              <a:gd name="connsiteX3" fmla="*/ 1671066 w 5897880"/>
              <a:gd name="connsiteY3" fmla="*/ 0 h 18288"/>
              <a:gd name="connsiteX4" fmla="*/ 2385365 w 5897880"/>
              <a:gd name="connsiteY4" fmla="*/ 0 h 18288"/>
              <a:gd name="connsiteX5" fmla="*/ 3040685 w 5897880"/>
              <a:gd name="connsiteY5" fmla="*/ 0 h 18288"/>
              <a:gd name="connsiteX6" fmla="*/ 3696005 w 5897880"/>
              <a:gd name="connsiteY6" fmla="*/ 0 h 18288"/>
              <a:gd name="connsiteX7" fmla="*/ 4469282 w 5897880"/>
              <a:gd name="connsiteY7" fmla="*/ 0 h 18288"/>
              <a:gd name="connsiteX8" fmla="*/ 5183581 w 5897880"/>
              <a:gd name="connsiteY8" fmla="*/ 0 h 18288"/>
              <a:gd name="connsiteX9" fmla="*/ 5897880 w 5897880"/>
              <a:gd name="connsiteY9" fmla="*/ 0 h 18288"/>
              <a:gd name="connsiteX10" fmla="*/ 5897880 w 5897880"/>
              <a:gd name="connsiteY10" fmla="*/ 18288 h 18288"/>
              <a:gd name="connsiteX11" fmla="*/ 5419496 w 5897880"/>
              <a:gd name="connsiteY11" fmla="*/ 18288 h 18288"/>
              <a:gd name="connsiteX12" fmla="*/ 4882134 w 5897880"/>
              <a:gd name="connsiteY12" fmla="*/ 18288 h 18288"/>
              <a:gd name="connsiteX13" fmla="*/ 4167835 w 5897880"/>
              <a:gd name="connsiteY13" fmla="*/ 18288 h 18288"/>
              <a:gd name="connsiteX14" fmla="*/ 3394558 w 5897880"/>
              <a:gd name="connsiteY14" fmla="*/ 18288 h 18288"/>
              <a:gd name="connsiteX15" fmla="*/ 2798216 w 5897880"/>
              <a:gd name="connsiteY15" fmla="*/ 18288 h 18288"/>
              <a:gd name="connsiteX16" fmla="*/ 2024939 w 5897880"/>
              <a:gd name="connsiteY16" fmla="*/ 18288 h 18288"/>
              <a:gd name="connsiteX17" fmla="*/ 1487576 w 5897880"/>
              <a:gd name="connsiteY17" fmla="*/ 18288 h 18288"/>
              <a:gd name="connsiteX18" fmla="*/ 1009193 w 5897880"/>
              <a:gd name="connsiteY18" fmla="*/ 18288 h 18288"/>
              <a:gd name="connsiteX19" fmla="*/ 0 w 5897880"/>
              <a:gd name="connsiteY19" fmla="*/ 18288 h 18288"/>
              <a:gd name="connsiteX20" fmla="*/ 0 w 5897880"/>
              <a:gd name="connsiteY2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897880" h="18288" fill="none" extrusionOk="0">
                <a:moveTo>
                  <a:pt x="0" y="0"/>
                </a:moveTo>
                <a:cubicBezTo>
                  <a:pt x="232564" y="21549"/>
                  <a:pt x="389747" y="7320"/>
                  <a:pt x="537362" y="0"/>
                </a:cubicBezTo>
                <a:cubicBezTo>
                  <a:pt x="684977" y="-7320"/>
                  <a:pt x="894159" y="-7726"/>
                  <a:pt x="1133704" y="0"/>
                </a:cubicBezTo>
                <a:cubicBezTo>
                  <a:pt x="1373249" y="7726"/>
                  <a:pt x="1440352" y="-304"/>
                  <a:pt x="1671066" y="0"/>
                </a:cubicBezTo>
                <a:cubicBezTo>
                  <a:pt x="1901780" y="304"/>
                  <a:pt x="2091497" y="765"/>
                  <a:pt x="2385365" y="0"/>
                </a:cubicBezTo>
                <a:cubicBezTo>
                  <a:pt x="2679233" y="-765"/>
                  <a:pt x="2762926" y="2802"/>
                  <a:pt x="3040685" y="0"/>
                </a:cubicBezTo>
                <a:cubicBezTo>
                  <a:pt x="3318444" y="-2802"/>
                  <a:pt x="3409726" y="9093"/>
                  <a:pt x="3696005" y="0"/>
                </a:cubicBezTo>
                <a:cubicBezTo>
                  <a:pt x="3982284" y="-9093"/>
                  <a:pt x="4087272" y="27119"/>
                  <a:pt x="4469282" y="0"/>
                </a:cubicBezTo>
                <a:cubicBezTo>
                  <a:pt x="4851292" y="-27119"/>
                  <a:pt x="4924835" y="26473"/>
                  <a:pt x="5183581" y="0"/>
                </a:cubicBezTo>
                <a:cubicBezTo>
                  <a:pt x="5442327" y="-26473"/>
                  <a:pt x="5598463" y="7328"/>
                  <a:pt x="5897880" y="0"/>
                </a:cubicBezTo>
                <a:cubicBezTo>
                  <a:pt x="5898259" y="7355"/>
                  <a:pt x="5898164" y="10249"/>
                  <a:pt x="5897880" y="18288"/>
                </a:cubicBezTo>
                <a:cubicBezTo>
                  <a:pt x="5682742" y="31268"/>
                  <a:pt x="5520014" y="14700"/>
                  <a:pt x="5419496" y="18288"/>
                </a:cubicBezTo>
                <a:cubicBezTo>
                  <a:pt x="5318978" y="21876"/>
                  <a:pt x="5012864" y="-2446"/>
                  <a:pt x="4882134" y="18288"/>
                </a:cubicBezTo>
                <a:cubicBezTo>
                  <a:pt x="4751404" y="39022"/>
                  <a:pt x="4313676" y="-3937"/>
                  <a:pt x="4167835" y="18288"/>
                </a:cubicBezTo>
                <a:cubicBezTo>
                  <a:pt x="4021994" y="40513"/>
                  <a:pt x="3715729" y="50049"/>
                  <a:pt x="3394558" y="18288"/>
                </a:cubicBezTo>
                <a:cubicBezTo>
                  <a:pt x="3073387" y="-13473"/>
                  <a:pt x="3093227" y="29828"/>
                  <a:pt x="2798216" y="18288"/>
                </a:cubicBezTo>
                <a:cubicBezTo>
                  <a:pt x="2503205" y="6748"/>
                  <a:pt x="2297615" y="22459"/>
                  <a:pt x="2024939" y="18288"/>
                </a:cubicBezTo>
                <a:cubicBezTo>
                  <a:pt x="1752263" y="14117"/>
                  <a:pt x="1629814" y="-5485"/>
                  <a:pt x="1487576" y="18288"/>
                </a:cubicBezTo>
                <a:cubicBezTo>
                  <a:pt x="1345338" y="42061"/>
                  <a:pt x="1238885" y="15810"/>
                  <a:pt x="1009193" y="18288"/>
                </a:cubicBezTo>
                <a:cubicBezTo>
                  <a:pt x="779501" y="20766"/>
                  <a:pt x="441829" y="-24679"/>
                  <a:pt x="0" y="18288"/>
                </a:cubicBezTo>
                <a:cubicBezTo>
                  <a:pt x="-384" y="12702"/>
                  <a:pt x="-513" y="4636"/>
                  <a:pt x="0" y="0"/>
                </a:cubicBezTo>
                <a:close/>
              </a:path>
              <a:path w="5897880" h="18288" stroke="0" extrusionOk="0">
                <a:moveTo>
                  <a:pt x="0" y="0"/>
                </a:moveTo>
                <a:cubicBezTo>
                  <a:pt x="196299" y="-26676"/>
                  <a:pt x="463834" y="6738"/>
                  <a:pt x="596341" y="0"/>
                </a:cubicBezTo>
                <a:cubicBezTo>
                  <a:pt x="728848" y="-6738"/>
                  <a:pt x="857267" y="1845"/>
                  <a:pt x="1074725" y="0"/>
                </a:cubicBezTo>
                <a:cubicBezTo>
                  <a:pt x="1292183" y="-1845"/>
                  <a:pt x="1545672" y="3744"/>
                  <a:pt x="1848002" y="0"/>
                </a:cubicBezTo>
                <a:cubicBezTo>
                  <a:pt x="2150332" y="-3744"/>
                  <a:pt x="2306688" y="-14526"/>
                  <a:pt x="2444344" y="0"/>
                </a:cubicBezTo>
                <a:cubicBezTo>
                  <a:pt x="2582000" y="14526"/>
                  <a:pt x="2761095" y="-11862"/>
                  <a:pt x="3040685" y="0"/>
                </a:cubicBezTo>
                <a:cubicBezTo>
                  <a:pt x="3320275" y="11862"/>
                  <a:pt x="3622320" y="-32867"/>
                  <a:pt x="3813962" y="0"/>
                </a:cubicBezTo>
                <a:cubicBezTo>
                  <a:pt x="4005604" y="32867"/>
                  <a:pt x="4117810" y="-10778"/>
                  <a:pt x="4351325" y="0"/>
                </a:cubicBezTo>
                <a:cubicBezTo>
                  <a:pt x="4584840" y="10778"/>
                  <a:pt x="4963783" y="-32384"/>
                  <a:pt x="5124602" y="0"/>
                </a:cubicBezTo>
                <a:cubicBezTo>
                  <a:pt x="5285421" y="32384"/>
                  <a:pt x="5705238" y="-29538"/>
                  <a:pt x="5897880" y="0"/>
                </a:cubicBezTo>
                <a:cubicBezTo>
                  <a:pt x="5898220" y="5688"/>
                  <a:pt x="5897711" y="13142"/>
                  <a:pt x="5897880" y="18288"/>
                </a:cubicBezTo>
                <a:cubicBezTo>
                  <a:pt x="5630425" y="-1425"/>
                  <a:pt x="5532865" y="12244"/>
                  <a:pt x="5242560" y="18288"/>
                </a:cubicBezTo>
                <a:cubicBezTo>
                  <a:pt x="4952255" y="24332"/>
                  <a:pt x="4783060" y="5748"/>
                  <a:pt x="4646219" y="18288"/>
                </a:cubicBezTo>
                <a:cubicBezTo>
                  <a:pt x="4509378" y="30828"/>
                  <a:pt x="4163771" y="-13995"/>
                  <a:pt x="3872941" y="18288"/>
                </a:cubicBezTo>
                <a:cubicBezTo>
                  <a:pt x="3582111" y="50571"/>
                  <a:pt x="3362704" y="-1402"/>
                  <a:pt x="3099664" y="18288"/>
                </a:cubicBezTo>
                <a:cubicBezTo>
                  <a:pt x="2836624" y="37978"/>
                  <a:pt x="2747441" y="19657"/>
                  <a:pt x="2562301" y="18288"/>
                </a:cubicBezTo>
                <a:cubicBezTo>
                  <a:pt x="2377161" y="16919"/>
                  <a:pt x="2104946" y="21735"/>
                  <a:pt x="1906981" y="18288"/>
                </a:cubicBezTo>
                <a:cubicBezTo>
                  <a:pt x="1709016" y="14841"/>
                  <a:pt x="1304654" y="-2323"/>
                  <a:pt x="1133704" y="18288"/>
                </a:cubicBezTo>
                <a:cubicBezTo>
                  <a:pt x="962754" y="38899"/>
                  <a:pt x="457048" y="2985"/>
                  <a:pt x="0" y="18288"/>
                </a:cubicBezTo>
                <a:cubicBezTo>
                  <a:pt x="-478" y="10520"/>
                  <a:pt x="210" y="504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ketch line 2">
            <a:extLst>
              <a:ext uri="{FF2B5EF4-FFF2-40B4-BE49-F238E27FC236}">
                <a16:creationId xmlns:a16="http://schemas.microsoft.com/office/drawing/2014/main" id="{8FFD9892-EDE5-4886-A313-66099DA8C8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0653" y="5626353"/>
            <a:ext cx="3479619" cy="18288"/>
          </a:xfrm>
          <a:custGeom>
            <a:avLst/>
            <a:gdLst>
              <a:gd name="connsiteX0" fmla="*/ 0 w 3479619"/>
              <a:gd name="connsiteY0" fmla="*/ 0 h 18288"/>
              <a:gd name="connsiteX1" fmla="*/ 661128 w 3479619"/>
              <a:gd name="connsiteY1" fmla="*/ 0 h 18288"/>
              <a:gd name="connsiteX2" fmla="*/ 1357051 w 3479619"/>
              <a:gd name="connsiteY2" fmla="*/ 0 h 18288"/>
              <a:gd name="connsiteX3" fmla="*/ 2087771 w 3479619"/>
              <a:gd name="connsiteY3" fmla="*/ 0 h 18288"/>
              <a:gd name="connsiteX4" fmla="*/ 2818491 w 3479619"/>
              <a:gd name="connsiteY4" fmla="*/ 0 h 18288"/>
              <a:gd name="connsiteX5" fmla="*/ 3479619 w 3479619"/>
              <a:gd name="connsiteY5" fmla="*/ 0 h 18288"/>
              <a:gd name="connsiteX6" fmla="*/ 3479619 w 3479619"/>
              <a:gd name="connsiteY6" fmla="*/ 18288 h 18288"/>
              <a:gd name="connsiteX7" fmla="*/ 2714103 w 3479619"/>
              <a:gd name="connsiteY7" fmla="*/ 18288 h 18288"/>
              <a:gd name="connsiteX8" fmla="*/ 1948587 w 3479619"/>
              <a:gd name="connsiteY8" fmla="*/ 18288 h 18288"/>
              <a:gd name="connsiteX9" fmla="*/ 1252663 w 3479619"/>
              <a:gd name="connsiteY9" fmla="*/ 18288 h 18288"/>
              <a:gd name="connsiteX10" fmla="*/ 0 w 3479619"/>
              <a:gd name="connsiteY10" fmla="*/ 18288 h 18288"/>
              <a:gd name="connsiteX11" fmla="*/ 0 w 3479619"/>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79619" h="18288" fill="none" extrusionOk="0">
                <a:moveTo>
                  <a:pt x="0" y="0"/>
                </a:moveTo>
                <a:cubicBezTo>
                  <a:pt x="178395" y="-3637"/>
                  <a:pt x="368619" y="-28254"/>
                  <a:pt x="661128" y="0"/>
                </a:cubicBezTo>
                <a:cubicBezTo>
                  <a:pt x="953637" y="28254"/>
                  <a:pt x="1022982" y="-4416"/>
                  <a:pt x="1357051" y="0"/>
                </a:cubicBezTo>
                <a:cubicBezTo>
                  <a:pt x="1691120" y="4416"/>
                  <a:pt x="1729558" y="27777"/>
                  <a:pt x="2087771" y="0"/>
                </a:cubicBezTo>
                <a:cubicBezTo>
                  <a:pt x="2445984" y="-27777"/>
                  <a:pt x="2592094" y="4429"/>
                  <a:pt x="2818491" y="0"/>
                </a:cubicBezTo>
                <a:cubicBezTo>
                  <a:pt x="3044888" y="-4429"/>
                  <a:pt x="3204567" y="26471"/>
                  <a:pt x="3479619" y="0"/>
                </a:cubicBezTo>
                <a:cubicBezTo>
                  <a:pt x="3478910" y="8157"/>
                  <a:pt x="3479206" y="12125"/>
                  <a:pt x="3479619" y="18288"/>
                </a:cubicBezTo>
                <a:cubicBezTo>
                  <a:pt x="3315855" y="-2963"/>
                  <a:pt x="3094885" y="26965"/>
                  <a:pt x="2714103" y="18288"/>
                </a:cubicBezTo>
                <a:cubicBezTo>
                  <a:pt x="2333321" y="9611"/>
                  <a:pt x="2260528" y="-15335"/>
                  <a:pt x="1948587" y="18288"/>
                </a:cubicBezTo>
                <a:cubicBezTo>
                  <a:pt x="1636646" y="51911"/>
                  <a:pt x="1489816" y="46369"/>
                  <a:pt x="1252663" y="18288"/>
                </a:cubicBezTo>
                <a:cubicBezTo>
                  <a:pt x="1015510" y="-9793"/>
                  <a:pt x="519812" y="-12177"/>
                  <a:pt x="0" y="18288"/>
                </a:cubicBezTo>
                <a:cubicBezTo>
                  <a:pt x="-46" y="12483"/>
                  <a:pt x="-203" y="6491"/>
                  <a:pt x="0" y="0"/>
                </a:cubicBezTo>
                <a:close/>
              </a:path>
              <a:path w="3479619" h="18288" stroke="0" extrusionOk="0">
                <a:moveTo>
                  <a:pt x="0" y="0"/>
                </a:moveTo>
                <a:cubicBezTo>
                  <a:pt x="326045" y="25020"/>
                  <a:pt x="425411" y="-17676"/>
                  <a:pt x="661128" y="0"/>
                </a:cubicBezTo>
                <a:cubicBezTo>
                  <a:pt x="896845" y="17676"/>
                  <a:pt x="1124825" y="1478"/>
                  <a:pt x="1252663" y="0"/>
                </a:cubicBezTo>
                <a:cubicBezTo>
                  <a:pt x="1380502" y="-1478"/>
                  <a:pt x="1694914" y="11788"/>
                  <a:pt x="2018179" y="0"/>
                </a:cubicBezTo>
                <a:cubicBezTo>
                  <a:pt x="2341444" y="-11788"/>
                  <a:pt x="2451167" y="12596"/>
                  <a:pt x="2679307" y="0"/>
                </a:cubicBezTo>
                <a:cubicBezTo>
                  <a:pt x="2907447" y="-12596"/>
                  <a:pt x="3094555" y="23821"/>
                  <a:pt x="3479619" y="0"/>
                </a:cubicBezTo>
                <a:cubicBezTo>
                  <a:pt x="3479355" y="4493"/>
                  <a:pt x="3480003" y="9472"/>
                  <a:pt x="3479619" y="18288"/>
                </a:cubicBezTo>
                <a:cubicBezTo>
                  <a:pt x="3311729" y="36782"/>
                  <a:pt x="3015946" y="7938"/>
                  <a:pt x="2783695" y="18288"/>
                </a:cubicBezTo>
                <a:cubicBezTo>
                  <a:pt x="2551444" y="28638"/>
                  <a:pt x="2398767" y="-13940"/>
                  <a:pt x="2018179" y="18288"/>
                </a:cubicBezTo>
                <a:cubicBezTo>
                  <a:pt x="1637591" y="50516"/>
                  <a:pt x="1634873" y="-6356"/>
                  <a:pt x="1426644" y="18288"/>
                </a:cubicBezTo>
                <a:cubicBezTo>
                  <a:pt x="1218415" y="42932"/>
                  <a:pt x="1006973" y="4094"/>
                  <a:pt x="730720" y="18288"/>
                </a:cubicBezTo>
                <a:cubicBezTo>
                  <a:pt x="454467" y="32482"/>
                  <a:pt x="291313" y="3910"/>
                  <a:pt x="0" y="18288"/>
                </a:cubicBezTo>
                <a:cubicBezTo>
                  <a:pt x="843" y="9577"/>
                  <a:pt x="371" y="6900"/>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1223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9C37EE97-CE44-394B-8305-8EA339CB526E}"/>
              </a:ext>
            </a:extLst>
          </p:cNvPr>
          <p:cNvSpPr>
            <a:spLocks noGrp="1"/>
          </p:cNvSpPr>
          <p:nvPr>
            <p:ph type="ctrTitle"/>
          </p:nvPr>
        </p:nvSpPr>
        <p:spPr>
          <a:xfrm>
            <a:off x="686834" y="1153572"/>
            <a:ext cx="3200400" cy="4461163"/>
          </a:xfrm>
        </p:spPr>
        <p:txBody>
          <a:bodyPr vert="horz" lIns="91440" tIns="45720" rIns="91440" bIns="45720" rtlCol="0" anchor="ctr">
            <a:normAutofit fontScale="90000"/>
          </a:bodyPr>
          <a:lstStyle/>
          <a:p>
            <a:pPr algn="l"/>
            <a:r>
              <a:rPr lang="en-US" sz="2100" kern="1200" dirty="0" err="1">
                <a:solidFill>
                  <a:srgbClr val="FFFFFF"/>
                </a:solidFill>
                <a:latin typeface="+mj-lt"/>
                <a:ea typeface="+mj-ea"/>
                <a:cs typeface="+mj-cs"/>
              </a:rPr>
              <a:t>Parlamento</a:t>
            </a:r>
            <a:r>
              <a:rPr lang="en-US" sz="2100" kern="1200" dirty="0">
                <a:solidFill>
                  <a:srgbClr val="FFFFFF"/>
                </a:solidFill>
                <a:latin typeface="+mj-lt"/>
                <a:ea typeface="+mj-ea"/>
                <a:cs typeface="+mj-cs"/>
              </a:rPr>
              <a:t> Abierto</a:t>
            </a:r>
            <a:br>
              <a:rPr lang="en-US" sz="2100" kern="1200" dirty="0">
                <a:solidFill>
                  <a:srgbClr val="FFFFFF"/>
                </a:solidFill>
                <a:latin typeface="+mj-lt"/>
                <a:ea typeface="+mj-ea"/>
                <a:cs typeface="+mj-cs"/>
              </a:rPr>
            </a:br>
            <a:r>
              <a:rPr lang="en-US" sz="2100" kern="1200" dirty="0" err="1">
                <a:solidFill>
                  <a:srgbClr val="FFFFFF"/>
                </a:solidFill>
                <a:latin typeface="+mj-lt"/>
                <a:ea typeface="+mj-ea"/>
                <a:cs typeface="+mj-cs"/>
              </a:rPr>
              <a:t>Reforma</a:t>
            </a:r>
            <a:r>
              <a:rPr lang="en-US" sz="2100" kern="1200" dirty="0">
                <a:solidFill>
                  <a:srgbClr val="FFFFFF"/>
                </a:solidFill>
                <a:latin typeface="+mj-lt"/>
                <a:ea typeface="+mj-ea"/>
                <a:cs typeface="+mj-cs"/>
              </a:rPr>
              <a:t> </a:t>
            </a:r>
            <a:r>
              <a:rPr lang="en-US" sz="2100" kern="1200" dirty="0" err="1">
                <a:solidFill>
                  <a:srgbClr val="FFFFFF"/>
                </a:solidFill>
                <a:latin typeface="+mj-lt"/>
                <a:ea typeface="+mj-ea"/>
                <a:cs typeface="+mj-cs"/>
              </a:rPr>
              <a:t>Constitucional</a:t>
            </a:r>
            <a:r>
              <a:rPr lang="en-US" sz="2100" kern="1200" dirty="0">
                <a:solidFill>
                  <a:srgbClr val="FFFFFF"/>
                </a:solidFill>
                <a:latin typeface="+mj-lt"/>
                <a:ea typeface="+mj-ea"/>
                <a:cs typeface="+mj-cs"/>
              </a:rPr>
              <a:t> </a:t>
            </a:r>
            <a:r>
              <a:rPr lang="en-US" sz="2100" kern="1200" dirty="0" err="1">
                <a:solidFill>
                  <a:srgbClr val="FFFFFF"/>
                </a:solidFill>
                <a:latin typeface="+mj-lt"/>
                <a:ea typeface="+mj-ea"/>
                <a:cs typeface="+mj-cs"/>
              </a:rPr>
              <a:t>en</a:t>
            </a:r>
            <a:r>
              <a:rPr lang="en-US" sz="2100" kern="1200" dirty="0">
                <a:solidFill>
                  <a:srgbClr val="FFFFFF"/>
                </a:solidFill>
                <a:latin typeface="+mj-lt"/>
                <a:ea typeface="+mj-ea"/>
                <a:cs typeface="+mj-cs"/>
              </a:rPr>
              <a:t> Materia </a:t>
            </a:r>
            <a:r>
              <a:rPr lang="en-US" sz="2100" kern="1200" dirty="0" err="1">
                <a:solidFill>
                  <a:srgbClr val="FFFFFF"/>
                </a:solidFill>
                <a:latin typeface="+mj-lt"/>
                <a:ea typeface="+mj-ea"/>
                <a:cs typeface="+mj-cs"/>
              </a:rPr>
              <a:t>Eléctrica</a:t>
            </a:r>
            <a:r>
              <a:rPr lang="en-US" sz="2100" kern="1200" dirty="0">
                <a:solidFill>
                  <a:srgbClr val="FFFFFF"/>
                </a:solidFill>
                <a:latin typeface="+mj-lt"/>
                <a:ea typeface="+mj-ea"/>
                <a:cs typeface="+mj-cs"/>
              </a:rPr>
              <a:t>. </a:t>
            </a:r>
            <a:r>
              <a:rPr lang="en-US" sz="2100" kern="1200" dirty="0" err="1">
                <a:solidFill>
                  <a:srgbClr val="FFFFFF"/>
                </a:solidFill>
                <a:latin typeface="+mj-lt"/>
                <a:ea typeface="+mj-ea"/>
                <a:cs typeface="+mj-cs"/>
              </a:rPr>
              <a:t>Enero-Febrero</a:t>
            </a:r>
            <a:r>
              <a:rPr lang="en-US" sz="2100" kern="1200" dirty="0">
                <a:solidFill>
                  <a:srgbClr val="FFFFFF"/>
                </a:solidFill>
                <a:latin typeface="+mj-lt"/>
                <a:ea typeface="+mj-ea"/>
                <a:cs typeface="+mj-cs"/>
              </a:rPr>
              <a:t> 2022.</a:t>
            </a:r>
            <a:br>
              <a:rPr lang="en-US" sz="2100" kern="1200" dirty="0">
                <a:solidFill>
                  <a:srgbClr val="FFFFFF"/>
                </a:solidFill>
                <a:latin typeface="+mj-lt"/>
                <a:ea typeface="+mj-ea"/>
                <a:cs typeface="+mj-cs"/>
              </a:rPr>
            </a:br>
            <a:r>
              <a:rPr lang="en-US" sz="2100" kern="1200" dirty="0" err="1">
                <a:solidFill>
                  <a:srgbClr val="FFFFFF"/>
                </a:solidFill>
                <a:latin typeface="+mj-lt"/>
                <a:ea typeface="+mj-ea"/>
                <a:cs typeface="+mj-cs"/>
              </a:rPr>
              <a:t>Tema</a:t>
            </a:r>
            <a:r>
              <a:rPr lang="en-US" sz="2100" kern="1200" dirty="0">
                <a:solidFill>
                  <a:srgbClr val="FFFFFF"/>
                </a:solidFill>
                <a:latin typeface="+mj-lt"/>
                <a:ea typeface="+mj-ea"/>
                <a:cs typeface="+mj-cs"/>
              </a:rPr>
              <a:t> 2. El </a:t>
            </a:r>
            <a:r>
              <a:rPr lang="en-US" sz="2100" kern="1200" dirty="0" err="1">
                <a:solidFill>
                  <a:srgbClr val="FFFFFF"/>
                </a:solidFill>
                <a:latin typeface="+mj-lt"/>
                <a:ea typeface="+mj-ea"/>
                <a:cs typeface="+mj-cs"/>
              </a:rPr>
              <a:t>papel</a:t>
            </a:r>
            <a:r>
              <a:rPr lang="en-US" sz="2100" kern="1200" dirty="0">
                <a:solidFill>
                  <a:srgbClr val="FFFFFF"/>
                </a:solidFill>
                <a:latin typeface="+mj-lt"/>
                <a:ea typeface="+mj-ea"/>
                <a:cs typeface="+mj-cs"/>
              </a:rPr>
              <a:t> del Estado </a:t>
            </a:r>
            <a:r>
              <a:rPr lang="en-US" sz="2100" kern="1200" dirty="0" err="1">
                <a:solidFill>
                  <a:srgbClr val="FFFFFF"/>
                </a:solidFill>
                <a:latin typeface="+mj-lt"/>
                <a:ea typeface="+mj-ea"/>
                <a:cs typeface="+mj-cs"/>
              </a:rPr>
              <a:t>en</a:t>
            </a:r>
            <a:r>
              <a:rPr lang="en-US" sz="2100" kern="1200" dirty="0">
                <a:solidFill>
                  <a:srgbClr val="FFFFFF"/>
                </a:solidFill>
                <a:latin typeface="+mj-lt"/>
                <a:ea typeface="+mj-ea"/>
                <a:cs typeface="+mj-cs"/>
              </a:rPr>
              <a:t> la </a:t>
            </a:r>
            <a:r>
              <a:rPr lang="en-US" sz="2100" kern="1200" dirty="0" err="1">
                <a:solidFill>
                  <a:srgbClr val="FFFFFF"/>
                </a:solidFill>
                <a:latin typeface="+mj-lt"/>
                <a:ea typeface="+mj-ea"/>
                <a:cs typeface="+mj-cs"/>
              </a:rPr>
              <a:t>Construcción</a:t>
            </a:r>
            <a:r>
              <a:rPr lang="en-US" sz="2100" kern="1200" dirty="0">
                <a:solidFill>
                  <a:srgbClr val="FFFFFF"/>
                </a:solidFill>
                <a:latin typeface="+mj-lt"/>
                <a:ea typeface="+mj-ea"/>
                <a:cs typeface="+mj-cs"/>
              </a:rPr>
              <a:t> del Sistema </a:t>
            </a:r>
            <a:r>
              <a:rPr lang="en-US" sz="2100" kern="1200" dirty="0" err="1">
                <a:solidFill>
                  <a:srgbClr val="FFFFFF"/>
                </a:solidFill>
                <a:latin typeface="+mj-lt"/>
                <a:ea typeface="+mj-ea"/>
                <a:cs typeface="+mj-cs"/>
              </a:rPr>
              <a:t>Eléctrico</a:t>
            </a:r>
            <a:r>
              <a:rPr lang="en-US" sz="2100" kern="1200" dirty="0">
                <a:solidFill>
                  <a:srgbClr val="FFFFFF"/>
                </a:solidFill>
                <a:latin typeface="+mj-lt"/>
                <a:ea typeface="+mj-ea"/>
                <a:cs typeface="+mj-cs"/>
              </a:rPr>
              <a:t> Nacional</a:t>
            </a:r>
            <a:br>
              <a:rPr lang="en-US" sz="2100" kern="1200" dirty="0">
                <a:solidFill>
                  <a:srgbClr val="FFFFFF"/>
                </a:solidFill>
                <a:latin typeface="+mj-lt"/>
                <a:ea typeface="+mj-ea"/>
                <a:cs typeface="+mj-cs"/>
              </a:rPr>
            </a:br>
            <a:r>
              <a:rPr lang="en-US" sz="2100" kern="1200" dirty="0" err="1">
                <a:solidFill>
                  <a:srgbClr val="FFFFFF"/>
                </a:solidFill>
                <a:latin typeface="+mj-lt"/>
                <a:ea typeface="+mj-ea"/>
                <a:cs typeface="+mj-cs"/>
              </a:rPr>
              <a:t>Foro</a:t>
            </a:r>
            <a:r>
              <a:rPr lang="en-US" sz="2100" kern="1200" dirty="0">
                <a:solidFill>
                  <a:srgbClr val="FFFFFF"/>
                </a:solidFill>
                <a:latin typeface="+mj-lt"/>
                <a:ea typeface="+mj-ea"/>
                <a:cs typeface="+mj-cs"/>
              </a:rPr>
              <a:t> 5: </a:t>
            </a:r>
            <a:r>
              <a:rPr lang="en-US" sz="2100" kern="1200" dirty="0" err="1">
                <a:solidFill>
                  <a:srgbClr val="FFFFFF"/>
                </a:solidFill>
                <a:latin typeface="+mj-lt"/>
                <a:ea typeface="+mj-ea"/>
                <a:cs typeface="+mj-cs"/>
              </a:rPr>
              <a:t>Creación</a:t>
            </a:r>
            <a:r>
              <a:rPr lang="en-US" sz="2100" kern="1200" dirty="0">
                <a:solidFill>
                  <a:srgbClr val="FFFFFF"/>
                </a:solidFill>
                <a:latin typeface="+mj-lt"/>
                <a:ea typeface="+mj-ea"/>
                <a:cs typeface="+mj-cs"/>
              </a:rPr>
              <a:t> de la CFE y </a:t>
            </a:r>
            <a:r>
              <a:rPr lang="en-US" sz="2100" kern="1200" dirty="0" err="1">
                <a:solidFill>
                  <a:srgbClr val="FFFFFF"/>
                </a:solidFill>
                <a:latin typeface="+mj-lt"/>
                <a:ea typeface="+mj-ea"/>
                <a:cs typeface="+mj-cs"/>
              </a:rPr>
              <a:t>electrificación</a:t>
            </a:r>
            <a:r>
              <a:rPr lang="en-US" sz="2100" kern="1200" dirty="0">
                <a:solidFill>
                  <a:srgbClr val="FFFFFF"/>
                </a:solidFill>
                <a:latin typeface="+mj-lt"/>
                <a:ea typeface="+mj-ea"/>
                <a:cs typeface="+mj-cs"/>
              </a:rPr>
              <a:t> </a:t>
            </a:r>
            <a:r>
              <a:rPr lang="en-US" sz="2100" kern="1200" dirty="0" err="1">
                <a:solidFill>
                  <a:srgbClr val="FFFFFF"/>
                </a:solidFill>
                <a:latin typeface="+mj-lt"/>
                <a:ea typeface="+mj-ea"/>
                <a:cs typeface="+mj-cs"/>
              </a:rPr>
              <a:t>nacional</a:t>
            </a:r>
            <a:r>
              <a:rPr lang="en-US" sz="2100" kern="1200" dirty="0">
                <a:solidFill>
                  <a:srgbClr val="FFFFFF"/>
                </a:solidFill>
                <a:latin typeface="+mj-lt"/>
                <a:ea typeface="+mj-ea"/>
                <a:cs typeface="+mj-cs"/>
              </a:rPr>
              <a:t>, </a:t>
            </a:r>
            <a:r>
              <a:rPr lang="en-US" sz="2100" kern="1200" dirty="0" err="1">
                <a:solidFill>
                  <a:srgbClr val="FFFFFF"/>
                </a:solidFill>
                <a:latin typeface="+mj-lt"/>
                <a:ea typeface="+mj-ea"/>
                <a:cs typeface="+mj-cs"/>
              </a:rPr>
              <a:t>nacionalización</a:t>
            </a:r>
            <a:r>
              <a:rPr lang="en-US" sz="2100" kern="1200" dirty="0">
                <a:solidFill>
                  <a:srgbClr val="FFFFFF"/>
                </a:solidFill>
                <a:latin typeface="+mj-lt"/>
                <a:ea typeface="+mj-ea"/>
                <a:cs typeface="+mj-cs"/>
              </a:rPr>
              <a:t> de la </a:t>
            </a:r>
            <a:r>
              <a:rPr lang="en-US" sz="2100" kern="1200" dirty="0" err="1">
                <a:solidFill>
                  <a:srgbClr val="FFFFFF"/>
                </a:solidFill>
                <a:latin typeface="+mj-lt"/>
                <a:ea typeface="+mj-ea"/>
                <a:cs typeface="+mj-cs"/>
              </a:rPr>
              <a:t>industria</a:t>
            </a:r>
            <a:r>
              <a:rPr lang="en-US" sz="2100" kern="1200" dirty="0">
                <a:solidFill>
                  <a:srgbClr val="FFFFFF"/>
                </a:solidFill>
                <a:latin typeface="+mj-lt"/>
                <a:ea typeface="+mj-ea"/>
                <a:cs typeface="+mj-cs"/>
              </a:rPr>
              <a:t> </a:t>
            </a:r>
            <a:r>
              <a:rPr lang="en-US" sz="2100" kern="1200" dirty="0" err="1">
                <a:solidFill>
                  <a:srgbClr val="FFFFFF"/>
                </a:solidFill>
                <a:latin typeface="+mj-lt"/>
                <a:ea typeface="+mj-ea"/>
                <a:cs typeface="+mj-cs"/>
              </a:rPr>
              <a:t>eléctrica</a:t>
            </a:r>
            <a:r>
              <a:rPr lang="en-US" sz="2100" kern="1200" dirty="0">
                <a:solidFill>
                  <a:srgbClr val="FFFFFF"/>
                </a:solidFill>
                <a:latin typeface="+mj-lt"/>
                <a:ea typeface="+mj-ea"/>
                <a:cs typeface="+mj-cs"/>
              </a:rPr>
              <a:t>; </a:t>
            </a:r>
            <a:r>
              <a:rPr lang="en-US" sz="2100" kern="1200" dirty="0" err="1">
                <a:solidFill>
                  <a:srgbClr val="FFFFFF"/>
                </a:solidFill>
                <a:latin typeface="+mj-lt"/>
                <a:ea typeface="+mj-ea"/>
                <a:cs typeface="+mj-cs"/>
              </a:rPr>
              <a:t>participación</a:t>
            </a:r>
            <a:r>
              <a:rPr lang="en-US" sz="2100" kern="1200" dirty="0">
                <a:solidFill>
                  <a:srgbClr val="FFFFFF"/>
                </a:solidFill>
                <a:latin typeface="+mj-lt"/>
                <a:ea typeface="+mj-ea"/>
                <a:cs typeface="+mj-cs"/>
              </a:rPr>
              <a:t> del sector privado </a:t>
            </a:r>
            <a:r>
              <a:rPr lang="en-US" sz="2100" kern="1200" dirty="0" err="1">
                <a:solidFill>
                  <a:srgbClr val="FFFFFF"/>
                </a:solidFill>
                <a:latin typeface="+mj-lt"/>
                <a:ea typeface="+mj-ea"/>
                <a:cs typeface="+mj-cs"/>
              </a:rPr>
              <a:t>en</a:t>
            </a:r>
            <a:r>
              <a:rPr lang="en-US" sz="2100" kern="1200" dirty="0">
                <a:solidFill>
                  <a:srgbClr val="FFFFFF"/>
                </a:solidFill>
                <a:latin typeface="+mj-lt"/>
                <a:ea typeface="+mj-ea"/>
                <a:cs typeface="+mj-cs"/>
              </a:rPr>
              <a:t> la </a:t>
            </a:r>
            <a:r>
              <a:rPr lang="en-US" sz="2100" kern="1200" dirty="0" err="1">
                <a:solidFill>
                  <a:srgbClr val="FFFFFF"/>
                </a:solidFill>
                <a:latin typeface="+mj-lt"/>
                <a:ea typeface="+mj-ea"/>
                <a:cs typeface="+mj-cs"/>
              </a:rPr>
              <a:t>industria</a:t>
            </a:r>
            <a:r>
              <a:rPr lang="en-US" sz="2100" kern="1200" dirty="0">
                <a:solidFill>
                  <a:srgbClr val="FFFFFF"/>
                </a:solidFill>
                <a:latin typeface="+mj-lt"/>
                <a:ea typeface="+mj-ea"/>
                <a:cs typeface="+mj-cs"/>
              </a:rPr>
              <a:t> </a:t>
            </a:r>
            <a:r>
              <a:rPr lang="en-US" sz="2100" kern="1200" dirty="0" err="1">
                <a:solidFill>
                  <a:srgbClr val="FFFFFF"/>
                </a:solidFill>
                <a:latin typeface="+mj-lt"/>
                <a:ea typeface="+mj-ea"/>
                <a:cs typeface="+mj-cs"/>
              </a:rPr>
              <a:t>eléctrica</a:t>
            </a:r>
            <a:r>
              <a:rPr lang="en-US" sz="2100" kern="1200" dirty="0">
                <a:solidFill>
                  <a:srgbClr val="FFFFFF"/>
                </a:solidFill>
                <a:latin typeface="+mj-lt"/>
                <a:ea typeface="+mj-ea"/>
                <a:cs typeface="+mj-cs"/>
              </a:rPr>
              <a:t>. Dr. Humberto Morales Moreno. ICGDE-BUAP</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ubtítulo 2">
            <a:extLst>
              <a:ext uri="{FF2B5EF4-FFF2-40B4-BE49-F238E27FC236}">
                <a16:creationId xmlns:a16="http://schemas.microsoft.com/office/drawing/2014/main" id="{35F5BD6D-FE6B-B946-8BE5-4BF6E14B80A2}"/>
              </a:ext>
            </a:extLst>
          </p:cNvPr>
          <p:cNvSpPr>
            <a:spLocks noGrp="1"/>
          </p:cNvSpPr>
          <p:nvPr>
            <p:ph type="subTitle" idx="1"/>
          </p:nvPr>
        </p:nvSpPr>
        <p:spPr>
          <a:xfrm>
            <a:off x="4447308" y="591344"/>
            <a:ext cx="6906491" cy="5585619"/>
          </a:xfrm>
        </p:spPr>
        <p:txBody>
          <a:bodyPr vert="horz" lIns="91440" tIns="45720" rIns="91440" bIns="45720" rtlCol="0" anchor="ctr">
            <a:normAutofit/>
          </a:bodyPr>
          <a:lstStyle/>
          <a:p>
            <a:pPr indent="-228600" algn="l">
              <a:spcBef>
                <a:spcPts val="0"/>
              </a:spcBef>
              <a:spcAft>
                <a:spcPts val="600"/>
              </a:spcAft>
              <a:buFont typeface="Arial" panose="020B0604020202020204" pitchFamily="34" charset="0"/>
              <a:buChar char="•"/>
            </a:pPr>
            <a:r>
              <a:rPr lang="en-US" sz="1300" b="1"/>
              <a:t>Las razones de la nacionalización de la industria eléctrica en 1960.</a:t>
            </a:r>
          </a:p>
          <a:p>
            <a:pPr indent="-228600" algn="l">
              <a:spcBef>
                <a:spcPts val="0"/>
              </a:spcBef>
              <a:spcAft>
                <a:spcPts val="600"/>
              </a:spcAft>
              <a:buFont typeface="Arial" panose="020B0604020202020204" pitchFamily="34" charset="0"/>
              <a:buChar char="•"/>
            </a:pPr>
            <a:r>
              <a:rPr lang="en-US" sz="1300"/>
              <a:t>Con la creación de la CFE el estancamiento de la industria eléctrica en México comenzó a disminuir, aunque de 1936 hasta 1945, la capacidad instalada total en el país para generar energía era de 610,000 kilovatios, con un aumento en el periodo de 100 mil, gracias al empuje inicial de la nueva compañía del Estado. Hasta antes de la novedosa central ya en manos de la CFE de Ixtapantongo, las centrales hidroeléctricas eran las más importantes del país. La nacionalización de 1960 tenía como objetivos centrales no sólo elevar a rango constitucional el servicio público de electricidad como estratégico, sino dotar a la CFE de autonomía y capacidad para diseñar, fabricar o adquirir equipo adaptado a las necesidades de la electrificación nacional y no depender de diseños importados poco funcionales para sus objetivos. </a:t>
            </a:r>
          </a:p>
          <a:p>
            <a:pPr indent="-228600" algn="l">
              <a:spcBef>
                <a:spcPts val="0"/>
              </a:spcBef>
              <a:spcAft>
                <a:spcPts val="600"/>
              </a:spcAft>
              <a:buFont typeface="Arial" panose="020B0604020202020204" pitchFamily="34" charset="0"/>
              <a:buChar char="•"/>
            </a:pPr>
            <a:r>
              <a:rPr lang="en-US" sz="1300" b="1"/>
              <a:t>La nacionalización no expropió a los particulares, sino compró y fusionó empresas privadas que habían dejado de invertir en el negocio eléctrico y destinó estas compras a fortalecer a la CFE sguiendo la tendencia mundial de concebir el patrimonio energético nacional como un asunto estratégico de soberanía nacional. </a:t>
            </a:r>
          </a:p>
          <a:p>
            <a:pPr indent="-228600" algn="l">
              <a:spcBef>
                <a:spcPts val="0"/>
              </a:spcBef>
              <a:spcAft>
                <a:spcPts val="600"/>
              </a:spcAft>
              <a:buFont typeface="Arial" panose="020B0604020202020204" pitchFamily="34" charset="0"/>
              <a:buChar char="•"/>
            </a:pPr>
            <a:r>
              <a:rPr lang="en-US" sz="1300"/>
              <a:t>Entre la primera ley de la industria eléctrica y la segunda de 1945 quedaba claro que la política de concesiones se mantenía vigente, pero se daba preferencia a la CFE cuando su plan de expansión era más rentable y de mayor impacto en cobertura social que las privadas. Con la ley de 1945 la CFE ocupó un papel central como empresa reguladora del mercado eléctrico. Antes, durante y después de la nacionalización, las inversiones más costosas en el sistema eléctrico nacional las hizo el Estado revolucionario en centrales hidroeléctricas mientras que las compañías privadas invirtieron en termoeléctricas mas baratas, pues su finalidad era el negocio eléctrico y no el abasto a la población más necesitada o en terriorios de difícil acceso. En 1960 la CFE ya controlaba el 40% de la producción de electricidad del país, los dos antiguos oligopolios el 33% y otras compañías generadoras el 27%.</a:t>
            </a:r>
          </a:p>
        </p:txBody>
      </p:sp>
    </p:spTree>
    <p:extLst>
      <p:ext uri="{BB962C8B-B14F-4D97-AF65-F5344CB8AC3E}">
        <p14:creationId xmlns:p14="http://schemas.microsoft.com/office/powerpoint/2010/main" val="2288599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9C37EE97-CE44-394B-8305-8EA339CB526E}"/>
              </a:ext>
            </a:extLst>
          </p:cNvPr>
          <p:cNvSpPr>
            <a:spLocks noGrp="1"/>
          </p:cNvSpPr>
          <p:nvPr>
            <p:ph type="ctrTitle"/>
          </p:nvPr>
        </p:nvSpPr>
        <p:spPr>
          <a:xfrm>
            <a:off x="1171074" y="1396686"/>
            <a:ext cx="3240506" cy="4064628"/>
          </a:xfrm>
        </p:spPr>
        <p:txBody>
          <a:bodyPr vert="horz" lIns="91440" tIns="45720" rIns="91440" bIns="45720" rtlCol="0" anchor="ctr">
            <a:normAutofit/>
          </a:bodyPr>
          <a:lstStyle/>
          <a:p>
            <a:pPr algn="l"/>
            <a:r>
              <a:rPr lang="en-US" sz="1800" kern="1200" dirty="0" err="1">
                <a:solidFill>
                  <a:srgbClr val="FFFFFF"/>
                </a:solidFill>
                <a:latin typeface="+mj-lt"/>
                <a:ea typeface="+mj-ea"/>
                <a:cs typeface="+mj-cs"/>
              </a:rPr>
              <a:t>Parlamento</a:t>
            </a:r>
            <a:r>
              <a:rPr lang="en-US" sz="1800" kern="1200" dirty="0">
                <a:solidFill>
                  <a:srgbClr val="FFFFFF"/>
                </a:solidFill>
                <a:latin typeface="+mj-lt"/>
                <a:ea typeface="+mj-ea"/>
                <a:cs typeface="+mj-cs"/>
              </a:rPr>
              <a:t> Abierto</a:t>
            </a:r>
            <a:br>
              <a:rPr lang="en-US" sz="1800" kern="1200" dirty="0">
                <a:solidFill>
                  <a:srgbClr val="FFFFFF"/>
                </a:solidFill>
                <a:latin typeface="+mj-lt"/>
                <a:ea typeface="+mj-ea"/>
                <a:cs typeface="+mj-cs"/>
              </a:rPr>
            </a:br>
            <a:r>
              <a:rPr lang="en-US" sz="1800" kern="1200" dirty="0" err="1">
                <a:solidFill>
                  <a:srgbClr val="FFFFFF"/>
                </a:solidFill>
                <a:latin typeface="+mj-lt"/>
                <a:ea typeface="+mj-ea"/>
                <a:cs typeface="+mj-cs"/>
              </a:rPr>
              <a:t>Reforma</a:t>
            </a:r>
            <a:r>
              <a:rPr lang="en-US" sz="1800" kern="1200" dirty="0">
                <a:solidFill>
                  <a:srgbClr val="FFFFFF"/>
                </a:solidFill>
                <a:latin typeface="+mj-lt"/>
                <a:ea typeface="+mj-ea"/>
                <a:cs typeface="+mj-cs"/>
              </a:rPr>
              <a:t> </a:t>
            </a:r>
            <a:r>
              <a:rPr lang="en-US" sz="1800" kern="1200" dirty="0" err="1">
                <a:solidFill>
                  <a:srgbClr val="FFFFFF"/>
                </a:solidFill>
                <a:latin typeface="+mj-lt"/>
                <a:ea typeface="+mj-ea"/>
                <a:cs typeface="+mj-cs"/>
              </a:rPr>
              <a:t>Constitucional</a:t>
            </a:r>
            <a:r>
              <a:rPr lang="en-US" sz="1800" kern="1200" dirty="0">
                <a:solidFill>
                  <a:srgbClr val="FFFFFF"/>
                </a:solidFill>
                <a:latin typeface="+mj-lt"/>
                <a:ea typeface="+mj-ea"/>
                <a:cs typeface="+mj-cs"/>
              </a:rPr>
              <a:t> </a:t>
            </a:r>
            <a:r>
              <a:rPr lang="en-US" sz="1800" kern="1200" dirty="0" err="1">
                <a:solidFill>
                  <a:srgbClr val="FFFFFF"/>
                </a:solidFill>
                <a:latin typeface="+mj-lt"/>
                <a:ea typeface="+mj-ea"/>
                <a:cs typeface="+mj-cs"/>
              </a:rPr>
              <a:t>en</a:t>
            </a:r>
            <a:r>
              <a:rPr lang="en-US" sz="1800" kern="1200" dirty="0">
                <a:solidFill>
                  <a:srgbClr val="FFFFFF"/>
                </a:solidFill>
                <a:latin typeface="+mj-lt"/>
                <a:ea typeface="+mj-ea"/>
                <a:cs typeface="+mj-cs"/>
              </a:rPr>
              <a:t> Materia </a:t>
            </a:r>
            <a:r>
              <a:rPr lang="en-US" sz="1800" kern="1200" dirty="0" err="1">
                <a:solidFill>
                  <a:srgbClr val="FFFFFF"/>
                </a:solidFill>
                <a:latin typeface="+mj-lt"/>
                <a:ea typeface="+mj-ea"/>
                <a:cs typeface="+mj-cs"/>
              </a:rPr>
              <a:t>Eléctrica</a:t>
            </a:r>
            <a:r>
              <a:rPr lang="en-US" sz="1800" kern="1200" dirty="0">
                <a:solidFill>
                  <a:srgbClr val="FFFFFF"/>
                </a:solidFill>
                <a:latin typeface="+mj-lt"/>
                <a:ea typeface="+mj-ea"/>
                <a:cs typeface="+mj-cs"/>
              </a:rPr>
              <a:t>. </a:t>
            </a:r>
            <a:r>
              <a:rPr lang="en-US" sz="1800" kern="1200" dirty="0" err="1">
                <a:solidFill>
                  <a:srgbClr val="FFFFFF"/>
                </a:solidFill>
                <a:latin typeface="+mj-lt"/>
                <a:ea typeface="+mj-ea"/>
                <a:cs typeface="+mj-cs"/>
              </a:rPr>
              <a:t>Enero-Febrero</a:t>
            </a:r>
            <a:r>
              <a:rPr lang="en-US" sz="1800" kern="1200" dirty="0">
                <a:solidFill>
                  <a:srgbClr val="FFFFFF"/>
                </a:solidFill>
                <a:latin typeface="+mj-lt"/>
                <a:ea typeface="+mj-ea"/>
                <a:cs typeface="+mj-cs"/>
              </a:rPr>
              <a:t> 2022.</a:t>
            </a:r>
            <a:br>
              <a:rPr lang="en-US" sz="1800" kern="1200" dirty="0">
                <a:solidFill>
                  <a:srgbClr val="FFFFFF"/>
                </a:solidFill>
                <a:latin typeface="+mj-lt"/>
                <a:ea typeface="+mj-ea"/>
                <a:cs typeface="+mj-cs"/>
              </a:rPr>
            </a:br>
            <a:r>
              <a:rPr lang="en-US" sz="1800" kern="1200" dirty="0" err="1">
                <a:solidFill>
                  <a:srgbClr val="FFFFFF"/>
                </a:solidFill>
                <a:latin typeface="+mj-lt"/>
                <a:ea typeface="+mj-ea"/>
                <a:cs typeface="+mj-cs"/>
              </a:rPr>
              <a:t>Tema</a:t>
            </a:r>
            <a:r>
              <a:rPr lang="en-US" sz="1800" kern="1200" dirty="0">
                <a:solidFill>
                  <a:srgbClr val="FFFFFF"/>
                </a:solidFill>
                <a:latin typeface="+mj-lt"/>
                <a:ea typeface="+mj-ea"/>
                <a:cs typeface="+mj-cs"/>
              </a:rPr>
              <a:t> 2. El </a:t>
            </a:r>
            <a:r>
              <a:rPr lang="en-US" sz="1800" kern="1200" dirty="0" err="1">
                <a:solidFill>
                  <a:srgbClr val="FFFFFF"/>
                </a:solidFill>
                <a:latin typeface="+mj-lt"/>
                <a:ea typeface="+mj-ea"/>
                <a:cs typeface="+mj-cs"/>
              </a:rPr>
              <a:t>papel</a:t>
            </a:r>
            <a:r>
              <a:rPr lang="en-US" sz="1800" kern="1200" dirty="0">
                <a:solidFill>
                  <a:srgbClr val="FFFFFF"/>
                </a:solidFill>
                <a:latin typeface="+mj-lt"/>
                <a:ea typeface="+mj-ea"/>
                <a:cs typeface="+mj-cs"/>
              </a:rPr>
              <a:t> del Estado </a:t>
            </a:r>
            <a:r>
              <a:rPr lang="en-US" sz="1800" kern="1200" dirty="0" err="1">
                <a:solidFill>
                  <a:srgbClr val="FFFFFF"/>
                </a:solidFill>
                <a:latin typeface="+mj-lt"/>
                <a:ea typeface="+mj-ea"/>
                <a:cs typeface="+mj-cs"/>
              </a:rPr>
              <a:t>en</a:t>
            </a:r>
            <a:r>
              <a:rPr lang="en-US" sz="1800" kern="1200" dirty="0">
                <a:solidFill>
                  <a:srgbClr val="FFFFFF"/>
                </a:solidFill>
                <a:latin typeface="+mj-lt"/>
                <a:ea typeface="+mj-ea"/>
                <a:cs typeface="+mj-cs"/>
              </a:rPr>
              <a:t> la </a:t>
            </a:r>
            <a:r>
              <a:rPr lang="en-US" sz="1800" kern="1200" dirty="0" err="1">
                <a:solidFill>
                  <a:srgbClr val="FFFFFF"/>
                </a:solidFill>
                <a:latin typeface="+mj-lt"/>
                <a:ea typeface="+mj-ea"/>
                <a:cs typeface="+mj-cs"/>
              </a:rPr>
              <a:t>Construcción</a:t>
            </a:r>
            <a:r>
              <a:rPr lang="en-US" sz="1800" kern="1200" dirty="0">
                <a:solidFill>
                  <a:srgbClr val="FFFFFF"/>
                </a:solidFill>
                <a:latin typeface="+mj-lt"/>
                <a:ea typeface="+mj-ea"/>
                <a:cs typeface="+mj-cs"/>
              </a:rPr>
              <a:t> del Sistema </a:t>
            </a:r>
            <a:r>
              <a:rPr lang="en-US" sz="1800" kern="1200" dirty="0" err="1">
                <a:solidFill>
                  <a:srgbClr val="FFFFFF"/>
                </a:solidFill>
                <a:latin typeface="+mj-lt"/>
                <a:ea typeface="+mj-ea"/>
                <a:cs typeface="+mj-cs"/>
              </a:rPr>
              <a:t>Eléctrico</a:t>
            </a:r>
            <a:r>
              <a:rPr lang="en-US" sz="1800" kern="1200" dirty="0">
                <a:solidFill>
                  <a:srgbClr val="FFFFFF"/>
                </a:solidFill>
                <a:latin typeface="+mj-lt"/>
                <a:ea typeface="+mj-ea"/>
                <a:cs typeface="+mj-cs"/>
              </a:rPr>
              <a:t> Nacional</a:t>
            </a:r>
            <a:br>
              <a:rPr lang="en-US" sz="1800" kern="1200" dirty="0">
                <a:solidFill>
                  <a:srgbClr val="FFFFFF"/>
                </a:solidFill>
                <a:latin typeface="+mj-lt"/>
                <a:ea typeface="+mj-ea"/>
                <a:cs typeface="+mj-cs"/>
              </a:rPr>
            </a:br>
            <a:r>
              <a:rPr lang="en-US" sz="1800" kern="1200" dirty="0" err="1">
                <a:solidFill>
                  <a:srgbClr val="FFFFFF"/>
                </a:solidFill>
                <a:latin typeface="+mj-lt"/>
                <a:ea typeface="+mj-ea"/>
                <a:cs typeface="+mj-cs"/>
              </a:rPr>
              <a:t>Foro</a:t>
            </a:r>
            <a:r>
              <a:rPr lang="en-US" sz="1800" kern="1200" dirty="0">
                <a:solidFill>
                  <a:srgbClr val="FFFFFF"/>
                </a:solidFill>
                <a:latin typeface="+mj-lt"/>
                <a:ea typeface="+mj-ea"/>
                <a:cs typeface="+mj-cs"/>
              </a:rPr>
              <a:t> 5: </a:t>
            </a:r>
            <a:r>
              <a:rPr lang="en-US" sz="1800" kern="1200" dirty="0" err="1">
                <a:solidFill>
                  <a:srgbClr val="FFFFFF"/>
                </a:solidFill>
                <a:latin typeface="+mj-lt"/>
                <a:ea typeface="+mj-ea"/>
                <a:cs typeface="+mj-cs"/>
              </a:rPr>
              <a:t>Creación</a:t>
            </a:r>
            <a:r>
              <a:rPr lang="en-US" sz="1800" kern="1200" dirty="0">
                <a:solidFill>
                  <a:srgbClr val="FFFFFF"/>
                </a:solidFill>
                <a:latin typeface="+mj-lt"/>
                <a:ea typeface="+mj-ea"/>
                <a:cs typeface="+mj-cs"/>
              </a:rPr>
              <a:t> de la CFE y </a:t>
            </a:r>
            <a:r>
              <a:rPr lang="en-US" sz="1800" kern="1200" dirty="0" err="1">
                <a:solidFill>
                  <a:srgbClr val="FFFFFF"/>
                </a:solidFill>
                <a:latin typeface="+mj-lt"/>
                <a:ea typeface="+mj-ea"/>
                <a:cs typeface="+mj-cs"/>
              </a:rPr>
              <a:t>electrificación</a:t>
            </a:r>
            <a:r>
              <a:rPr lang="en-US" sz="1800" kern="1200" dirty="0">
                <a:solidFill>
                  <a:srgbClr val="FFFFFF"/>
                </a:solidFill>
                <a:latin typeface="+mj-lt"/>
                <a:ea typeface="+mj-ea"/>
                <a:cs typeface="+mj-cs"/>
              </a:rPr>
              <a:t> </a:t>
            </a:r>
            <a:r>
              <a:rPr lang="en-US" sz="1800" kern="1200" dirty="0" err="1">
                <a:solidFill>
                  <a:srgbClr val="FFFFFF"/>
                </a:solidFill>
                <a:latin typeface="+mj-lt"/>
                <a:ea typeface="+mj-ea"/>
                <a:cs typeface="+mj-cs"/>
              </a:rPr>
              <a:t>nacional</a:t>
            </a:r>
            <a:r>
              <a:rPr lang="en-US" sz="1800" kern="1200" dirty="0">
                <a:solidFill>
                  <a:srgbClr val="FFFFFF"/>
                </a:solidFill>
                <a:latin typeface="+mj-lt"/>
                <a:ea typeface="+mj-ea"/>
                <a:cs typeface="+mj-cs"/>
              </a:rPr>
              <a:t>, </a:t>
            </a:r>
            <a:r>
              <a:rPr lang="en-US" sz="1800" kern="1200" dirty="0" err="1">
                <a:solidFill>
                  <a:srgbClr val="FFFFFF"/>
                </a:solidFill>
                <a:latin typeface="+mj-lt"/>
                <a:ea typeface="+mj-ea"/>
                <a:cs typeface="+mj-cs"/>
              </a:rPr>
              <a:t>nacionalización</a:t>
            </a:r>
            <a:r>
              <a:rPr lang="en-US" sz="1800" kern="1200" dirty="0">
                <a:solidFill>
                  <a:srgbClr val="FFFFFF"/>
                </a:solidFill>
                <a:latin typeface="+mj-lt"/>
                <a:ea typeface="+mj-ea"/>
                <a:cs typeface="+mj-cs"/>
              </a:rPr>
              <a:t> de la </a:t>
            </a:r>
            <a:r>
              <a:rPr lang="en-US" sz="1800" kern="1200" dirty="0" err="1">
                <a:solidFill>
                  <a:srgbClr val="FFFFFF"/>
                </a:solidFill>
                <a:latin typeface="+mj-lt"/>
                <a:ea typeface="+mj-ea"/>
                <a:cs typeface="+mj-cs"/>
              </a:rPr>
              <a:t>industria</a:t>
            </a:r>
            <a:r>
              <a:rPr lang="en-US" sz="1800" kern="1200" dirty="0">
                <a:solidFill>
                  <a:srgbClr val="FFFFFF"/>
                </a:solidFill>
                <a:latin typeface="+mj-lt"/>
                <a:ea typeface="+mj-ea"/>
                <a:cs typeface="+mj-cs"/>
              </a:rPr>
              <a:t> </a:t>
            </a:r>
            <a:r>
              <a:rPr lang="en-US" sz="1800" kern="1200" dirty="0" err="1">
                <a:solidFill>
                  <a:srgbClr val="FFFFFF"/>
                </a:solidFill>
                <a:latin typeface="+mj-lt"/>
                <a:ea typeface="+mj-ea"/>
                <a:cs typeface="+mj-cs"/>
              </a:rPr>
              <a:t>eléctrica</a:t>
            </a:r>
            <a:r>
              <a:rPr lang="en-US" sz="1800" kern="1200" dirty="0">
                <a:solidFill>
                  <a:srgbClr val="FFFFFF"/>
                </a:solidFill>
                <a:latin typeface="+mj-lt"/>
                <a:ea typeface="+mj-ea"/>
                <a:cs typeface="+mj-cs"/>
              </a:rPr>
              <a:t>; </a:t>
            </a:r>
            <a:r>
              <a:rPr lang="en-US" sz="1800" kern="1200" dirty="0" err="1">
                <a:solidFill>
                  <a:srgbClr val="FFFFFF"/>
                </a:solidFill>
                <a:latin typeface="+mj-lt"/>
                <a:ea typeface="+mj-ea"/>
                <a:cs typeface="+mj-cs"/>
              </a:rPr>
              <a:t>participación</a:t>
            </a:r>
            <a:r>
              <a:rPr lang="en-US" sz="1800" kern="1200" dirty="0">
                <a:solidFill>
                  <a:srgbClr val="FFFFFF"/>
                </a:solidFill>
                <a:latin typeface="+mj-lt"/>
                <a:ea typeface="+mj-ea"/>
                <a:cs typeface="+mj-cs"/>
              </a:rPr>
              <a:t> del sector privado </a:t>
            </a:r>
            <a:r>
              <a:rPr lang="en-US" sz="1800" kern="1200" dirty="0" err="1">
                <a:solidFill>
                  <a:srgbClr val="FFFFFF"/>
                </a:solidFill>
                <a:latin typeface="+mj-lt"/>
                <a:ea typeface="+mj-ea"/>
                <a:cs typeface="+mj-cs"/>
              </a:rPr>
              <a:t>en</a:t>
            </a:r>
            <a:r>
              <a:rPr lang="en-US" sz="1800" kern="1200" dirty="0">
                <a:solidFill>
                  <a:srgbClr val="FFFFFF"/>
                </a:solidFill>
                <a:latin typeface="+mj-lt"/>
                <a:ea typeface="+mj-ea"/>
                <a:cs typeface="+mj-cs"/>
              </a:rPr>
              <a:t> la </a:t>
            </a:r>
            <a:r>
              <a:rPr lang="en-US" sz="1800" kern="1200" dirty="0" err="1">
                <a:solidFill>
                  <a:srgbClr val="FFFFFF"/>
                </a:solidFill>
                <a:latin typeface="+mj-lt"/>
                <a:ea typeface="+mj-ea"/>
                <a:cs typeface="+mj-cs"/>
              </a:rPr>
              <a:t>industria</a:t>
            </a:r>
            <a:r>
              <a:rPr lang="en-US" sz="1800" kern="1200" dirty="0">
                <a:solidFill>
                  <a:srgbClr val="FFFFFF"/>
                </a:solidFill>
                <a:latin typeface="+mj-lt"/>
                <a:ea typeface="+mj-ea"/>
                <a:cs typeface="+mj-cs"/>
              </a:rPr>
              <a:t> </a:t>
            </a:r>
            <a:r>
              <a:rPr lang="en-US" sz="1800" kern="1200" dirty="0" err="1">
                <a:solidFill>
                  <a:srgbClr val="FFFFFF"/>
                </a:solidFill>
                <a:latin typeface="+mj-lt"/>
                <a:ea typeface="+mj-ea"/>
                <a:cs typeface="+mj-cs"/>
              </a:rPr>
              <a:t>eléctrica</a:t>
            </a:r>
            <a:r>
              <a:rPr lang="en-US" sz="1800" kern="1200" dirty="0">
                <a:solidFill>
                  <a:srgbClr val="FFFFFF"/>
                </a:solidFill>
                <a:latin typeface="+mj-lt"/>
                <a:ea typeface="+mj-ea"/>
                <a:cs typeface="+mj-cs"/>
              </a:rPr>
              <a:t>. Dr. Humberto Morales Moreno. ICGDE-BUAP</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Subtítulo 2">
            <a:extLst>
              <a:ext uri="{FF2B5EF4-FFF2-40B4-BE49-F238E27FC236}">
                <a16:creationId xmlns:a16="http://schemas.microsoft.com/office/drawing/2014/main" id="{35F5BD6D-FE6B-B946-8BE5-4BF6E14B80A2}"/>
              </a:ext>
            </a:extLst>
          </p:cNvPr>
          <p:cNvSpPr>
            <a:spLocks noGrp="1"/>
          </p:cNvSpPr>
          <p:nvPr>
            <p:ph type="subTitle" idx="1"/>
          </p:nvPr>
        </p:nvSpPr>
        <p:spPr>
          <a:xfrm>
            <a:off x="5370153" y="1526033"/>
            <a:ext cx="5536397" cy="3935281"/>
          </a:xfrm>
        </p:spPr>
        <p:txBody>
          <a:bodyPr vert="horz" lIns="91440" tIns="45720" rIns="91440" bIns="45720" rtlCol="0">
            <a:normAutofit/>
          </a:bodyPr>
          <a:lstStyle/>
          <a:p>
            <a:pPr indent="-228600" algn="l">
              <a:spcBef>
                <a:spcPts val="0"/>
              </a:spcBef>
              <a:spcAft>
                <a:spcPts val="600"/>
              </a:spcAft>
              <a:buFont typeface="Arial" panose="020B0604020202020204" pitchFamily="34" charset="0"/>
              <a:buChar char="•"/>
            </a:pPr>
            <a:r>
              <a:rPr lang="en-US" sz="1100" b="1"/>
              <a:t>De la nacionalización a las concesiones privadas financiadas por la CFE: 1960-1980</a:t>
            </a:r>
          </a:p>
          <a:p>
            <a:pPr indent="-228600" algn="l">
              <a:spcBef>
                <a:spcPts val="0"/>
              </a:spcBef>
              <a:spcAft>
                <a:spcPts val="600"/>
              </a:spcAft>
              <a:buFont typeface="Arial" panose="020B0604020202020204" pitchFamily="34" charset="0"/>
              <a:buChar char="•"/>
            </a:pPr>
            <a:r>
              <a:rPr lang="en-US" sz="1100" b="1"/>
              <a:t>Los inicios de la ola neoliberal en AL (1980)</a:t>
            </a:r>
          </a:p>
          <a:p>
            <a:pPr indent="-228600" algn="l">
              <a:spcBef>
                <a:spcPts val="0"/>
              </a:spcBef>
              <a:spcAft>
                <a:spcPts val="600"/>
              </a:spcAft>
              <a:buFont typeface="Arial" panose="020B0604020202020204" pitchFamily="34" charset="0"/>
              <a:buChar char="•"/>
            </a:pPr>
            <a:r>
              <a:rPr lang="en-US" sz="1100"/>
              <a:t>A pesar de la compra de acciones de los oligopolios históricos en México la CFE continuó financiando las operaciones de las empresas mexicanizadas suprimiendo nuevas concesiones en el servicio público. Para 1971 la CFE ya controlaba el 90% de la capacidad instalada del país y la Compañía de Luz y Fuerza del Centro el 10%, como una empresa privada de distribución. Ya desde 1975 con la nueva ley de servicio público de electricidad se había decretado la extinción de la CLFC, pero continuó operando en tanto CFE adquiriera la capacidad de contar con una nueva compañía bajo su absoluto control. Justo como consecuencia de esta nueva ley se creó el Instituto de Investigaciones Eléctricas con la idea de iniciar la carrera por la geotermia (cuyo antecedente data de 1959) y la energía nuclear, así como la termo-electricidad pero ya en manos de la propia CFE. En Chile comenzó la historia de las privatizaciones del sector eléctrico en 1982 bajo la dictadura militar: Se crearon seis empresas de producción de energía eléctrica y trece de distribución, se creó un centro de control de energía para coordinar la operación del sistema eléctrico y se estableció acceso a las redes de transmisión y distribución. Las empresas generadoras de electricidad podían vender la energía directamente a los consumidores industriales dependiendo de la demanda de éstos. Los precios eran alimentados por las empresas de distribución, costos marginales de inversión, de operación, mantenimiento y administración.</a:t>
            </a:r>
          </a:p>
          <a:p>
            <a:pPr indent="-228600" algn="l">
              <a:spcBef>
                <a:spcPts val="0"/>
              </a:spcBef>
              <a:spcAft>
                <a:spcPts val="600"/>
              </a:spcAft>
              <a:buFont typeface="Arial" panose="020B0604020202020204" pitchFamily="34" charset="0"/>
              <a:buChar char="•"/>
            </a:pPr>
            <a:endParaRPr lang="en-US" sz="1100"/>
          </a:p>
        </p:txBody>
      </p:sp>
    </p:spTree>
    <p:extLst>
      <p:ext uri="{BB962C8B-B14F-4D97-AF65-F5344CB8AC3E}">
        <p14:creationId xmlns:p14="http://schemas.microsoft.com/office/powerpoint/2010/main" val="122949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7">
            <a:extLst>
              <a:ext uri="{FF2B5EF4-FFF2-40B4-BE49-F238E27FC236}">
                <a16:creationId xmlns:a16="http://schemas.microsoft.com/office/drawing/2014/main" id="{F4155C20-3F0E-4576-8A0B-C345B6231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ítulo 1">
            <a:extLst>
              <a:ext uri="{FF2B5EF4-FFF2-40B4-BE49-F238E27FC236}">
                <a16:creationId xmlns:a16="http://schemas.microsoft.com/office/drawing/2014/main" id="{9C37EE97-CE44-394B-8305-8EA339CB526E}"/>
              </a:ext>
            </a:extLst>
          </p:cNvPr>
          <p:cNvSpPr>
            <a:spLocks noGrp="1"/>
          </p:cNvSpPr>
          <p:nvPr>
            <p:ph type="ctrTitle"/>
          </p:nvPr>
        </p:nvSpPr>
        <p:spPr>
          <a:xfrm>
            <a:off x="466730" y="1598246"/>
            <a:ext cx="4554659" cy="5034817"/>
          </a:xfrm>
        </p:spPr>
        <p:txBody>
          <a:bodyPr anchor="t">
            <a:normAutofit/>
          </a:bodyPr>
          <a:lstStyle/>
          <a:p>
            <a:pPr algn="l"/>
            <a:r>
              <a:rPr lang="es-MX" sz="2000" dirty="0">
                <a:solidFill>
                  <a:srgbClr val="FFFFFF"/>
                </a:solidFill>
                <a:latin typeface="Arial" panose="020B0604020202020204" pitchFamily="34" charset="0"/>
                <a:cs typeface="Arial" panose="020B0604020202020204" pitchFamily="34" charset="0"/>
              </a:rPr>
              <a:t>Parlamento Abierto</a:t>
            </a:r>
            <a:br>
              <a:rPr lang="es-MX" sz="2000" dirty="0">
                <a:solidFill>
                  <a:srgbClr val="FFFFFF"/>
                </a:solidFill>
                <a:latin typeface="Arial" panose="020B0604020202020204" pitchFamily="34" charset="0"/>
                <a:cs typeface="Arial" panose="020B0604020202020204" pitchFamily="34" charset="0"/>
              </a:rPr>
            </a:br>
            <a:r>
              <a:rPr lang="es-MX" sz="2000" dirty="0">
                <a:solidFill>
                  <a:srgbClr val="FFFFFF"/>
                </a:solidFill>
                <a:latin typeface="Arial" panose="020B0604020202020204" pitchFamily="34" charset="0"/>
                <a:cs typeface="Arial" panose="020B0604020202020204" pitchFamily="34" charset="0"/>
              </a:rPr>
              <a:t>Reforma Constitucional en Materia Eléctrica. Enero-Febrero 2022.</a:t>
            </a:r>
            <a:br>
              <a:rPr lang="es-MX" sz="2000" dirty="0">
                <a:solidFill>
                  <a:srgbClr val="FFFFFF"/>
                </a:solidFill>
                <a:latin typeface="Arial" panose="020B0604020202020204" pitchFamily="34" charset="0"/>
                <a:cs typeface="Arial" panose="020B0604020202020204" pitchFamily="34" charset="0"/>
              </a:rPr>
            </a:br>
            <a:r>
              <a:rPr lang="es-MX" sz="2000" dirty="0">
                <a:solidFill>
                  <a:srgbClr val="FFFFFF"/>
                </a:solidFill>
                <a:latin typeface="Arial" panose="020B0604020202020204" pitchFamily="34" charset="0"/>
                <a:cs typeface="Arial" panose="020B0604020202020204" pitchFamily="34" charset="0"/>
              </a:rPr>
              <a:t>Tema 2. El papel del Estado en la Construcción del Sistema Eléctrico Nacional</a:t>
            </a:r>
            <a:br>
              <a:rPr lang="es-MX" sz="2000" dirty="0">
                <a:solidFill>
                  <a:srgbClr val="FFFFFF"/>
                </a:solidFill>
                <a:latin typeface="Arial" panose="020B0604020202020204" pitchFamily="34" charset="0"/>
                <a:cs typeface="Arial" panose="020B0604020202020204" pitchFamily="34" charset="0"/>
              </a:rPr>
            </a:br>
            <a:r>
              <a:rPr lang="es-MX" sz="2000" dirty="0">
                <a:solidFill>
                  <a:srgbClr val="FFFFFF"/>
                </a:solidFill>
                <a:latin typeface="Arial" panose="020B0604020202020204" pitchFamily="34" charset="0"/>
                <a:cs typeface="Arial" panose="020B0604020202020204" pitchFamily="34" charset="0"/>
              </a:rPr>
              <a:t>Foro 5: Creación de la CFE y electrificación nacional, nacionalización de la industria eléctrica; participación del sector privado en la industria eléctrica. </a:t>
            </a:r>
            <a:br>
              <a:rPr lang="es-MX" sz="2000" dirty="0">
                <a:solidFill>
                  <a:srgbClr val="FFFFFF"/>
                </a:solidFill>
                <a:latin typeface="Arial" panose="020B0604020202020204" pitchFamily="34" charset="0"/>
                <a:cs typeface="Arial" panose="020B0604020202020204" pitchFamily="34" charset="0"/>
              </a:rPr>
            </a:br>
            <a:r>
              <a:rPr lang="es-MX" sz="2000" dirty="0">
                <a:solidFill>
                  <a:srgbClr val="FFFFFF"/>
                </a:solidFill>
                <a:latin typeface="Arial" panose="020B0604020202020204" pitchFamily="34" charset="0"/>
                <a:cs typeface="Arial" panose="020B0604020202020204" pitchFamily="34" charset="0"/>
              </a:rPr>
              <a:t>Dr. Humberto Morales Moreno</a:t>
            </a:r>
            <a:br>
              <a:rPr lang="es-MX" sz="2000" dirty="0">
                <a:solidFill>
                  <a:srgbClr val="FFFFFF"/>
                </a:solidFill>
                <a:latin typeface="Arial" panose="020B0604020202020204" pitchFamily="34" charset="0"/>
                <a:cs typeface="Arial" panose="020B0604020202020204" pitchFamily="34" charset="0"/>
              </a:rPr>
            </a:br>
            <a:r>
              <a:rPr lang="es-MX" sz="2000" dirty="0">
                <a:solidFill>
                  <a:srgbClr val="FFFFFF"/>
                </a:solidFill>
                <a:latin typeface="Arial" panose="020B0604020202020204" pitchFamily="34" charset="0"/>
                <a:cs typeface="Arial" panose="020B0604020202020204" pitchFamily="34" charset="0"/>
              </a:rPr>
              <a:t>ICGDE-BUAP</a:t>
            </a:r>
          </a:p>
        </p:txBody>
      </p:sp>
      <p:sp>
        <p:nvSpPr>
          <p:cNvPr id="3" name="Subtítulo 2">
            <a:extLst>
              <a:ext uri="{FF2B5EF4-FFF2-40B4-BE49-F238E27FC236}">
                <a16:creationId xmlns:a16="http://schemas.microsoft.com/office/drawing/2014/main" id="{35F5BD6D-FE6B-B946-8BE5-4BF6E14B80A2}"/>
              </a:ext>
            </a:extLst>
          </p:cNvPr>
          <p:cNvSpPr>
            <a:spLocks noGrp="1"/>
          </p:cNvSpPr>
          <p:nvPr>
            <p:ph type="subTitle" idx="1"/>
          </p:nvPr>
        </p:nvSpPr>
        <p:spPr>
          <a:xfrm>
            <a:off x="5792994" y="1590840"/>
            <a:ext cx="5010506" cy="5007531"/>
          </a:xfrm>
        </p:spPr>
        <p:txBody>
          <a:bodyPr>
            <a:normAutofit/>
          </a:bodyPr>
          <a:lstStyle/>
          <a:p>
            <a:pPr algn="l">
              <a:spcBef>
                <a:spcPts val="0"/>
              </a:spcBef>
              <a:spcAft>
                <a:spcPts val="600"/>
              </a:spcAft>
            </a:pPr>
            <a:r>
              <a:rPr lang="es-MX" sz="1100" b="1">
                <a:solidFill>
                  <a:srgbClr val="FFFFFF"/>
                </a:solidFill>
                <a:latin typeface="Arial" panose="020B0604020202020204" pitchFamily="34" charset="0"/>
                <a:cs typeface="Arial" panose="020B0604020202020204" pitchFamily="34" charset="0"/>
              </a:rPr>
              <a:t>Las presiones neoliberales y la estrategia de la CFE para conservar su papel de empresa estratégica: 1983-1992.</a:t>
            </a:r>
          </a:p>
          <a:p>
            <a:pPr algn="l">
              <a:spcBef>
                <a:spcPts val="0"/>
              </a:spcBef>
              <a:spcAft>
                <a:spcPts val="600"/>
              </a:spcAft>
            </a:pPr>
            <a:endParaRPr lang="es-MX" sz="1100">
              <a:solidFill>
                <a:srgbClr val="FFFFFF"/>
              </a:solidFill>
              <a:latin typeface="Arial" panose="020B0604020202020204" pitchFamily="34" charset="0"/>
              <a:cs typeface="Arial" panose="020B0604020202020204" pitchFamily="34" charset="0"/>
            </a:endParaRPr>
          </a:p>
          <a:p>
            <a:pPr algn="l">
              <a:spcBef>
                <a:spcPts val="0"/>
              </a:spcBef>
              <a:spcAft>
                <a:spcPts val="600"/>
              </a:spcAft>
            </a:pPr>
            <a:r>
              <a:rPr lang="es-MX" sz="1100">
                <a:solidFill>
                  <a:srgbClr val="FFFFFF"/>
                </a:solidFill>
                <a:latin typeface="Arial" panose="020B0604020202020204" pitchFamily="34" charset="0"/>
                <a:cs typeface="Arial" panose="020B0604020202020204" pitchFamily="34" charset="0"/>
              </a:rPr>
              <a:t>A diferencia de varias naciones latinoamericanas donde las privatizaciones del sector eléctrico fueron prácticamente forzadas por intereses económicos transnacionales, en México la CFE abrió un nuevo capítulo de concesiones para el sector privado en las áreas no estratégicas de servicio público. Con el decreto de 1983 y la nueva ley de energía eléctrica el Estado otorgaba permisos para empresas de autoabasto y cogeneración. Ya desde estos años había conciencia a nivel del plan energético nacional de hacer eficiente el uso de combustibles fósiles en las termo-eléctricas e inicar la investigación y desarrollo de la energía solar y nuclear. Había plena conciencia de iniciar desde entonces una transición energética, pero al mismo tiempo no se podía descuidar el abasto a regiones marginadas y de bajo poder adquisitivo. Los años 90’s marcaron un vuelco tecnológico mundial en la generación de energía eléctrica al acelerarse la construcción de plantas de ciclo combinado a base de gas natural para reducir los efectos contaminantes del carbón y del combustóleo. En el sexenio de Salinas comenzó entonces la apertura silenciosa al sector privado en el paulatino control de la integración vertical de la industria eléctrica. </a:t>
            </a:r>
          </a:p>
        </p:txBody>
      </p:sp>
      <p:cxnSp>
        <p:nvCxnSpPr>
          <p:cNvPr id="20" name="Straight Connector 9">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21" name="Graphic 21">
            <a:extLst>
              <a:ext uri="{FF2B5EF4-FFF2-40B4-BE49-F238E27FC236}">
                <a16:creationId xmlns:a16="http://schemas.microsoft.com/office/drawing/2014/main" id="{0BAEB82B-9A6B-4982-B56B-7529C6EA9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23128" y="1731109"/>
            <a:ext cx="139039" cy="136646"/>
          </a:xfrm>
          <a:custGeom>
            <a:avLst/>
            <a:gdLst>
              <a:gd name="connsiteX0" fmla="*/ 129602 w 139039"/>
              <a:gd name="connsiteY0" fmla="*/ 59048 h 136646"/>
              <a:gd name="connsiteX1" fmla="*/ 78957 w 139039"/>
              <a:gd name="connsiteY1" fmla="*/ 59048 h 136646"/>
              <a:gd name="connsiteX2" fmla="*/ 78957 w 139039"/>
              <a:gd name="connsiteY2" fmla="*/ 9275 h 136646"/>
              <a:gd name="connsiteX3" fmla="*/ 69520 w 139039"/>
              <a:gd name="connsiteY3" fmla="*/ 0 h 136646"/>
              <a:gd name="connsiteX4" fmla="*/ 60082 w 139039"/>
              <a:gd name="connsiteY4" fmla="*/ 9275 h 136646"/>
              <a:gd name="connsiteX5" fmla="*/ 60082 w 139039"/>
              <a:gd name="connsiteY5" fmla="*/ 59048 h 136646"/>
              <a:gd name="connsiteX6" fmla="*/ 9437 w 139039"/>
              <a:gd name="connsiteY6" fmla="*/ 59048 h 136646"/>
              <a:gd name="connsiteX7" fmla="*/ 0 w 139039"/>
              <a:gd name="connsiteY7" fmla="*/ 68323 h 136646"/>
              <a:gd name="connsiteX8" fmla="*/ 9437 w 139039"/>
              <a:gd name="connsiteY8" fmla="*/ 77598 h 136646"/>
              <a:gd name="connsiteX9" fmla="*/ 60082 w 139039"/>
              <a:gd name="connsiteY9" fmla="*/ 77598 h 136646"/>
              <a:gd name="connsiteX10" fmla="*/ 60082 w 139039"/>
              <a:gd name="connsiteY10" fmla="*/ 127371 h 136646"/>
              <a:gd name="connsiteX11" fmla="*/ 69520 w 139039"/>
              <a:gd name="connsiteY11" fmla="*/ 136646 h 136646"/>
              <a:gd name="connsiteX12" fmla="*/ 78957 w 139039"/>
              <a:gd name="connsiteY12" fmla="*/ 127371 h 136646"/>
              <a:gd name="connsiteX13" fmla="*/ 78957 w 139039"/>
              <a:gd name="connsiteY13" fmla="*/ 77598 h 136646"/>
              <a:gd name="connsiteX14" fmla="*/ 129602 w 139039"/>
              <a:gd name="connsiteY14" fmla="*/ 77598 h 136646"/>
              <a:gd name="connsiteX15" fmla="*/ 139039 w 139039"/>
              <a:gd name="connsiteY15" fmla="*/ 68323 h 136646"/>
              <a:gd name="connsiteX16" fmla="*/ 129602 w 139039"/>
              <a:gd name="connsiteY16" fmla="*/ 59048 h 136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6646">
                <a:moveTo>
                  <a:pt x="129602" y="59048"/>
                </a:moveTo>
                <a:lnTo>
                  <a:pt x="78957" y="59048"/>
                </a:lnTo>
                <a:lnTo>
                  <a:pt x="78957" y="9275"/>
                </a:lnTo>
                <a:cubicBezTo>
                  <a:pt x="78957" y="4152"/>
                  <a:pt x="74731" y="0"/>
                  <a:pt x="69520" y="0"/>
                </a:cubicBezTo>
                <a:cubicBezTo>
                  <a:pt x="64308" y="0"/>
                  <a:pt x="60082" y="4152"/>
                  <a:pt x="60082" y="9275"/>
                </a:cubicBezTo>
                <a:lnTo>
                  <a:pt x="60082" y="59048"/>
                </a:lnTo>
                <a:lnTo>
                  <a:pt x="9437" y="59048"/>
                </a:lnTo>
                <a:cubicBezTo>
                  <a:pt x="4225" y="59048"/>
                  <a:pt x="0" y="63201"/>
                  <a:pt x="0" y="68323"/>
                </a:cubicBezTo>
                <a:cubicBezTo>
                  <a:pt x="0" y="73445"/>
                  <a:pt x="4225" y="77598"/>
                  <a:pt x="9437" y="77598"/>
                </a:cubicBezTo>
                <a:lnTo>
                  <a:pt x="60082" y="77598"/>
                </a:lnTo>
                <a:lnTo>
                  <a:pt x="60082" y="127371"/>
                </a:lnTo>
                <a:cubicBezTo>
                  <a:pt x="60082" y="132493"/>
                  <a:pt x="64308" y="136646"/>
                  <a:pt x="69520" y="136646"/>
                </a:cubicBezTo>
                <a:cubicBezTo>
                  <a:pt x="74731" y="136646"/>
                  <a:pt x="78957" y="132493"/>
                  <a:pt x="78957" y="127371"/>
                </a:cubicBezTo>
                <a:lnTo>
                  <a:pt x="78957" y="77598"/>
                </a:lnTo>
                <a:lnTo>
                  <a:pt x="129602" y="77598"/>
                </a:lnTo>
                <a:cubicBezTo>
                  <a:pt x="134814" y="77598"/>
                  <a:pt x="139039" y="73445"/>
                  <a:pt x="139039" y="68323"/>
                </a:cubicBezTo>
                <a:cubicBezTo>
                  <a:pt x="139039" y="63201"/>
                  <a:pt x="134814" y="59048"/>
                  <a:pt x="129602" y="59048"/>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4" name="Graphic 17">
            <a:extLst>
              <a:ext uri="{FF2B5EF4-FFF2-40B4-BE49-F238E27FC236}">
                <a16:creationId xmlns:a16="http://schemas.microsoft.com/office/drawing/2014/main" id="{FC71CE45-EECF-4555-AD4B-1B3D0D5D15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1908" y="1956458"/>
            <a:ext cx="91138" cy="89570"/>
          </a:xfrm>
          <a:custGeom>
            <a:avLst/>
            <a:gdLst>
              <a:gd name="connsiteX0" fmla="*/ 91138 w 91138"/>
              <a:gd name="connsiteY0" fmla="*/ 44785 h 89570"/>
              <a:gd name="connsiteX1" fmla="*/ 45569 w 91138"/>
              <a:gd name="connsiteY1" fmla="*/ 89570 h 89570"/>
              <a:gd name="connsiteX2" fmla="*/ 0 w 91138"/>
              <a:gd name="connsiteY2" fmla="*/ 44785 h 89570"/>
              <a:gd name="connsiteX3" fmla="*/ 45569 w 91138"/>
              <a:gd name="connsiteY3" fmla="*/ 0 h 89570"/>
              <a:gd name="connsiteX4" fmla="*/ 91138 w 91138"/>
              <a:gd name="connsiteY4" fmla="*/ 44785 h 895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89570">
                <a:moveTo>
                  <a:pt x="91138" y="44785"/>
                </a:moveTo>
                <a:cubicBezTo>
                  <a:pt x="91138" y="69519"/>
                  <a:pt x="70736" y="89570"/>
                  <a:pt x="45569" y="89570"/>
                </a:cubicBezTo>
                <a:cubicBezTo>
                  <a:pt x="20402" y="89570"/>
                  <a:pt x="0" y="69519"/>
                  <a:pt x="0" y="44785"/>
                </a:cubicBezTo>
                <a:cubicBezTo>
                  <a:pt x="0" y="20051"/>
                  <a:pt x="20402" y="0"/>
                  <a:pt x="45569" y="0"/>
                </a:cubicBezTo>
                <a:cubicBezTo>
                  <a:pt x="70736" y="0"/>
                  <a:pt x="91138" y="20051"/>
                  <a:pt x="91138" y="44785"/>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16" name="Graphic 22">
            <a:extLst>
              <a:ext uri="{FF2B5EF4-FFF2-40B4-BE49-F238E27FC236}">
                <a16:creationId xmlns:a16="http://schemas.microsoft.com/office/drawing/2014/main" id="{53AA89D1-0C70-46BB-8E35-5722A4B18A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7588" y="2177021"/>
            <a:ext cx="127714" cy="125516"/>
          </a:xfrm>
          <a:custGeom>
            <a:avLst/>
            <a:gdLst>
              <a:gd name="connsiteX0" fmla="*/ 63857 w 127714"/>
              <a:gd name="connsiteY0" fmla="*/ 18549 h 125516"/>
              <a:gd name="connsiteX1" fmla="*/ 108840 w 127714"/>
              <a:gd name="connsiteY1" fmla="*/ 62758 h 125516"/>
              <a:gd name="connsiteX2" fmla="*/ 63857 w 127714"/>
              <a:gd name="connsiteY2" fmla="*/ 106967 h 125516"/>
              <a:gd name="connsiteX3" fmla="*/ 18874 w 127714"/>
              <a:gd name="connsiteY3" fmla="*/ 62758 h 125516"/>
              <a:gd name="connsiteX4" fmla="*/ 63857 w 127714"/>
              <a:gd name="connsiteY4" fmla="*/ 18549 h 125516"/>
              <a:gd name="connsiteX5" fmla="*/ 63857 w 127714"/>
              <a:gd name="connsiteY5" fmla="*/ 0 h 125516"/>
              <a:gd name="connsiteX6" fmla="*/ 0 w 127714"/>
              <a:gd name="connsiteY6" fmla="*/ 62758 h 125516"/>
              <a:gd name="connsiteX7" fmla="*/ 63857 w 127714"/>
              <a:gd name="connsiteY7" fmla="*/ 125516 h 125516"/>
              <a:gd name="connsiteX8" fmla="*/ 127714 w 127714"/>
              <a:gd name="connsiteY8" fmla="*/ 62758 h 125516"/>
              <a:gd name="connsiteX9" fmla="*/ 63857 w 127714"/>
              <a:gd name="connsiteY9" fmla="*/ 0 h 125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5516">
                <a:moveTo>
                  <a:pt x="63857" y="18549"/>
                </a:moveTo>
                <a:cubicBezTo>
                  <a:pt x="88700" y="18549"/>
                  <a:pt x="108840" y="38342"/>
                  <a:pt x="108840" y="62758"/>
                </a:cubicBezTo>
                <a:cubicBezTo>
                  <a:pt x="108840" y="87174"/>
                  <a:pt x="88700" y="106967"/>
                  <a:pt x="63857" y="106967"/>
                </a:cubicBezTo>
                <a:cubicBezTo>
                  <a:pt x="39014" y="106967"/>
                  <a:pt x="18874" y="87174"/>
                  <a:pt x="18874" y="62758"/>
                </a:cubicBezTo>
                <a:cubicBezTo>
                  <a:pt x="18898" y="38352"/>
                  <a:pt x="39024" y="18573"/>
                  <a:pt x="63857" y="18549"/>
                </a:cubicBezTo>
                <a:moveTo>
                  <a:pt x="63857" y="0"/>
                </a:moveTo>
                <a:cubicBezTo>
                  <a:pt x="28590" y="0"/>
                  <a:pt x="0" y="28098"/>
                  <a:pt x="0" y="62758"/>
                </a:cubicBezTo>
                <a:cubicBezTo>
                  <a:pt x="0" y="97418"/>
                  <a:pt x="28590" y="125516"/>
                  <a:pt x="63857" y="125516"/>
                </a:cubicBezTo>
                <a:cubicBezTo>
                  <a:pt x="99124" y="125516"/>
                  <a:pt x="127714" y="97418"/>
                  <a:pt x="127714" y="62758"/>
                </a:cubicBezTo>
                <a:cubicBezTo>
                  <a:pt x="127714" y="28098"/>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spTree>
    <p:extLst>
      <p:ext uri="{BB962C8B-B14F-4D97-AF65-F5344CB8AC3E}">
        <p14:creationId xmlns:p14="http://schemas.microsoft.com/office/powerpoint/2010/main" val="3488844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9C37EE97-CE44-394B-8305-8EA339CB526E}"/>
              </a:ext>
            </a:extLst>
          </p:cNvPr>
          <p:cNvSpPr>
            <a:spLocks noGrp="1"/>
          </p:cNvSpPr>
          <p:nvPr>
            <p:ph type="ctrTitle"/>
          </p:nvPr>
        </p:nvSpPr>
        <p:spPr>
          <a:xfrm>
            <a:off x="1171074" y="1396686"/>
            <a:ext cx="3240506" cy="4064628"/>
          </a:xfrm>
        </p:spPr>
        <p:txBody>
          <a:bodyPr vert="horz" lIns="91440" tIns="45720" rIns="91440" bIns="45720" rtlCol="0" anchor="ctr">
            <a:normAutofit/>
          </a:bodyPr>
          <a:lstStyle/>
          <a:p>
            <a:pPr algn="l"/>
            <a:r>
              <a:rPr lang="en-US" sz="1800" kern="1200" dirty="0" err="1">
                <a:solidFill>
                  <a:srgbClr val="FFFFFF"/>
                </a:solidFill>
                <a:latin typeface="+mj-lt"/>
                <a:ea typeface="+mj-ea"/>
                <a:cs typeface="+mj-cs"/>
              </a:rPr>
              <a:t>Parlamento</a:t>
            </a:r>
            <a:r>
              <a:rPr lang="en-US" sz="1800" kern="1200" dirty="0">
                <a:solidFill>
                  <a:srgbClr val="FFFFFF"/>
                </a:solidFill>
                <a:latin typeface="+mj-lt"/>
                <a:ea typeface="+mj-ea"/>
                <a:cs typeface="+mj-cs"/>
              </a:rPr>
              <a:t> Abierto</a:t>
            </a:r>
            <a:br>
              <a:rPr lang="en-US" sz="1800" kern="1200" dirty="0">
                <a:solidFill>
                  <a:srgbClr val="FFFFFF"/>
                </a:solidFill>
                <a:latin typeface="+mj-lt"/>
                <a:ea typeface="+mj-ea"/>
                <a:cs typeface="+mj-cs"/>
              </a:rPr>
            </a:br>
            <a:r>
              <a:rPr lang="en-US" sz="1800" kern="1200" dirty="0" err="1">
                <a:solidFill>
                  <a:srgbClr val="FFFFFF"/>
                </a:solidFill>
                <a:latin typeface="+mj-lt"/>
                <a:ea typeface="+mj-ea"/>
                <a:cs typeface="+mj-cs"/>
              </a:rPr>
              <a:t>Reforma</a:t>
            </a:r>
            <a:r>
              <a:rPr lang="en-US" sz="1800" kern="1200" dirty="0">
                <a:solidFill>
                  <a:srgbClr val="FFFFFF"/>
                </a:solidFill>
                <a:latin typeface="+mj-lt"/>
                <a:ea typeface="+mj-ea"/>
                <a:cs typeface="+mj-cs"/>
              </a:rPr>
              <a:t> </a:t>
            </a:r>
            <a:r>
              <a:rPr lang="en-US" sz="1800" kern="1200" dirty="0" err="1">
                <a:solidFill>
                  <a:srgbClr val="FFFFFF"/>
                </a:solidFill>
                <a:latin typeface="+mj-lt"/>
                <a:ea typeface="+mj-ea"/>
                <a:cs typeface="+mj-cs"/>
              </a:rPr>
              <a:t>Constitucional</a:t>
            </a:r>
            <a:r>
              <a:rPr lang="en-US" sz="1800" kern="1200" dirty="0">
                <a:solidFill>
                  <a:srgbClr val="FFFFFF"/>
                </a:solidFill>
                <a:latin typeface="+mj-lt"/>
                <a:ea typeface="+mj-ea"/>
                <a:cs typeface="+mj-cs"/>
              </a:rPr>
              <a:t> </a:t>
            </a:r>
            <a:r>
              <a:rPr lang="en-US" sz="1800" kern="1200" dirty="0" err="1">
                <a:solidFill>
                  <a:srgbClr val="FFFFFF"/>
                </a:solidFill>
                <a:latin typeface="+mj-lt"/>
                <a:ea typeface="+mj-ea"/>
                <a:cs typeface="+mj-cs"/>
              </a:rPr>
              <a:t>en</a:t>
            </a:r>
            <a:r>
              <a:rPr lang="en-US" sz="1800" kern="1200" dirty="0">
                <a:solidFill>
                  <a:srgbClr val="FFFFFF"/>
                </a:solidFill>
                <a:latin typeface="+mj-lt"/>
                <a:ea typeface="+mj-ea"/>
                <a:cs typeface="+mj-cs"/>
              </a:rPr>
              <a:t> Materia </a:t>
            </a:r>
            <a:r>
              <a:rPr lang="en-US" sz="1800" kern="1200" dirty="0" err="1">
                <a:solidFill>
                  <a:srgbClr val="FFFFFF"/>
                </a:solidFill>
                <a:latin typeface="+mj-lt"/>
                <a:ea typeface="+mj-ea"/>
                <a:cs typeface="+mj-cs"/>
              </a:rPr>
              <a:t>Eléctrica</a:t>
            </a:r>
            <a:r>
              <a:rPr lang="en-US" sz="1800" kern="1200" dirty="0">
                <a:solidFill>
                  <a:srgbClr val="FFFFFF"/>
                </a:solidFill>
                <a:latin typeface="+mj-lt"/>
                <a:ea typeface="+mj-ea"/>
                <a:cs typeface="+mj-cs"/>
              </a:rPr>
              <a:t>. </a:t>
            </a:r>
            <a:r>
              <a:rPr lang="en-US" sz="1800" kern="1200" dirty="0" err="1">
                <a:solidFill>
                  <a:srgbClr val="FFFFFF"/>
                </a:solidFill>
                <a:latin typeface="+mj-lt"/>
                <a:ea typeface="+mj-ea"/>
                <a:cs typeface="+mj-cs"/>
              </a:rPr>
              <a:t>Enero-Febrero</a:t>
            </a:r>
            <a:r>
              <a:rPr lang="en-US" sz="1800" kern="1200" dirty="0">
                <a:solidFill>
                  <a:srgbClr val="FFFFFF"/>
                </a:solidFill>
                <a:latin typeface="+mj-lt"/>
                <a:ea typeface="+mj-ea"/>
                <a:cs typeface="+mj-cs"/>
              </a:rPr>
              <a:t> 2022.</a:t>
            </a:r>
            <a:br>
              <a:rPr lang="en-US" sz="1800" kern="1200" dirty="0">
                <a:solidFill>
                  <a:srgbClr val="FFFFFF"/>
                </a:solidFill>
                <a:latin typeface="+mj-lt"/>
                <a:ea typeface="+mj-ea"/>
                <a:cs typeface="+mj-cs"/>
              </a:rPr>
            </a:br>
            <a:r>
              <a:rPr lang="en-US" sz="1800" kern="1200" dirty="0" err="1">
                <a:solidFill>
                  <a:srgbClr val="FFFFFF"/>
                </a:solidFill>
                <a:latin typeface="+mj-lt"/>
                <a:ea typeface="+mj-ea"/>
                <a:cs typeface="+mj-cs"/>
              </a:rPr>
              <a:t>Tema</a:t>
            </a:r>
            <a:r>
              <a:rPr lang="en-US" sz="1800" kern="1200" dirty="0">
                <a:solidFill>
                  <a:srgbClr val="FFFFFF"/>
                </a:solidFill>
                <a:latin typeface="+mj-lt"/>
                <a:ea typeface="+mj-ea"/>
                <a:cs typeface="+mj-cs"/>
              </a:rPr>
              <a:t> 2. El </a:t>
            </a:r>
            <a:r>
              <a:rPr lang="en-US" sz="1800" kern="1200" dirty="0" err="1">
                <a:solidFill>
                  <a:srgbClr val="FFFFFF"/>
                </a:solidFill>
                <a:latin typeface="+mj-lt"/>
                <a:ea typeface="+mj-ea"/>
                <a:cs typeface="+mj-cs"/>
              </a:rPr>
              <a:t>papel</a:t>
            </a:r>
            <a:r>
              <a:rPr lang="en-US" sz="1800" kern="1200" dirty="0">
                <a:solidFill>
                  <a:srgbClr val="FFFFFF"/>
                </a:solidFill>
                <a:latin typeface="+mj-lt"/>
                <a:ea typeface="+mj-ea"/>
                <a:cs typeface="+mj-cs"/>
              </a:rPr>
              <a:t> del Estado </a:t>
            </a:r>
            <a:r>
              <a:rPr lang="en-US" sz="1800" kern="1200" dirty="0" err="1">
                <a:solidFill>
                  <a:srgbClr val="FFFFFF"/>
                </a:solidFill>
                <a:latin typeface="+mj-lt"/>
                <a:ea typeface="+mj-ea"/>
                <a:cs typeface="+mj-cs"/>
              </a:rPr>
              <a:t>en</a:t>
            </a:r>
            <a:r>
              <a:rPr lang="en-US" sz="1800" kern="1200" dirty="0">
                <a:solidFill>
                  <a:srgbClr val="FFFFFF"/>
                </a:solidFill>
                <a:latin typeface="+mj-lt"/>
                <a:ea typeface="+mj-ea"/>
                <a:cs typeface="+mj-cs"/>
              </a:rPr>
              <a:t> la </a:t>
            </a:r>
            <a:r>
              <a:rPr lang="en-US" sz="1800" kern="1200" dirty="0" err="1">
                <a:solidFill>
                  <a:srgbClr val="FFFFFF"/>
                </a:solidFill>
                <a:latin typeface="+mj-lt"/>
                <a:ea typeface="+mj-ea"/>
                <a:cs typeface="+mj-cs"/>
              </a:rPr>
              <a:t>Construcción</a:t>
            </a:r>
            <a:r>
              <a:rPr lang="en-US" sz="1800" kern="1200" dirty="0">
                <a:solidFill>
                  <a:srgbClr val="FFFFFF"/>
                </a:solidFill>
                <a:latin typeface="+mj-lt"/>
                <a:ea typeface="+mj-ea"/>
                <a:cs typeface="+mj-cs"/>
              </a:rPr>
              <a:t> del Sistema </a:t>
            </a:r>
            <a:r>
              <a:rPr lang="en-US" sz="1800" kern="1200" dirty="0" err="1">
                <a:solidFill>
                  <a:srgbClr val="FFFFFF"/>
                </a:solidFill>
                <a:latin typeface="+mj-lt"/>
                <a:ea typeface="+mj-ea"/>
                <a:cs typeface="+mj-cs"/>
              </a:rPr>
              <a:t>Eléctrico</a:t>
            </a:r>
            <a:r>
              <a:rPr lang="en-US" sz="1800" kern="1200" dirty="0">
                <a:solidFill>
                  <a:srgbClr val="FFFFFF"/>
                </a:solidFill>
                <a:latin typeface="+mj-lt"/>
                <a:ea typeface="+mj-ea"/>
                <a:cs typeface="+mj-cs"/>
              </a:rPr>
              <a:t> Nacional</a:t>
            </a:r>
            <a:br>
              <a:rPr lang="en-US" sz="1800" kern="1200" dirty="0">
                <a:solidFill>
                  <a:srgbClr val="FFFFFF"/>
                </a:solidFill>
                <a:latin typeface="+mj-lt"/>
                <a:ea typeface="+mj-ea"/>
                <a:cs typeface="+mj-cs"/>
              </a:rPr>
            </a:br>
            <a:r>
              <a:rPr lang="en-US" sz="1800" kern="1200" dirty="0" err="1">
                <a:solidFill>
                  <a:srgbClr val="FFFFFF"/>
                </a:solidFill>
                <a:latin typeface="+mj-lt"/>
                <a:ea typeface="+mj-ea"/>
                <a:cs typeface="+mj-cs"/>
              </a:rPr>
              <a:t>Foro</a:t>
            </a:r>
            <a:r>
              <a:rPr lang="en-US" sz="1800" kern="1200" dirty="0">
                <a:solidFill>
                  <a:srgbClr val="FFFFFF"/>
                </a:solidFill>
                <a:latin typeface="+mj-lt"/>
                <a:ea typeface="+mj-ea"/>
                <a:cs typeface="+mj-cs"/>
              </a:rPr>
              <a:t> 5: </a:t>
            </a:r>
            <a:r>
              <a:rPr lang="en-US" sz="1800" kern="1200" dirty="0" err="1">
                <a:solidFill>
                  <a:srgbClr val="FFFFFF"/>
                </a:solidFill>
                <a:latin typeface="+mj-lt"/>
                <a:ea typeface="+mj-ea"/>
                <a:cs typeface="+mj-cs"/>
              </a:rPr>
              <a:t>Creación</a:t>
            </a:r>
            <a:r>
              <a:rPr lang="en-US" sz="1800" kern="1200" dirty="0">
                <a:solidFill>
                  <a:srgbClr val="FFFFFF"/>
                </a:solidFill>
                <a:latin typeface="+mj-lt"/>
                <a:ea typeface="+mj-ea"/>
                <a:cs typeface="+mj-cs"/>
              </a:rPr>
              <a:t> de la CFE y </a:t>
            </a:r>
            <a:r>
              <a:rPr lang="en-US" sz="1800" kern="1200" dirty="0" err="1">
                <a:solidFill>
                  <a:srgbClr val="FFFFFF"/>
                </a:solidFill>
                <a:latin typeface="+mj-lt"/>
                <a:ea typeface="+mj-ea"/>
                <a:cs typeface="+mj-cs"/>
              </a:rPr>
              <a:t>electrificación</a:t>
            </a:r>
            <a:r>
              <a:rPr lang="en-US" sz="1800" kern="1200" dirty="0">
                <a:solidFill>
                  <a:srgbClr val="FFFFFF"/>
                </a:solidFill>
                <a:latin typeface="+mj-lt"/>
                <a:ea typeface="+mj-ea"/>
                <a:cs typeface="+mj-cs"/>
              </a:rPr>
              <a:t> </a:t>
            </a:r>
            <a:r>
              <a:rPr lang="en-US" sz="1800" kern="1200" dirty="0" err="1">
                <a:solidFill>
                  <a:srgbClr val="FFFFFF"/>
                </a:solidFill>
                <a:latin typeface="+mj-lt"/>
                <a:ea typeface="+mj-ea"/>
                <a:cs typeface="+mj-cs"/>
              </a:rPr>
              <a:t>nacional</a:t>
            </a:r>
            <a:r>
              <a:rPr lang="en-US" sz="1800" kern="1200" dirty="0">
                <a:solidFill>
                  <a:srgbClr val="FFFFFF"/>
                </a:solidFill>
                <a:latin typeface="+mj-lt"/>
                <a:ea typeface="+mj-ea"/>
                <a:cs typeface="+mj-cs"/>
              </a:rPr>
              <a:t>, </a:t>
            </a:r>
            <a:r>
              <a:rPr lang="en-US" sz="1800" kern="1200" dirty="0" err="1">
                <a:solidFill>
                  <a:srgbClr val="FFFFFF"/>
                </a:solidFill>
                <a:latin typeface="+mj-lt"/>
                <a:ea typeface="+mj-ea"/>
                <a:cs typeface="+mj-cs"/>
              </a:rPr>
              <a:t>nacionalización</a:t>
            </a:r>
            <a:r>
              <a:rPr lang="en-US" sz="1800" kern="1200" dirty="0">
                <a:solidFill>
                  <a:srgbClr val="FFFFFF"/>
                </a:solidFill>
                <a:latin typeface="+mj-lt"/>
                <a:ea typeface="+mj-ea"/>
                <a:cs typeface="+mj-cs"/>
              </a:rPr>
              <a:t> de la </a:t>
            </a:r>
            <a:r>
              <a:rPr lang="en-US" sz="1800" kern="1200" dirty="0" err="1">
                <a:solidFill>
                  <a:srgbClr val="FFFFFF"/>
                </a:solidFill>
                <a:latin typeface="+mj-lt"/>
                <a:ea typeface="+mj-ea"/>
                <a:cs typeface="+mj-cs"/>
              </a:rPr>
              <a:t>industria</a:t>
            </a:r>
            <a:r>
              <a:rPr lang="en-US" sz="1800" kern="1200" dirty="0">
                <a:solidFill>
                  <a:srgbClr val="FFFFFF"/>
                </a:solidFill>
                <a:latin typeface="+mj-lt"/>
                <a:ea typeface="+mj-ea"/>
                <a:cs typeface="+mj-cs"/>
              </a:rPr>
              <a:t> </a:t>
            </a:r>
            <a:r>
              <a:rPr lang="en-US" sz="1800" kern="1200" dirty="0" err="1">
                <a:solidFill>
                  <a:srgbClr val="FFFFFF"/>
                </a:solidFill>
                <a:latin typeface="+mj-lt"/>
                <a:ea typeface="+mj-ea"/>
                <a:cs typeface="+mj-cs"/>
              </a:rPr>
              <a:t>eléctrica</a:t>
            </a:r>
            <a:r>
              <a:rPr lang="en-US" sz="1800" kern="1200" dirty="0">
                <a:solidFill>
                  <a:srgbClr val="FFFFFF"/>
                </a:solidFill>
                <a:latin typeface="+mj-lt"/>
                <a:ea typeface="+mj-ea"/>
                <a:cs typeface="+mj-cs"/>
              </a:rPr>
              <a:t>; </a:t>
            </a:r>
            <a:r>
              <a:rPr lang="en-US" sz="1800" kern="1200" dirty="0" err="1">
                <a:solidFill>
                  <a:srgbClr val="FFFFFF"/>
                </a:solidFill>
                <a:latin typeface="+mj-lt"/>
                <a:ea typeface="+mj-ea"/>
                <a:cs typeface="+mj-cs"/>
              </a:rPr>
              <a:t>participación</a:t>
            </a:r>
            <a:r>
              <a:rPr lang="en-US" sz="1800" kern="1200" dirty="0">
                <a:solidFill>
                  <a:srgbClr val="FFFFFF"/>
                </a:solidFill>
                <a:latin typeface="+mj-lt"/>
                <a:ea typeface="+mj-ea"/>
                <a:cs typeface="+mj-cs"/>
              </a:rPr>
              <a:t> del sector privado </a:t>
            </a:r>
            <a:r>
              <a:rPr lang="en-US" sz="1800" kern="1200" dirty="0" err="1">
                <a:solidFill>
                  <a:srgbClr val="FFFFFF"/>
                </a:solidFill>
                <a:latin typeface="+mj-lt"/>
                <a:ea typeface="+mj-ea"/>
                <a:cs typeface="+mj-cs"/>
              </a:rPr>
              <a:t>en</a:t>
            </a:r>
            <a:r>
              <a:rPr lang="en-US" sz="1800" kern="1200" dirty="0">
                <a:solidFill>
                  <a:srgbClr val="FFFFFF"/>
                </a:solidFill>
                <a:latin typeface="+mj-lt"/>
                <a:ea typeface="+mj-ea"/>
                <a:cs typeface="+mj-cs"/>
              </a:rPr>
              <a:t> la </a:t>
            </a:r>
            <a:r>
              <a:rPr lang="en-US" sz="1800" kern="1200" dirty="0" err="1">
                <a:solidFill>
                  <a:srgbClr val="FFFFFF"/>
                </a:solidFill>
                <a:latin typeface="+mj-lt"/>
                <a:ea typeface="+mj-ea"/>
                <a:cs typeface="+mj-cs"/>
              </a:rPr>
              <a:t>industria</a:t>
            </a:r>
            <a:r>
              <a:rPr lang="en-US" sz="1800" kern="1200" dirty="0">
                <a:solidFill>
                  <a:srgbClr val="FFFFFF"/>
                </a:solidFill>
                <a:latin typeface="+mj-lt"/>
                <a:ea typeface="+mj-ea"/>
                <a:cs typeface="+mj-cs"/>
              </a:rPr>
              <a:t> </a:t>
            </a:r>
            <a:r>
              <a:rPr lang="en-US" sz="1800" kern="1200" dirty="0" err="1">
                <a:solidFill>
                  <a:srgbClr val="FFFFFF"/>
                </a:solidFill>
                <a:latin typeface="+mj-lt"/>
                <a:ea typeface="+mj-ea"/>
                <a:cs typeface="+mj-cs"/>
              </a:rPr>
              <a:t>eléctrica</a:t>
            </a:r>
            <a:r>
              <a:rPr lang="en-US" sz="1800" kern="1200" dirty="0">
                <a:solidFill>
                  <a:srgbClr val="FFFFFF"/>
                </a:solidFill>
                <a:latin typeface="+mj-lt"/>
                <a:ea typeface="+mj-ea"/>
                <a:cs typeface="+mj-cs"/>
              </a:rPr>
              <a:t>.</a:t>
            </a:r>
            <a:br>
              <a:rPr lang="en-US" sz="1800" kern="1200" dirty="0">
                <a:solidFill>
                  <a:srgbClr val="FFFFFF"/>
                </a:solidFill>
                <a:latin typeface="+mj-lt"/>
                <a:ea typeface="+mj-ea"/>
                <a:cs typeface="+mj-cs"/>
              </a:rPr>
            </a:br>
            <a:r>
              <a:rPr lang="en-US" sz="1800" kern="1200" dirty="0">
                <a:solidFill>
                  <a:srgbClr val="FFFFFF"/>
                </a:solidFill>
                <a:latin typeface="+mj-lt"/>
                <a:ea typeface="+mj-ea"/>
                <a:cs typeface="+mj-cs"/>
              </a:rPr>
              <a:t>Dr. Humberto Morales Moreno</a:t>
            </a:r>
            <a:br>
              <a:rPr lang="en-US" sz="1800" kern="1200" dirty="0">
                <a:solidFill>
                  <a:srgbClr val="FFFFFF"/>
                </a:solidFill>
                <a:latin typeface="+mj-lt"/>
                <a:ea typeface="+mj-ea"/>
                <a:cs typeface="+mj-cs"/>
              </a:rPr>
            </a:br>
            <a:r>
              <a:rPr lang="en-US" sz="1800" kern="1200" dirty="0">
                <a:solidFill>
                  <a:srgbClr val="FFFFFF"/>
                </a:solidFill>
                <a:latin typeface="+mj-lt"/>
                <a:ea typeface="+mj-ea"/>
                <a:cs typeface="+mj-cs"/>
              </a:rPr>
              <a:t>ICGDE-BUAP</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Subtítulo 2">
            <a:extLst>
              <a:ext uri="{FF2B5EF4-FFF2-40B4-BE49-F238E27FC236}">
                <a16:creationId xmlns:a16="http://schemas.microsoft.com/office/drawing/2014/main" id="{35F5BD6D-FE6B-B946-8BE5-4BF6E14B80A2}"/>
              </a:ext>
            </a:extLst>
          </p:cNvPr>
          <p:cNvSpPr>
            <a:spLocks noGrp="1"/>
          </p:cNvSpPr>
          <p:nvPr>
            <p:ph type="subTitle" idx="1"/>
          </p:nvPr>
        </p:nvSpPr>
        <p:spPr>
          <a:xfrm>
            <a:off x="5370153" y="1526033"/>
            <a:ext cx="5536397" cy="3935281"/>
          </a:xfrm>
        </p:spPr>
        <p:txBody>
          <a:bodyPr vert="horz" lIns="91440" tIns="45720" rIns="91440" bIns="45720" rtlCol="0">
            <a:normAutofit/>
          </a:bodyPr>
          <a:lstStyle/>
          <a:p>
            <a:pPr indent="-228600" algn="l">
              <a:spcBef>
                <a:spcPts val="0"/>
              </a:spcBef>
              <a:spcAft>
                <a:spcPts val="600"/>
              </a:spcAft>
              <a:buFont typeface="Arial" panose="020B0604020202020204" pitchFamily="34" charset="0"/>
              <a:buChar char="•"/>
            </a:pPr>
            <a:r>
              <a:rPr lang="en-US" sz="1100" b="1"/>
              <a:t>La nueva ley de servicio público de electricidad de 1992. </a:t>
            </a:r>
          </a:p>
          <a:p>
            <a:pPr indent="-228600" algn="l">
              <a:spcBef>
                <a:spcPts val="0"/>
              </a:spcBef>
              <a:spcAft>
                <a:spcPts val="600"/>
              </a:spcAft>
              <a:buFont typeface="Arial" panose="020B0604020202020204" pitchFamily="34" charset="0"/>
              <a:buChar char="•"/>
            </a:pPr>
            <a:r>
              <a:rPr lang="en-US" sz="1100" b="1"/>
              <a:t>El sector privado en la electricidad mexicana.</a:t>
            </a:r>
          </a:p>
          <a:p>
            <a:pPr indent="-228600" algn="l">
              <a:spcBef>
                <a:spcPts val="0"/>
              </a:spcBef>
              <a:spcAft>
                <a:spcPts val="600"/>
              </a:spcAft>
              <a:buFont typeface="Arial" panose="020B0604020202020204" pitchFamily="34" charset="0"/>
              <a:buChar char="•"/>
            </a:pPr>
            <a:endParaRPr lang="en-US" sz="1100" b="1"/>
          </a:p>
          <a:p>
            <a:pPr indent="-228600" algn="l">
              <a:spcBef>
                <a:spcPts val="0"/>
              </a:spcBef>
              <a:spcAft>
                <a:spcPts val="600"/>
              </a:spcAft>
              <a:buFont typeface="Arial" panose="020B0604020202020204" pitchFamily="34" charset="0"/>
              <a:buChar char="•"/>
            </a:pPr>
            <a:r>
              <a:rPr lang="en-US" sz="1100"/>
              <a:t>Esta nueva ley permitió la participación corresponsable de los particulares en el sector eléctrico. La energía eléctrica generada por productores independientes debe venderse exclusivamente a la Comisión Federal de Electricidad, única entidad autorizada para proporcionar el servicio público. Se crearon las figuras de autoabastecimiento, cogeneración, productor externo, pequeño productor, importador y exportador, las cuales no constituyen servicio público, que es responsabilidad de la CFE. Asimismo, desde entonces se permite que las líneas de transmisión puedan ser usadas por los permisionarios autorizados para transmitir electricidad de sus centros de generación a sus puntos de consumo. Comenzó a la vez un subsidio indirecto de la CFE a los productores privados al facilitarles la red de transmisión para sus operaciones de negocio. La pregunta obligada aquí es: ¿qué tanto se benefició el país con la entrada de las empresas privadas en la cogeneración y demás modalidades del servicio eléctrico? Esta modalidad de concesión creó los PIE (productores independientes de energía) que comenzaron a generar electricidad para vendérsela a la CFE. </a:t>
            </a:r>
            <a:r>
              <a:rPr lang="en-US" sz="1100" b="1"/>
              <a:t>Se les permitió exportar sus excedentes y la CFE extendió contratos por 25 años para la compra de energía. (Concesión disfrazada de contrato) Comenzó la socialización de pérdidas para el Estado porque la CFE asumía los riesgos de la inversión por períodos largos y las empresas particulares aseguraban sus rendimientos. (El abasto de gas natural era responsabilidad de PEMEX o de la estrategia de importación diseñada por la propia CFE)</a:t>
            </a:r>
          </a:p>
          <a:p>
            <a:pPr indent="-228600" algn="l">
              <a:spcBef>
                <a:spcPts val="0"/>
              </a:spcBef>
              <a:spcAft>
                <a:spcPts val="600"/>
              </a:spcAft>
              <a:buFont typeface="Arial" panose="020B0604020202020204" pitchFamily="34" charset="0"/>
              <a:buChar char="•"/>
            </a:pPr>
            <a:endParaRPr lang="en-US" sz="1100"/>
          </a:p>
        </p:txBody>
      </p:sp>
    </p:spTree>
    <p:extLst>
      <p:ext uri="{BB962C8B-B14F-4D97-AF65-F5344CB8AC3E}">
        <p14:creationId xmlns:p14="http://schemas.microsoft.com/office/powerpoint/2010/main" val="3265631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9C37EE97-CE44-394B-8305-8EA339CB526E}"/>
              </a:ext>
            </a:extLst>
          </p:cNvPr>
          <p:cNvSpPr>
            <a:spLocks noGrp="1"/>
          </p:cNvSpPr>
          <p:nvPr>
            <p:ph type="ctrTitle"/>
          </p:nvPr>
        </p:nvSpPr>
        <p:spPr>
          <a:xfrm>
            <a:off x="838200" y="365125"/>
            <a:ext cx="5558489" cy="1325563"/>
          </a:xfrm>
        </p:spPr>
        <p:txBody>
          <a:bodyPr vert="horz" lIns="91440" tIns="45720" rIns="91440" bIns="45720" rtlCol="0" anchor="ctr">
            <a:normAutofit fontScale="90000"/>
          </a:bodyPr>
          <a:lstStyle/>
          <a:p>
            <a:pPr algn="l"/>
            <a:r>
              <a:rPr lang="en-US" sz="1400" kern="1200" dirty="0" err="1">
                <a:solidFill>
                  <a:schemeClr val="tx1"/>
                </a:solidFill>
                <a:latin typeface="+mj-lt"/>
                <a:ea typeface="+mj-ea"/>
                <a:cs typeface="+mj-cs"/>
              </a:rPr>
              <a:t>Parlamento</a:t>
            </a:r>
            <a:r>
              <a:rPr lang="en-US" sz="1400" kern="1200" dirty="0">
                <a:solidFill>
                  <a:schemeClr val="tx1"/>
                </a:solidFill>
                <a:latin typeface="+mj-lt"/>
                <a:ea typeface="+mj-ea"/>
                <a:cs typeface="+mj-cs"/>
              </a:rPr>
              <a:t> Abierto</a:t>
            </a:r>
            <a:br>
              <a:rPr lang="en-US" sz="1400" kern="1200" dirty="0">
                <a:solidFill>
                  <a:schemeClr val="tx1"/>
                </a:solidFill>
                <a:latin typeface="+mj-lt"/>
                <a:ea typeface="+mj-ea"/>
                <a:cs typeface="+mj-cs"/>
              </a:rPr>
            </a:br>
            <a:r>
              <a:rPr lang="en-US" sz="1400" kern="1200" dirty="0" err="1">
                <a:solidFill>
                  <a:schemeClr val="tx1"/>
                </a:solidFill>
                <a:latin typeface="+mj-lt"/>
                <a:ea typeface="+mj-ea"/>
                <a:cs typeface="+mj-cs"/>
              </a:rPr>
              <a:t>Reforma</a:t>
            </a:r>
            <a:r>
              <a:rPr lang="en-US" sz="1400" kern="1200" dirty="0">
                <a:solidFill>
                  <a:schemeClr val="tx1"/>
                </a:solidFill>
                <a:latin typeface="+mj-lt"/>
                <a:ea typeface="+mj-ea"/>
                <a:cs typeface="+mj-cs"/>
              </a:rPr>
              <a:t> </a:t>
            </a:r>
            <a:r>
              <a:rPr lang="en-US" sz="1400" kern="1200" dirty="0" err="1">
                <a:solidFill>
                  <a:schemeClr val="tx1"/>
                </a:solidFill>
                <a:latin typeface="+mj-lt"/>
                <a:ea typeface="+mj-ea"/>
                <a:cs typeface="+mj-cs"/>
              </a:rPr>
              <a:t>Constitucional</a:t>
            </a:r>
            <a:r>
              <a:rPr lang="en-US" sz="1400" kern="1200" dirty="0">
                <a:solidFill>
                  <a:schemeClr val="tx1"/>
                </a:solidFill>
                <a:latin typeface="+mj-lt"/>
                <a:ea typeface="+mj-ea"/>
                <a:cs typeface="+mj-cs"/>
              </a:rPr>
              <a:t> </a:t>
            </a:r>
            <a:r>
              <a:rPr lang="en-US" sz="1400" kern="1200" dirty="0" err="1">
                <a:solidFill>
                  <a:schemeClr val="tx1"/>
                </a:solidFill>
                <a:latin typeface="+mj-lt"/>
                <a:ea typeface="+mj-ea"/>
                <a:cs typeface="+mj-cs"/>
              </a:rPr>
              <a:t>en</a:t>
            </a:r>
            <a:r>
              <a:rPr lang="en-US" sz="1400" kern="1200" dirty="0">
                <a:solidFill>
                  <a:schemeClr val="tx1"/>
                </a:solidFill>
                <a:latin typeface="+mj-lt"/>
                <a:ea typeface="+mj-ea"/>
                <a:cs typeface="+mj-cs"/>
              </a:rPr>
              <a:t> Materia </a:t>
            </a:r>
            <a:r>
              <a:rPr lang="en-US" sz="1400" kern="1200" dirty="0" err="1">
                <a:solidFill>
                  <a:schemeClr val="tx1"/>
                </a:solidFill>
                <a:latin typeface="+mj-lt"/>
                <a:ea typeface="+mj-ea"/>
                <a:cs typeface="+mj-cs"/>
              </a:rPr>
              <a:t>Eléctrica</a:t>
            </a:r>
            <a:r>
              <a:rPr lang="en-US" sz="1400" kern="1200" dirty="0">
                <a:solidFill>
                  <a:schemeClr val="tx1"/>
                </a:solidFill>
                <a:latin typeface="+mj-lt"/>
                <a:ea typeface="+mj-ea"/>
                <a:cs typeface="+mj-cs"/>
              </a:rPr>
              <a:t>. </a:t>
            </a:r>
            <a:r>
              <a:rPr lang="en-US" sz="1400" kern="1200" dirty="0" err="1">
                <a:solidFill>
                  <a:schemeClr val="tx1"/>
                </a:solidFill>
                <a:latin typeface="+mj-lt"/>
                <a:ea typeface="+mj-ea"/>
                <a:cs typeface="+mj-cs"/>
              </a:rPr>
              <a:t>Enero-Febrero</a:t>
            </a:r>
            <a:r>
              <a:rPr lang="en-US" sz="1400" kern="1200" dirty="0">
                <a:solidFill>
                  <a:schemeClr val="tx1"/>
                </a:solidFill>
                <a:latin typeface="+mj-lt"/>
                <a:ea typeface="+mj-ea"/>
                <a:cs typeface="+mj-cs"/>
              </a:rPr>
              <a:t> 2022.</a:t>
            </a:r>
            <a:br>
              <a:rPr lang="en-US" sz="1400" kern="1200" dirty="0">
                <a:solidFill>
                  <a:schemeClr val="tx1"/>
                </a:solidFill>
                <a:latin typeface="+mj-lt"/>
                <a:ea typeface="+mj-ea"/>
                <a:cs typeface="+mj-cs"/>
              </a:rPr>
            </a:br>
            <a:r>
              <a:rPr lang="en-US" sz="1400" kern="1200" dirty="0" err="1">
                <a:solidFill>
                  <a:schemeClr val="tx1"/>
                </a:solidFill>
                <a:latin typeface="+mj-lt"/>
                <a:ea typeface="+mj-ea"/>
                <a:cs typeface="+mj-cs"/>
              </a:rPr>
              <a:t>Tema</a:t>
            </a:r>
            <a:r>
              <a:rPr lang="en-US" sz="1400" kern="1200" dirty="0">
                <a:solidFill>
                  <a:schemeClr val="tx1"/>
                </a:solidFill>
                <a:latin typeface="+mj-lt"/>
                <a:ea typeface="+mj-ea"/>
                <a:cs typeface="+mj-cs"/>
              </a:rPr>
              <a:t> 2. El </a:t>
            </a:r>
            <a:r>
              <a:rPr lang="en-US" sz="1400" kern="1200" dirty="0" err="1">
                <a:solidFill>
                  <a:schemeClr val="tx1"/>
                </a:solidFill>
                <a:latin typeface="+mj-lt"/>
                <a:ea typeface="+mj-ea"/>
                <a:cs typeface="+mj-cs"/>
              </a:rPr>
              <a:t>papel</a:t>
            </a:r>
            <a:r>
              <a:rPr lang="en-US" sz="1400" kern="1200" dirty="0">
                <a:solidFill>
                  <a:schemeClr val="tx1"/>
                </a:solidFill>
                <a:latin typeface="+mj-lt"/>
                <a:ea typeface="+mj-ea"/>
                <a:cs typeface="+mj-cs"/>
              </a:rPr>
              <a:t> del Estado </a:t>
            </a:r>
            <a:r>
              <a:rPr lang="en-US" sz="1400" kern="1200" dirty="0" err="1">
                <a:solidFill>
                  <a:schemeClr val="tx1"/>
                </a:solidFill>
                <a:latin typeface="+mj-lt"/>
                <a:ea typeface="+mj-ea"/>
                <a:cs typeface="+mj-cs"/>
              </a:rPr>
              <a:t>en</a:t>
            </a:r>
            <a:r>
              <a:rPr lang="en-US" sz="1400" kern="1200" dirty="0">
                <a:solidFill>
                  <a:schemeClr val="tx1"/>
                </a:solidFill>
                <a:latin typeface="+mj-lt"/>
                <a:ea typeface="+mj-ea"/>
                <a:cs typeface="+mj-cs"/>
              </a:rPr>
              <a:t> la </a:t>
            </a:r>
            <a:r>
              <a:rPr lang="en-US" sz="1400" kern="1200" dirty="0" err="1">
                <a:solidFill>
                  <a:schemeClr val="tx1"/>
                </a:solidFill>
                <a:latin typeface="+mj-lt"/>
                <a:ea typeface="+mj-ea"/>
                <a:cs typeface="+mj-cs"/>
              </a:rPr>
              <a:t>Construcción</a:t>
            </a:r>
            <a:r>
              <a:rPr lang="en-US" sz="1400" kern="1200" dirty="0">
                <a:solidFill>
                  <a:schemeClr val="tx1"/>
                </a:solidFill>
                <a:latin typeface="+mj-lt"/>
                <a:ea typeface="+mj-ea"/>
                <a:cs typeface="+mj-cs"/>
              </a:rPr>
              <a:t> del Sistema </a:t>
            </a:r>
            <a:r>
              <a:rPr lang="en-US" sz="1400" kern="1200" dirty="0" err="1">
                <a:solidFill>
                  <a:schemeClr val="tx1"/>
                </a:solidFill>
                <a:latin typeface="+mj-lt"/>
                <a:ea typeface="+mj-ea"/>
                <a:cs typeface="+mj-cs"/>
              </a:rPr>
              <a:t>Eléctrico</a:t>
            </a:r>
            <a:r>
              <a:rPr lang="en-US" sz="1400" kern="1200" dirty="0">
                <a:solidFill>
                  <a:schemeClr val="tx1"/>
                </a:solidFill>
                <a:latin typeface="+mj-lt"/>
                <a:ea typeface="+mj-ea"/>
                <a:cs typeface="+mj-cs"/>
              </a:rPr>
              <a:t> Nacional</a:t>
            </a:r>
            <a:br>
              <a:rPr lang="en-US" sz="1400" kern="1200" dirty="0">
                <a:solidFill>
                  <a:schemeClr val="tx1"/>
                </a:solidFill>
                <a:latin typeface="+mj-lt"/>
                <a:ea typeface="+mj-ea"/>
                <a:cs typeface="+mj-cs"/>
              </a:rPr>
            </a:br>
            <a:r>
              <a:rPr lang="en-US" sz="1400" kern="1200" dirty="0" err="1">
                <a:solidFill>
                  <a:schemeClr val="tx1"/>
                </a:solidFill>
                <a:latin typeface="+mj-lt"/>
                <a:ea typeface="+mj-ea"/>
                <a:cs typeface="+mj-cs"/>
              </a:rPr>
              <a:t>Foro</a:t>
            </a:r>
            <a:r>
              <a:rPr lang="en-US" sz="1400" kern="1200" dirty="0">
                <a:solidFill>
                  <a:schemeClr val="tx1"/>
                </a:solidFill>
                <a:latin typeface="+mj-lt"/>
                <a:ea typeface="+mj-ea"/>
                <a:cs typeface="+mj-cs"/>
              </a:rPr>
              <a:t> 5: </a:t>
            </a:r>
            <a:r>
              <a:rPr lang="en-US" sz="1400" kern="1200" dirty="0" err="1">
                <a:solidFill>
                  <a:schemeClr val="tx1"/>
                </a:solidFill>
                <a:latin typeface="+mj-lt"/>
                <a:ea typeface="+mj-ea"/>
                <a:cs typeface="+mj-cs"/>
              </a:rPr>
              <a:t>Creación</a:t>
            </a:r>
            <a:r>
              <a:rPr lang="en-US" sz="1400" kern="1200" dirty="0">
                <a:solidFill>
                  <a:schemeClr val="tx1"/>
                </a:solidFill>
                <a:latin typeface="+mj-lt"/>
                <a:ea typeface="+mj-ea"/>
                <a:cs typeface="+mj-cs"/>
              </a:rPr>
              <a:t> de la CFE y </a:t>
            </a:r>
            <a:r>
              <a:rPr lang="en-US" sz="1400" kern="1200" dirty="0" err="1">
                <a:solidFill>
                  <a:schemeClr val="tx1"/>
                </a:solidFill>
                <a:latin typeface="+mj-lt"/>
                <a:ea typeface="+mj-ea"/>
                <a:cs typeface="+mj-cs"/>
              </a:rPr>
              <a:t>electrificación</a:t>
            </a:r>
            <a:r>
              <a:rPr lang="en-US" sz="1400" kern="1200" dirty="0">
                <a:solidFill>
                  <a:schemeClr val="tx1"/>
                </a:solidFill>
                <a:latin typeface="+mj-lt"/>
                <a:ea typeface="+mj-ea"/>
                <a:cs typeface="+mj-cs"/>
              </a:rPr>
              <a:t> </a:t>
            </a:r>
            <a:r>
              <a:rPr lang="en-US" sz="1400" kern="1200" dirty="0" err="1">
                <a:solidFill>
                  <a:schemeClr val="tx1"/>
                </a:solidFill>
                <a:latin typeface="+mj-lt"/>
                <a:ea typeface="+mj-ea"/>
                <a:cs typeface="+mj-cs"/>
              </a:rPr>
              <a:t>nacional</a:t>
            </a:r>
            <a:r>
              <a:rPr lang="en-US" sz="1400" kern="1200" dirty="0">
                <a:solidFill>
                  <a:schemeClr val="tx1"/>
                </a:solidFill>
                <a:latin typeface="+mj-lt"/>
                <a:ea typeface="+mj-ea"/>
                <a:cs typeface="+mj-cs"/>
              </a:rPr>
              <a:t>, </a:t>
            </a:r>
            <a:r>
              <a:rPr lang="en-US" sz="1400" kern="1200" dirty="0" err="1">
                <a:solidFill>
                  <a:schemeClr val="tx1"/>
                </a:solidFill>
                <a:latin typeface="+mj-lt"/>
                <a:ea typeface="+mj-ea"/>
                <a:cs typeface="+mj-cs"/>
              </a:rPr>
              <a:t>nacionalización</a:t>
            </a:r>
            <a:r>
              <a:rPr lang="en-US" sz="1400" kern="1200" dirty="0">
                <a:solidFill>
                  <a:schemeClr val="tx1"/>
                </a:solidFill>
                <a:latin typeface="+mj-lt"/>
                <a:ea typeface="+mj-ea"/>
                <a:cs typeface="+mj-cs"/>
              </a:rPr>
              <a:t> de la </a:t>
            </a:r>
            <a:r>
              <a:rPr lang="en-US" sz="1400" kern="1200" dirty="0" err="1">
                <a:solidFill>
                  <a:schemeClr val="tx1"/>
                </a:solidFill>
                <a:latin typeface="+mj-lt"/>
                <a:ea typeface="+mj-ea"/>
                <a:cs typeface="+mj-cs"/>
              </a:rPr>
              <a:t>industria</a:t>
            </a:r>
            <a:r>
              <a:rPr lang="en-US" sz="1400" kern="1200" dirty="0">
                <a:solidFill>
                  <a:schemeClr val="tx1"/>
                </a:solidFill>
                <a:latin typeface="+mj-lt"/>
                <a:ea typeface="+mj-ea"/>
                <a:cs typeface="+mj-cs"/>
              </a:rPr>
              <a:t> </a:t>
            </a:r>
            <a:r>
              <a:rPr lang="en-US" sz="1400" kern="1200" dirty="0" err="1">
                <a:solidFill>
                  <a:schemeClr val="tx1"/>
                </a:solidFill>
                <a:latin typeface="+mj-lt"/>
                <a:ea typeface="+mj-ea"/>
                <a:cs typeface="+mj-cs"/>
              </a:rPr>
              <a:t>eléctrica</a:t>
            </a:r>
            <a:r>
              <a:rPr lang="en-US" sz="1400" kern="1200" dirty="0">
                <a:solidFill>
                  <a:schemeClr val="tx1"/>
                </a:solidFill>
                <a:latin typeface="+mj-lt"/>
                <a:ea typeface="+mj-ea"/>
                <a:cs typeface="+mj-cs"/>
              </a:rPr>
              <a:t>; </a:t>
            </a:r>
            <a:r>
              <a:rPr lang="en-US" sz="1400" kern="1200" dirty="0" err="1">
                <a:solidFill>
                  <a:schemeClr val="tx1"/>
                </a:solidFill>
                <a:latin typeface="+mj-lt"/>
                <a:ea typeface="+mj-ea"/>
                <a:cs typeface="+mj-cs"/>
              </a:rPr>
              <a:t>participación</a:t>
            </a:r>
            <a:r>
              <a:rPr lang="en-US" sz="1400" kern="1200" dirty="0">
                <a:solidFill>
                  <a:schemeClr val="tx1"/>
                </a:solidFill>
                <a:latin typeface="+mj-lt"/>
                <a:ea typeface="+mj-ea"/>
                <a:cs typeface="+mj-cs"/>
              </a:rPr>
              <a:t> del sector privado </a:t>
            </a:r>
            <a:r>
              <a:rPr lang="en-US" sz="1400" kern="1200" dirty="0" err="1">
                <a:solidFill>
                  <a:schemeClr val="tx1"/>
                </a:solidFill>
                <a:latin typeface="+mj-lt"/>
                <a:ea typeface="+mj-ea"/>
                <a:cs typeface="+mj-cs"/>
              </a:rPr>
              <a:t>en</a:t>
            </a:r>
            <a:r>
              <a:rPr lang="en-US" sz="1400" kern="1200" dirty="0">
                <a:solidFill>
                  <a:schemeClr val="tx1"/>
                </a:solidFill>
                <a:latin typeface="+mj-lt"/>
                <a:ea typeface="+mj-ea"/>
                <a:cs typeface="+mj-cs"/>
              </a:rPr>
              <a:t> la </a:t>
            </a:r>
            <a:r>
              <a:rPr lang="en-US" sz="1400" kern="1200" dirty="0" err="1">
                <a:solidFill>
                  <a:schemeClr val="tx1"/>
                </a:solidFill>
                <a:latin typeface="+mj-lt"/>
                <a:ea typeface="+mj-ea"/>
                <a:cs typeface="+mj-cs"/>
              </a:rPr>
              <a:t>industria</a:t>
            </a:r>
            <a:r>
              <a:rPr lang="en-US" sz="1400" kern="1200" dirty="0">
                <a:solidFill>
                  <a:schemeClr val="tx1"/>
                </a:solidFill>
                <a:latin typeface="+mj-lt"/>
                <a:ea typeface="+mj-ea"/>
                <a:cs typeface="+mj-cs"/>
              </a:rPr>
              <a:t> </a:t>
            </a:r>
            <a:r>
              <a:rPr lang="en-US" sz="1400" kern="1200" dirty="0" err="1">
                <a:solidFill>
                  <a:schemeClr val="tx1"/>
                </a:solidFill>
                <a:latin typeface="+mj-lt"/>
                <a:ea typeface="+mj-ea"/>
                <a:cs typeface="+mj-cs"/>
              </a:rPr>
              <a:t>eléctrica</a:t>
            </a:r>
            <a:r>
              <a:rPr lang="en-US" sz="1400" kern="1200" dirty="0">
                <a:solidFill>
                  <a:schemeClr val="tx1"/>
                </a:solidFill>
                <a:latin typeface="+mj-lt"/>
                <a:ea typeface="+mj-ea"/>
                <a:cs typeface="+mj-cs"/>
              </a:rPr>
              <a:t>.</a:t>
            </a:r>
            <a:br>
              <a:rPr lang="en-US" sz="1400" kern="1200" dirty="0">
                <a:solidFill>
                  <a:schemeClr val="tx1"/>
                </a:solidFill>
                <a:latin typeface="+mj-lt"/>
                <a:ea typeface="+mj-ea"/>
                <a:cs typeface="+mj-cs"/>
              </a:rPr>
            </a:br>
            <a:r>
              <a:rPr lang="en-US" sz="1400" kern="1200" dirty="0">
                <a:solidFill>
                  <a:schemeClr val="tx1"/>
                </a:solidFill>
                <a:latin typeface="+mj-lt"/>
                <a:ea typeface="+mj-ea"/>
                <a:cs typeface="+mj-cs"/>
              </a:rPr>
              <a:t>Dr. Humberto Morales Moreno. ICGDE-BUAP</a:t>
            </a:r>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ítulo 2">
            <a:extLst>
              <a:ext uri="{FF2B5EF4-FFF2-40B4-BE49-F238E27FC236}">
                <a16:creationId xmlns:a16="http://schemas.microsoft.com/office/drawing/2014/main" id="{35F5BD6D-FE6B-B946-8BE5-4BF6E14B80A2}"/>
              </a:ext>
            </a:extLst>
          </p:cNvPr>
          <p:cNvSpPr>
            <a:spLocks noGrp="1"/>
          </p:cNvSpPr>
          <p:nvPr>
            <p:ph type="subTitle" idx="1"/>
          </p:nvPr>
        </p:nvSpPr>
        <p:spPr>
          <a:xfrm>
            <a:off x="838200" y="1825625"/>
            <a:ext cx="5558489" cy="4351338"/>
          </a:xfrm>
        </p:spPr>
        <p:txBody>
          <a:bodyPr vert="horz" lIns="91440" tIns="45720" rIns="91440" bIns="45720" rtlCol="0">
            <a:normAutofit/>
          </a:bodyPr>
          <a:lstStyle/>
          <a:p>
            <a:pPr indent="-228600" algn="l">
              <a:spcBef>
                <a:spcPts val="0"/>
              </a:spcBef>
              <a:spcAft>
                <a:spcPts val="600"/>
              </a:spcAft>
              <a:buFont typeface="Arial" panose="020B0604020202020204" pitchFamily="34" charset="0"/>
              <a:buChar char="•"/>
            </a:pPr>
            <a:r>
              <a:rPr lang="en-US" sz="1100" b="1"/>
              <a:t>Los saldos de la apertura al sector privado en el sistema eléctrico nacional: 1992-2020.</a:t>
            </a:r>
          </a:p>
          <a:p>
            <a:pPr indent="-228600" algn="l">
              <a:spcBef>
                <a:spcPts val="0"/>
              </a:spcBef>
              <a:spcAft>
                <a:spcPts val="600"/>
              </a:spcAft>
              <a:buFont typeface="Arial" panose="020B0604020202020204" pitchFamily="34" charset="0"/>
              <a:buChar char="•"/>
            </a:pPr>
            <a:r>
              <a:rPr lang="en-US" sz="1100"/>
              <a:t>1) Desde 1995, al caer la inversión federal en el sector para privilegiar la entrada de los PIE al mercado eléctrico y con la reforma y autonomía a la CRE la capacidad de generación comenzó a disminuir en proporción a la demanda. Pretexto para que en 1997 se crearan los PIDIREGAS para financiar la infraestructura del sector eléctrico favoeciendo la presencia de los productores privados. (Proyectos de Infraestructura Productiva de Impacto Diferido en el Registro del Gasto Público)</a:t>
            </a:r>
          </a:p>
          <a:p>
            <a:pPr indent="-228600" algn="l">
              <a:spcBef>
                <a:spcPts val="0"/>
              </a:spcBef>
              <a:spcAft>
                <a:spcPts val="600"/>
              </a:spcAft>
              <a:buFont typeface="Arial" panose="020B0604020202020204" pitchFamily="34" charset="0"/>
              <a:buChar char="•"/>
            </a:pPr>
            <a:r>
              <a:rPr lang="en-US" sz="1100"/>
              <a:t>2) En 1999 comenzó a desmembrarse la CFE en 20 divisiones y se crea el CENACE. !</a:t>
            </a:r>
            <a:r>
              <a:rPr lang="en-US" sz="1100" b="1"/>
              <a:t>Se incentiva el negocio privado con liberación de contratos para obra civil en parques industriales, comercios, con empresas de autoabasto y comercializadoras que no destinaran su producción al servicio público, pero utilizando la red de transmisión de la CFE¡ </a:t>
            </a:r>
            <a:r>
              <a:rPr lang="en-US" sz="1100"/>
              <a:t>Prueba de esto es que la CRE se dedicó a impulsar en un 72% permisos de autoabasto y muy poco a cogeneración o a PIE entre 1999-2003. </a:t>
            </a:r>
          </a:p>
          <a:p>
            <a:pPr indent="-228600" algn="l">
              <a:spcBef>
                <a:spcPts val="0"/>
              </a:spcBef>
              <a:spcAft>
                <a:spcPts val="600"/>
              </a:spcAft>
              <a:buFont typeface="Arial" panose="020B0604020202020204" pitchFamily="34" charset="0"/>
              <a:buChar char="•"/>
            </a:pPr>
            <a:r>
              <a:rPr lang="en-US" sz="1100"/>
              <a:t>3) Aceleramiento del contratismo a partir de la reforma de 2008 y la liquidación definitiva de LYFC en 2009. Reforma de 2013. De organismo público descentralizado a empresa productiva. Se perdió la exclusividad. En teoría toda esta reforma debió reducir costos por la competencia en un “libre mercado” entre la CFE y los particulares. El saldo de las gráficas que siguen demuestra que no fue así. CFE siguió subsidiando “la competencia” y el libre mercado se convirtió en fraudes a la ley y en fondos de inversión que disfrazaron verdaderos oligopolios privados que ponen en riesgo la seguridad energética del país pues los precios del servicio no disminuyeron en el largo plazo con su nueva entrada al mercado  </a:t>
            </a:r>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4524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56B76BDD-A47B-42E2-B013-189B6D1A64A7}"/>
              </a:ext>
            </a:extLst>
          </p:cNvPr>
          <p:cNvSpPr txBox="1"/>
          <p:nvPr/>
        </p:nvSpPr>
        <p:spPr>
          <a:xfrm>
            <a:off x="262690" y="105602"/>
            <a:ext cx="9309328" cy="707886"/>
          </a:xfrm>
          <a:prstGeom prst="rect">
            <a:avLst/>
          </a:prstGeom>
          <a:noFill/>
          <a:ln>
            <a:solidFill>
              <a:schemeClr val="accent1"/>
            </a:solidFill>
          </a:ln>
        </p:spPr>
        <p:txBody>
          <a:bodyPr wrap="square" rtlCol="0">
            <a:spAutoFit/>
          </a:bodyPr>
          <a:lstStyle/>
          <a:p>
            <a:pPr algn="ctr">
              <a:spcBef>
                <a:spcPct val="0"/>
              </a:spcBef>
            </a:pPr>
            <a:r>
              <a:rPr lang="es-ES" sz="2000" dirty="0">
                <a:solidFill>
                  <a:schemeClr val="accent1"/>
                </a:solidFill>
                <a:latin typeface="Arial" panose="020B0604020202020204" pitchFamily="34" charset="0"/>
                <a:ea typeface="+mj-ea"/>
                <a:cs typeface="Arial" panose="020B0604020202020204" pitchFamily="34" charset="0"/>
              </a:rPr>
              <a:t>COMPORTAMIENTO DEL PRECIO DE LA ELECTRICIDAD </a:t>
            </a:r>
          </a:p>
          <a:p>
            <a:pPr algn="ctr">
              <a:spcBef>
                <a:spcPct val="0"/>
              </a:spcBef>
            </a:pPr>
            <a:r>
              <a:rPr lang="es-ES" sz="2000" dirty="0">
                <a:solidFill>
                  <a:schemeClr val="accent1"/>
                </a:solidFill>
                <a:latin typeface="Arial" panose="020B0604020202020204" pitchFamily="34" charset="0"/>
                <a:ea typeface="+mj-ea"/>
                <a:cs typeface="Arial" panose="020B0604020202020204" pitchFamily="34" charset="0"/>
              </a:rPr>
              <a:t>EN SECTOR ENERGÉTICO EN MÉXICO</a:t>
            </a:r>
          </a:p>
        </p:txBody>
      </p:sp>
      <p:sp>
        <p:nvSpPr>
          <p:cNvPr id="6" name="CuadroTexto 5">
            <a:extLst>
              <a:ext uri="{FF2B5EF4-FFF2-40B4-BE49-F238E27FC236}">
                <a16:creationId xmlns:a16="http://schemas.microsoft.com/office/drawing/2014/main" id="{9F7AFECC-4A0B-4A25-AA7F-3B07F017DE19}"/>
              </a:ext>
            </a:extLst>
          </p:cNvPr>
          <p:cNvSpPr txBox="1"/>
          <p:nvPr/>
        </p:nvSpPr>
        <p:spPr>
          <a:xfrm>
            <a:off x="262689" y="5858356"/>
            <a:ext cx="11322995" cy="923330"/>
          </a:xfrm>
          <a:prstGeom prst="rect">
            <a:avLst/>
          </a:prstGeom>
          <a:noFill/>
        </p:spPr>
        <p:txBody>
          <a:bodyPr wrap="square">
            <a:spAutoFit/>
          </a:bodyPr>
          <a:lstStyle/>
          <a:p>
            <a:r>
              <a:rPr lang="es-MX" sz="1800" dirty="0">
                <a:effectLst/>
                <a:latin typeface="Arial" panose="020B0604020202020204" pitchFamily="34" charset="0"/>
                <a:ea typeface="Calibri" panose="020F0502020204030204" pitchFamily="34" charset="0"/>
                <a:cs typeface="Times New Roman" panose="02020603050405020304" pitchFamily="18" charset="0"/>
              </a:rPr>
              <a:t>El  precio medio de la energía eléctrica en el ramo industrial tiene una pendiente creciente y volátil desde el 2006 hasta 2019, en cambio los precios </a:t>
            </a:r>
            <a:r>
              <a:rPr lang="es-MX" dirty="0">
                <a:latin typeface="Arial" panose="020B0604020202020204" pitchFamily="34" charset="0"/>
                <a:ea typeface="Calibri" panose="020F0502020204030204" pitchFamily="34" charset="0"/>
                <a:cs typeface="Times New Roman" panose="02020603050405020304" pitchFamily="18" charset="0"/>
              </a:rPr>
              <a:t>de uso doméstico</a:t>
            </a:r>
            <a:r>
              <a:rPr lang="es-MX" sz="1800" dirty="0">
                <a:effectLst/>
                <a:latin typeface="Arial" panose="020B0604020202020204" pitchFamily="34" charset="0"/>
                <a:ea typeface="Calibri" panose="020F0502020204030204" pitchFamily="34" charset="0"/>
                <a:cs typeface="Times New Roman" panose="02020603050405020304" pitchFamily="18" charset="0"/>
              </a:rPr>
              <a:t> aumentan, pero de una manera más estable sin variaciones bruscas.</a:t>
            </a:r>
            <a:endParaRPr lang="es-ES" dirty="0"/>
          </a:p>
        </p:txBody>
      </p:sp>
      <p:grpSp>
        <p:nvGrpSpPr>
          <p:cNvPr id="2" name="Grupo 1">
            <a:extLst>
              <a:ext uri="{FF2B5EF4-FFF2-40B4-BE49-F238E27FC236}">
                <a16:creationId xmlns:a16="http://schemas.microsoft.com/office/drawing/2014/main" id="{0CBCB3B7-5D63-4567-B649-381A5F454E6F}"/>
              </a:ext>
            </a:extLst>
          </p:cNvPr>
          <p:cNvGrpSpPr/>
          <p:nvPr/>
        </p:nvGrpSpPr>
        <p:grpSpPr>
          <a:xfrm>
            <a:off x="262689" y="1231612"/>
            <a:ext cx="11929311" cy="5626388"/>
            <a:chOff x="262689" y="1229225"/>
            <a:chExt cx="11929311" cy="4761678"/>
          </a:xfrm>
        </p:grpSpPr>
        <p:graphicFrame>
          <p:nvGraphicFramePr>
            <p:cNvPr id="8" name="Gráfico 7">
              <a:extLst>
                <a:ext uri="{FF2B5EF4-FFF2-40B4-BE49-F238E27FC236}">
                  <a16:creationId xmlns:a16="http://schemas.microsoft.com/office/drawing/2014/main" id="{D14BA574-E5A3-47C9-8262-67768C066823}"/>
                </a:ext>
              </a:extLst>
            </p:cNvPr>
            <p:cNvGraphicFramePr/>
            <p:nvPr/>
          </p:nvGraphicFramePr>
          <p:xfrm>
            <a:off x="6423862" y="1229225"/>
            <a:ext cx="5768138" cy="47616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áfico 8">
              <a:extLst>
                <a:ext uri="{FF2B5EF4-FFF2-40B4-BE49-F238E27FC236}">
                  <a16:creationId xmlns:a16="http://schemas.microsoft.com/office/drawing/2014/main" id="{670DA88E-E0E6-41B4-9B55-95DFA680E469}"/>
                </a:ext>
              </a:extLst>
            </p:cNvPr>
            <p:cNvGraphicFramePr/>
            <p:nvPr/>
          </p:nvGraphicFramePr>
          <p:xfrm>
            <a:off x="262689" y="1229225"/>
            <a:ext cx="5982468" cy="4692177"/>
          </p:xfrm>
          <a:graphic>
            <a:graphicData uri="http://schemas.openxmlformats.org/drawingml/2006/chart">
              <c:chart xmlns:c="http://schemas.openxmlformats.org/drawingml/2006/chart" xmlns:r="http://schemas.openxmlformats.org/officeDocument/2006/relationships" r:id="rId4"/>
            </a:graphicData>
          </a:graphic>
        </p:graphicFrame>
      </p:grpSp>
      <p:sp>
        <p:nvSpPr>
          <p:cNvPr id="3" name="CuadroTexto 2">
            <a:extLst>
              <a:ext uri="{FF2B5EF4-FFF2-40B4-BE49-F238E27FC236}">
                <a16:creationId xmlns:a16="http://schemas.microsoft.com/office/drawing/2014/main" id="{32439F9B-93E9-44C1-AF78-F26D037A6F31}"/>
              </a:ext>
            </a:extLst>
          </p:cNvPr>
          <p:cNvSpPr txBox="1"/>
          <p:nvPr/>
        </p:nvSpPr>
        <p:spPr>
          <a:xfrm>
            <a:off x="505838" y="5318611"/>
            <a:ext cx="8073958" cy="307777"/>
          </a:xfrm>
          <a:prstGeom prst="rect">
            <a:avLst/>
          </a:prstGeom>
          <a:noFill/>
        </p:spPr>
        <p:txBody>
          <a:bodyPr wrap="square" rtlCol="0">
            <a:spAutoFit/>
          </a:bodyPr>
          <a:lstStyle/>
          <a:p>
            <a:r>
              <a:rPr lang="es-ES" sz="1400" dirty="0">
                <a:latin typeface="Arial" panose="020B0604020202020204" pitchFamily="34" charset="0"/>
                <a:cs typeface="Arial" panose="020B0604020202020204" pitchFamily="34" charset="0"/>
              </a:rPr>
              <a:t>Fuente: elaboración propia en informes CFE </a:t>
            </a:r>
            <a:r>
              <a:rPr lang="es-ES" sz="1400" dirty="0">
                <a:latin typeface="Arial" panose="020B0604020202020204" pitchFamily="34" charset="0"/>
                <a:cs typeface="Arial" panose="020B0604020202020204" pitchFamily="34" charset="0"/>
                <a:hlinkClick r:id="rId5"/>
              </a:rPr>
              <a:t>Finanzas (cfe.mx)</a:t>
            </a:r>
            <a:endParaRPr lang="es-ES" sz="1400"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89662"/>
    </mc:Choice>
    <mc:Fallback xmlns="">
      <p:transition spd="slow" advTm="89662"/>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544</TotalTime>
  <Words>2676</Words>
  <Application>Microsoft Office PowerPoint</Application>
  <PresentationFormat>Panorámica</PresentationFormat>
  <Paragraphs>57</Paragraphs>
  <Slides>10</Slides>
  <Notes>4</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Parlamento Abierto Reforma Constitucional en Materia Eléctrica. Enero-Febrero 2022. Tema 2. El papel del Estado en la Construcción del Sistema Eléctrico Nacional Foro 5: Creación de la CFE y electrificación nacional, nacionalización de la industria eléctrica; participación del sector privado en la industria eléctrica. Dr. Humberto Morales Moreno ICGDE-BUAP</vt:lpstr>
      <vt:lpstr>Parlamento Abierto Reforma Constitucional en Materia Eléctrica. Enero-Febrero 2022. Tema 2. El papel del Estado en la Construcción del Sistema Eléctrico Nacional Foro 5: Creación de la CFE y electrificación nacional, nacionalización de la industria eléctrica; participación del sector privado en la industria eléctrica. Dr. Humberto Morales Moreno ICGDE-BUAP</vt:lpstr>
      <vt:lpstr>Parlamento Abierto Reforma Constitucional en Materia Eléctrica. Enero-Febrero 2022. Tema 2. El papel del Estado en la Construcción del Sistema Eléctrico Nacional Foro 5: Creación de la CFE y electrificación nacional, nacionalización de la industria eléctrica; participación del sector privado en la industria eléctrica. Dr. Humberto Morales Moreno ICGDE-BUAP</vt:lpstr>
      <vt:lpstr>Parlamento Abierto Reforma Constitucional en Materia Eléctrica. Enero-Febrero 2022. Tema 2. El papel del Estado en la Construcción del Sistema Eléctrico Nacional Foro 5: Creación de la CFE y electrificación nacional, nacionalización de la industria eléctrica; participación del sector privado en la industria eléctrica. Dr. Humberto Morales Moreno. ICGDE-BUAP</vt:lpstr>
      <vt:lpstr>Parlamento Abierto Reforma Constitucional en Materia Eléctrica. Enero-Febrero 2022. Tema 2. El papel del Estado en la Construcción del Sistema Eléctrico Nacional Foro 5: Creación de la CFE y electrificación nacional, nacionalización de la industria eléctrica; participación del sector privado en la industria eléctrica. Dr. Humberto Morales Moreno. ICGDE-BUAP</vt:lpstr>
      <vt:lpstr>Parlamento Abierto Reforma Constitucional en Materia Eléctrica. Enero-Febrero 2022. Tema 2. El papel del Estado en la Construcción del Sistema Eléctrico Nacional Foro 5: Creación de la CFE y electrificación nacional, nacionalización de la industria eléctrica; participación del sector privado en la industria eléctrica.  Dr. Humberto Morales Moreno ICGDE-BUAP</vt:lpstr>
      <vt:lpstr>Parlamento Abierto Reforma Constitucional en Materia Eléctrica. Enero-Febrero 2022. Tema 2. El papel del Estado en la Construcción del Sistema Eléctrico Nacional Foro 5: Creación de la CFE y electrificación nacional, nacionalización de la industria eléctrica; participación del sector privado en la industria eléctrica. Dr. Humberto Morales Moreno ICGDE-BUAP</vt:lpstr>
      <vt:lpstr>Parlamento Abierto Reforma Constitucional en Materia Eléctrica. Enero-Febrero 2022. Tema 2. El papel del Estado en la Construcción del Sistema Eléctrico Nacional Foro 5: Creación de la CFE y electrificación nacional, nacionalización de la industria eléctrica; participación del sector privado en la industria eléctrica. Dr. Humberto Morales Moreno. ICGDE-BUAP</vt:lpstr>
      <vt:lpstr>Presentación de PowerPoint</vt:lpstr>
      <vt:lpstr>¿COMPETITIVIDAD?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Parlamento Abierto Reforma Constitucional en Materia Eléctrica. Enero-Febrero 2022. Tema 2. El papel del Estado en la Construcción del Sistema Eléctrico Nacional Foro 5: Creación de la CFE y electrificación nacional, nacionalización de la industria eléctrica; participación del sector privado en la industria eléctrica.</dc:title>
  <dc:creator>HUMBERTO</dc:creator>
  <cp:lastModifiedBy>victor guevara</cp:lastModifiedBy>
  <cp:revision>4</cp:revision>
  <dcterms:created xsi:type="dcterms:W3CDTF">2022-01-22T20:22:18Z</dcterms:created>
  <dcterms:modified xsi:type="dcterms:W3CDTF">2022-01-24T07:24:13Z</dcterms:modified>
</cp:coreProperties>
</file>