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nety Barrios Beltran" userId="acdfffd4f717633a" providerId="LiveId" clId="{FC164FBA-46B4-4E9D-825C-7DF8CCD28EAE}"/>
    <pc:docChg chg="modSld">
      <pc:chgData name="Rosanety Barrios Beltran" userId="acdfffd4f717633a" providerId="LiveId" clId="{FC164FBA-46B4-4E9D-825C-7DF8CCD28EAE}" dt="2022-01-15T21:41:19.138" v="4" actId="12"/>
      <pc:docMkLst>
        <pc:docMk/>
      </pc:docMkLst>
      <pc:sldChg chg="modSp mod">
        <pc:chgData name="Rosanety Barrios Beltran" userId="acdfffd4f717633a" providerId="LiveId" clId="{FC164FBA-46B4-4E9D-825C-7DF8CCD28EAE}" dt="2022-01-15T21:41:19.138" v="4" actId="12"/>
        <pc:sldMkLst>
          <pc:docMk/>
          <pc:sldMk cId="102208023" sldId="263"/>
        </pc:sldMkLst>
        <pc:spChg chg="mod">
          <ac:chgData name="Rosanety Barrios Beltran" userId="acdfffd4f717633a" providerId="LiveId" clId="{FC164FBA-46B4-4E9D-825C-7DF8CCD28EAE}" dt="2022-01-15T21:41:19.138" v="4" actId="12"/>
          <ac:spMkLst>
            <pc:docMk/>
            <pc:sldMk cId="102208023" sldId="263"/>
            <ac:spMk id="5" creationId="{C84E5EBB-E8BD-4D3F-9E2B-7B2E75C9F528}"/>
          </ac:spMkLst>
        </pc:spChg>
        <pc:spChg chg="mod">
          <ac:chgData name="Rosanety Barrios Beltran" userId="acdfffd4f717633a" providerId="LiveId" clId="{FC164FBA-46B4-4E9D-825C-7DF8CCD28EAE}" dt="2022-01-15T21:40:32.956" v="3" actId="207"/>
          <ac:spMkLst>
            <pc:docMk/>
            <pc:sldMk cId="102208023" sldId="263"/>
            <ac:spMk id="6" creationId="{6BAA6D7B-BBC7-40BC-B8A4-AD3A0D6B005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cdfffd4f717633a/Documentos/Mxco%20CmoVamos/generaci&#243;nxtec/tota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cdfffd4f717633a/Documentos/Mxco%20CmoVamos/generaci&#243;nxtec/tota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s-MX"/>
              <a:t>México. Generación hidroeléctrica acumulada por año</a:t>
            </a:r>
          </a:p>
        </c:rich>
      </c:tx>
      <c:layout>
        <c:manualLayout>
          <c:xMode val="edge"/>
          <c:yMode val="edge"/>
          <c:x val="0.23435321233074041"/>
          <c:y val="3.45572432571426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[totales.xlsx]gráficos!$B$112</c:f>
              <c:strCache>
                <c:ptCount val="1"/>
                <c:pt idx="0">
                  <c:v>MW/H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[totales.xlsx]gráficos!$A$113:$A$117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[totales.xlsx]gráficos!$B$113:$B$117</c:f>
              <c:numCache>
                <c:formatCode>_-* #,##0.0_-;\-* #,##0.0_-;_-* "-"??_-;_-@_-</c:formatCode>
                <c:ptCount val="5"/>
                <c:pt idx="0">
                  <c:v>31348544.316699989</c:v>
                </c:pt>
                <c:pt idx="1">
                  <c:v>22862795.537799999</c:v>
                </c:pt>
                <c:pt idx="2">
                  <c:v>23215976.746200006</c:v>
                </c:pt>
                <c:pt idx="3">
                  <c:v>26818256.118299998</c:v>
                </c:pt>
                <c:pt idx="4">
                  <c:v>26270172.704199996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F0-48B7-85C6-B84E6C747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7"/>
        <c:axId val="1005921712"/>
        <c:axId val="1005902576"/>
      </c:barChart>
      <c:lineChart>
        <c:grouping val="standard"/>
        <c:varyColors val="0"/>
        <c:ser>
          <c:idx val="1"/>
          <c:order val="1"/>
          <c:tx>
            <c:strRef>
              <c:f>[totales.xlsx]gráficos!$C$112</c:f>
              <c:strCache>
                <c:ptCount val="1"/>
                <c:pt idx="0">
                  <c:v>% del total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572169403630079E-3"/>
                  <c:y val="-6.911448651428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F0-48B7-85C6-B84E6C7473A0}"/>
                </c:ext>
              </c:extLst>
            </c:dLbl>
            <c:dLbl>
              <c:idx val="2"/>
              <c:layout>
                <c:manualLayout>
                  <c:x val="-6.9144338807260158E-3"/>
                  <c:y val="-8.6393108142856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F0-48B7-85C6-B84E6C7473A0}"/>
                </c:ext>
              </c:extLst>
            </c:dLbl>
            <c:dLbl>
              <c:idx val="3"/>
              <c:layout>
                <c:manualLayout>
                  <c:x val="-4.6096225871507619E-3"/>
                  <c:y val="-5.7595405428571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F0-48B7-85C6-B84E6C747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[totales.xlsx]gráficos!$A$113:$A$117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[totales.xlsx]gráficos!$C$113:$C$117</c:f>
              <c:numCache>
                <c:formatCode>0%</c:formatCode>
                <c:ptCount val="5"/>
                <c:pt idx="0">
                  <c:v>0.10473647677541206</c:v>
                </c:pt>
                <c:pt idx="1">
                  <c:v>0.10613303505011211</c:v>
                </c:pt>
                <c:pt idx="2">
                  <c:v>7.4170871467676577E-2</c:v>
                </c:pt>
                <c:pt idx="3">
                  <c:v>8.5907430314674835E-2</c:v>
                </c:pt>
                <c:pt idx="4">
                  <c:v>0.10654954158193851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BF0-48B7-85C6-B84E6C747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5906736"/>
        <c:axId val="1005920048"/>
      </c:lineChart>
      <c:catAx>
        <c:axId val="1005921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005902576"/>
        <c:crosses val="autoZero"/>
        <c:auto val="1"/>
        <c:lblAlgn val="ctr"/>
        <c:lblOffset val="100"/>
        <c:noMultiLvlLbl val="0"/>
      </c:catAx>
      <c:valAx>
        <c:axId val="100590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005921712"/>
        <c:crosses val="autoZero"/>
        <c:crossBetween val="between"/>
      </c:valAx>
      <c:valAx>
        <c:axId val="1005920048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005906736"/>
        <c:crosses val="max"/>
        <c:crossBetween val="between"/>
      </c:valAx>
      <c:catAx>
        <c:axId val="1005906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5920048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MX"/>
              <a:t>México. Precipitación mensual</a:t>
            </a:r>
            <a:r>
              <a:rPr lang="es-MX" baseline="0"/>
              <a:t> (mm)</a:t>
            </a: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[totales.xlsx]precipitación!$B$2</c:f>
              <c:strCache>
                <c:ptCount val="1"/>
                <c:pt idx="0">
                  <c:v>2017</c:v>
                </c:pt>
              </c:strCache>
            </c:strRef>
          </c:tx>
          <c:spPr>
            <a:ln w="22225" cap="rnd">
              <a:solidFill>
                <a:schemeClr val="accent1"/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[totales.xlsx]precipitación!$A$3:$A$14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[totales.xlsx]precipitación!$B$3:$B$14</c:f>
              <c:numCache>
                <c:formatCode>_-* #,##0.0_-;\-* #,##0.0_-;_-* "-"??_-;_-@_-</c:formatCode>
                <c:ptCount val="12"/>
                <c:pt idx="0">
                  <c:v>14.6</c:v>
                </c:pt>
                <c:pt idx="1">
                  <c:v>12.7</c:v>
                </c:pt>
                <c:pt idx="2">
                  <c:v>16.600000000000001</c:v>
                </c:pt>
                <c:pt idx="3">
                  <c:v>18.5</c:v>
                </c:pt>
                <c:pt idx="4">
                  <c:v>48.1</c:v>
                </c:pt>
                <c:pt idx="5">
                  <c:v>102.7</c:v>
                </c:pt>
                <c:pt idx="6">
                  <c:v>140.9</c:v>
                </c:pt>
                <c:pt idx="7">
                  <c:v>145.9</c:v>
                </c:pt>
                <c:pt idx="8">
                  <c:v>169.8</c:v>
                </c:pt>
                <c:pt idx="9">
                  <c:v>77</c:v>
                </c:pt>
                <c:pt idx="10">
                  <c:v>10.7</c:v>
                </c:pt>
                <c:pt idx="11">
                  <c:v>24.4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B1-4177-8AB7-378228105316}"/>
            </c:ext>
          </c:extLst>
        </c:ser>
        <c:ser>
          <c:idx val="1"/>
          <c:order val="1"/>
          <c:tx>
            <c:strRef>
              <c:f>[totales.xlsx]precipitación!$C$2</c:f>
              <c:strCache>
                <c:ptCount val="1"/>
                <c:pt idx="0">
                  <c:v>2018</c:v>
                </c:pt>
              </c:strCache>
            </c:strRef>
          </c:tx>
          <c:spPr>
            <a:ln w="2222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[totales.xlsx]precipitación!$A$3:$A$14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[totales.xlsx]precipitación!$C$3:$C$14</c:f>
              <c:numCache>
                <c:formatCode>_-* #,##0.0_-;\-* #,##0.0_-;_-* "-"??_-;_-@_-</c:formatCode>
                <c:ptCount val="12"/>
                <c:pt idx="0">
                  <c:v>25.7</c:v>
                </c:pt>
                <c:pt idx="1">
                  <c:v>17.600000000000001</c:v>
                </c:pt>
                <c:pt idx="2">
                  <c:v>9.1</c:v>
                </c:pt>
                <c:pt idx="3">
                  <c:v>28.3</c:v>
                </c:pt>
                <c:pt idx="4">
                  <c:v>39</c:v>
                </c:pt>
                <c:pt idx="5">
                  <c:v>121.5</c:v>
                </c:pt>
                <c:pt idx="6">
                  <c:v>83.8</c:v>
                </c:pt>
                <c:pt idx="7">
                  <c:v>139.1</c:v>
                </c:pt>
                <c:pt idx="8">
                  <c:v>166</c:v>
                </c:pt>
                <c:pt idx="9">
                  <c:v>110.7</c:v>
                </c:pt>
                <c:pt idx="10">
                  <c:v>39.6</c:v>
                </c:pt>
                <c:pt idx="11">
                  <c:v>23.4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B1-4177-8AB7-378228105316}"/>
            </c:ext>
          </c:extLst>
        </c:ser>
        <c:ser>
          <c:idx val="2"/>
          <c:order val="2"/>
          <c:tx>
            <c:strRef>
              <c:f>[totales.xlsx]precipitación!$D$2</c:f>
              <c:strCache>
                <c:ptCount val="1"/>
                <c:pt idx="0">
                  <c:v>2019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dashDot"/>
              <a:round/>
            </a:ln>
            <a:effectLst/>
          </c:spPr>
          <c:marker>
            <c:symbol val="none"/>
          </c:marker>
          <c:cat>
            <c:strRef>
              <c:f>[totales.xlsx]precipitación!$A$3:$A$14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[totales.xlsx]precipitación!$D$3:$D$14</c:f>
              <c:numCache>
                <c:formatCode>_-* #,##0.0_-;\-* #,##0.0_-;_-* "-"??_-;_-@_-</c:formatCode>
                <c:ptCount val="12"/>
                <c:pt idx="0">
                  <c:v>19</c:v>
                </c:pt>
                <c:pt idx="1">
                  <c:v>13.7</c:v>
                </c:pt>
                <c:pt idx="2">
                  <c:v>16.2</c:v>
                </c:pt>
                <c:pt idx="3">
                  <c:v>6.6</c:v>
                </c:pt>
                <c:pt idx="4">
                  <c:v>31.8</c:v>
                </c:pt>
                <c:pt idx="5">
                  <c:v>86.2</c:v>
                </c:pt>
                <c:pt idx="6">
                  <c:v>97.6</c:v>
                </c:pt>
                <c:pt idx="7">
                  <c:v>110.8</c:v>
                </c:pt>
                <c:pt idx="8">
                  <c:v>144.4</c:v>
                </c:pt>
                <c:pt idx="9">
                  <c:v>100.1</c:v>
                </c:pt>
                <c:pt idx="10">
                  <c:v>68.5</c:v>
                </c:pt>
                <c:pt idx="11">
                  <c:v>23.5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B1-4177-8AB7-378228105316}"/>
            </c:ext>
          </c:extLst>
        </c:ser>
        <c:ser>
          <c:idx val="3"/>
          <c:order val="3"/>
          <c:tx>
            <c:strRef>
              <c:f>[totales.xlsx]precipitación!$E$2</c:f>
              <c:strCache>
                <c:ptCount val="1"/>
                <c:pt idx="0">
                  <c:v>2020</c:v>
                </c:pt>
              </c:strCache>
            </c:strRef>
          </c:tx>
          <c:spPr>
            <a:ln w="2222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[totales.xlsx]precipitación!$A$3:$A$14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[totales.xlsx]precipitación!$E$3:$E$14</c:f>
              <c:numCache>
                <c:formatCode>_-* #,##0.0_-;\-* #,##0.0_-;_-* "-"??_-;_-@_-</c:formatCode>
                <c:ptCount val="12"/>
                <c:pt idx="0">
                  <c:v>21.6</c:v>
                </c:pt>
                <c:pt idx="1">
                  <c:v>22.7</c:v>
                </c:pt>
                <c:pt idx="2">
                  <c:v>21</c:v>
                </c:pt>
                <c:pt idx="3">
                  <c:v>14</c:v>
                </c:pt>
                <c:pt idx="4">
                  <c:v>53.9</c:v>
                </c:pt>
                <c:pt idx="5">
                  <c:v>108.7</c:v>
                </c:pt>
                <c:pt idx="6">
                  <c:v>120.9</c:v>
                </c:pt>
                <c:pt idx="7">
                  <c:v>122.3</c:v>
                </c:pt>
                <c:pt idx="8">
                  <c:v>128.19999999999999</c:v>
                </c:pt>
                <c:pt idx="9">
                  <c:v>55.5</c:v>
                </c:pt>
                <c:pt idx="10">
                  <c:v>36.6</c:v>
                </c:pt>
                <c:pt idx="11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B1-4177-8AB7-378228105316}"/>
            </c:ext>
          </c:extLst>
        </c:ser>
        <c:ser>
          <c:idx val="4"/>
          <c:order val="4"/>
          <c:tx>
            <c:strRef>
              <c:f>[totales.xlsx]precipitación!$F$2</c:f>
              <c:strCache>
                <c:ptCount val="1"/>
                <c:pt idx="0">
                  <c:v>2021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[totales.xlsx]precipitación!$A$3:$A$14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[totales.xlsx]precipitación!$F$3:$F$14</c:f>
              <c:numCache>
                <c:formatCode>_-* #,##0.0_-;\-* #,##0.0_-;_-* "-"??_-;_-@_-</c:formatCode>
                <c:ptCount val="12"/>
                <c:pt idx="0">
                  <c:v>23.7</c:v>
                </c:pt>
                <c:pt idx="1">
                  <c:v>7.9</c:v>
                </c:pt>
                <c:pt idx="2">
                  <c:v>8.4</c:v>
                </c:pt>
                <c:pt idx="3">
                  <c:v>11</c:v>
                </c:pt>
                <c:pt idx="4">
                  <c:v>51.3</c:v>
                </c:pt>
                <c:pt idx="5">
                  <c:v>137.5</c:v>
                </c:pt>
                <c:pt idx="6">
                  <c:v>128.80000000000001</c:v>
                </c:pt>
                <c:pt idx="7">
                  <c:v>157</c:v>
                </c:pt>
                <c:pt idx="8">
                  <c:v>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2B1-4177-8AB7-378228105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4886368"/>
        <c:axId val="664887200"/>
      </c:lineChart>
      <c:catAx>
        <c:axId val="664886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64887200"/>
        <c:crosses val="autoZero"/>
        <c:auto val="1"/>
        <c:lblAlgn val="ctr"/>
        <c:lblOffset val="100"/>
        <c:noMultiLvlLbl val="0"/>
      </c:catAx>
      <c:valAx>
        <c:axId val="66488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648863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6B615-3970-4200-8AE2-8E0AE84FD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13C7E9-A1B7-465F-8631-2824E66E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15D1-3032-43E0-8CFB-FDB7F74DE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761D-7F1C-4D13-9B12-53F27D4DA781}" type="datetimeFigureOut">
              <a:rPr lang="es-MX" smtClean="0"/>
              <a:t>15/01/2022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65B61F-2FC8-4B84-AFA4-C86A4E0A7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46824F-8107-4AAF-89F1-A47A3F8EC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A6A2-70E9-4FA6-9E43-BEA864A33C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445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6D982-C5B2-4845-8A27-C4E5DCFB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52AF56-87CE-4CC8-91D0-1549BBC06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53CBE8-614D-4AB3-9986-0EB07499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761D-7F1C-4D13-9B12-53F27D4DA781}" type="datetimeFigureOut">
              <a:rPr lang="es-MX" smtClean="0"/>
              <a:t>15/01/2022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90261-8AF3-4B94-AC3A-81A03D9A1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F06CA6-B13E-4062-8A90-C53799F73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A6A2-70E9-4FA6-9E43-BEA864A33C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912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AC46A3-E5F7-40CA-9B0F-78C15CD101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637C7A-E7BA-43B5-B022-C613550F9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918E11-A0F6-477E-B4D5-9BC657921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761D-7F1C-4D13-9B12-53F27D4DA781}" type="datetimeFigureOut">
              <a:rPr lang="es-MX" smtClean="0"/>
              <a:t>15/01/2022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164EF5-0724-4B1C-AD74-F92E7774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91CCC5-4CDB-40AF-8DD0-5ABF87E5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A6A2-70E9-4FA6-9E43-BEA864A33C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176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FB544-2562-4D7A-BC00-3C4E982C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3C893C-4E30-4D2F-A239-E7645FA1A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D4FBB7-4A06-4A53-8BB7-30083A20A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761D-7F1C-4D13-9B12-53F27D4DA781}" type="datetimeFigureOut">
              <a:rPr lang="es-MX" smtClean="0"/>
              <a:t>15/01/2022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B73BB3-2127-44C4-8728-D64CC52F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DDD9EA-4B5D-4E75-9800-2C55CEAB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A6A2-70E9-4FA6-9E43-BEA864A33C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117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36FE7-2AA8-4C62-870E-DDD54954A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BABCD4-8E12-447F-91A2-F182FE83A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3FDF2D-2628-4779-BC0C-FAADAF06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761D-7F1C-4D13-9B12-53F27D4DA781}" type="datetimeFigureOut">
              <a:rPr lang="es-MX" smtClean="0"/>
              <a:t>15/01/2022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398482-9948-4286-BCFC-85CB3460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8333CA-DE09-497A-93B1-61806BA5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A6A2-70E9-4FA6-9E43-BEA864A33C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363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A7EAF-8460-46AE-8B0A-99DEE8B42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54A9F5-F1A0-451A-9B2A-82A8490CF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1A1A4B-F9CA-4E60-9FE6-8F77C3F52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C28092-009A-43C5-9276-818A1DA8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761D-7F1C-4D13-9B12-53F27D4DA781}" type="datetimeFigureOut">
              <a:rPr lang="es-MX" smtClean="0"/>
              <a:t>15/01/2022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CAEBF8-E50C-4EA1-B560-D83B46A3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3D3D19-7FCA-4ACE-9A04-C3E2DB77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A6A2-70E9-4FA6-9E43-BEA864A33C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06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D0619-C397-4891-A7C3-EC4628B4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096804-7C40-4F45-BE13-13F527F0D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CE4DB5-6E7D-4C4E-845C-868C5DC60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449773-8904-4056-8D4C-9E8F6E7B2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ACC12DD-144C-47B7-9E9F-CB6C884C6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6E7B4C1-6F67-49BC-B047-4F218DF50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761D-7F1C-4D13-9B12-53F27D4DA781}" type="datetimeFigureOut">
              <a:rPr lang="es-MX" smtClean="0"/>
              <a:t>15/01/2022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3EE7DC8-94BC-4A0C-903B-98C20D42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0A1D5B-B3D6-4478-8FC9-E75F86C1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A6A2-70E9-4FA6-9E43-BEA864A33C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843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3D79CE-0F8F-453A-AE75-FB8210EC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894713-AFC7-4E11-8D94-47594450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761D-7F1C-4D13-9B12-53F27D4DA781}" type="datetimeFigureOut">
              <a:rPr lang="es-MX" smtClean="0"/>
              <a:t>15/01/2022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859DF7-7725-4A05-8460-A98CB952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B0D6ED-75FE-4D29-A9A0-C1E7F5F6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A6A2-70E9-4FA6-9E43-BEA864A33C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486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F77E0A8-C52F-43E0-92FD-0565F2435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761D-7F1C-4D13-9B12-53F27D4DA781}" type="datetimeFigureOut">
              <a:rPr lang="es-MX" smtClean="0"/>
              <a:t>15/01/2022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AD5D66-AB17-44D7-9185-60A247E0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CCBDEB-8E23-4E36-BFFF-C5FB63CC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A6A2-70E9-4FA6-9E43-BEA864A33C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832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16953-901F-4875-A3AD-3D57D181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1B1E2C-C162-452D-81E3-510578885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E9058F-B22A-44B8-8DD7-8E36DB9C8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7FDFD-3FBD-4B1A-BEE4-81FC6D40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761D-7F1C-4D13-9B12-53F27D4DA781}" type="datetimeFigureOut">
              <a:rPr lang="es-MX" smtClean="0"/>
              <a:t>15/01/2022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93030F-19FC-4972-946F-9E9B044B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C23125-3B1E-4BC4-9753-7D2E44E7F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A6A2-70E9-4FA6-9E43-BEA864A33C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149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D43FA-849B-4656-AC39-DFB0CC012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489E02-76C1-467A-BE23-7D46973D5C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7D9B43-8C5F-4F35-B9A9-744D45F0A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B27543-A5B9-4C51-B220-7DEDC6F0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761D-7F1C-4D13-9B12-53F27D4DA781}" type="datetimeFigureOut">
              <a:rPr lang="es-MX" smtClean="0"/>
              <a:t>15/01/2022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B40ABF-224F-43ED-B216-638E8E25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4AB160-C065-4316-827B-BDA27B21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A6A2-70E9-4FA6-9E43-BEA864A33C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503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B6D5ED3-0F10-4F8E-A47B-41E533A7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682485-D4C3-4038-BA66-46F1F7149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91F3BF-CEE8-426E-A43C-7D65ADC51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761D-7F1C-4D13-9B12-53F27D4DA781}" type="datetimeFigureOut">
              <a:rPr lang="es-MX" smtClean="0"/>
              <a:t>15/01/2022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8DA7B5-FA2E-4C15-886D-ED717F037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6B239-67D7-4269-9D97-4BD8F8354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2A6A2-70E9-4FA6-9E43-BEA864A33C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13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50180-7045-4FAD-8F87-5A9340988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es-MX" dirty="0"/>
              <a:t>¿Cuál es el modelo eléctrico que le sirve a México?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5C2DBE-EB3B-48B8-B9EF-D944F9FBF0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Presentación para el Parlamento Abierto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75D692-4D7A-464F-BF58-9F3B90E0C53D}"/>
              </a:ext>
            </a:extLst>
          </p:cNvPr>
          <p:cNvSpPr txBox="1"/>
          <p:nvPr/>
        </p:nvSpPr>
        <p:spPr>
          <a:xfrm>
            <a:off x="9302620" y="5952931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Rosanety Barrios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Enero 17, 2022</a:t>
            </a:r>
          </a:p>
        </p:txBody>
      </p:sp>
    </p:spTree>
    <p:extLst>
      <p:ext uri="{BB962C8B-B14F-4D97-AF65-F5344CB8AC3E}">
        <p14:creationId xmlns:p14="http://schemas.microsoft.com/office/powerpoint/2010/main" val="66726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A3913-8DC7-4913-8A1D-ACE952CA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Los modelos nacionales se han adaptado a la evolución global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3C67E01-1BF4-4A17-BBE9-A977B7BC45FB}"/>
              </a:ext>
            </a:extLst>
          </p:cNvPr>
          <p:cNvSpPr txBox="1"/>
          <p:nvPr/>
        </p:nvSpPr>
        <p:spPr>
          <a:xfrm>
            <a:off x="3266282" y="4472421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SXX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15">
            <a:extLst>
              <a:ext uri="{FF2B5EF4-FFF2-40B4-BE49-F238E27FC236}">
                <a16:creationId xmlns:a16="http://schemas.microsoft.com/office/drawing/2014/main" id="{BD987B27-4786-4825-8E93-3778FF87C7B4}"/>
              </a:ext>
            </a:extLst>
          </p:cNvPr>
          <p:cNvCxnSpPr>
            <a:cxnSpLocks/>
          </p:cNvCxnSpPr>
          <p:nvPr/>
        </p:nvCxnSpPr>
        <p:spPr>
          <a:xfrm>
            <a:off x="3514331" y="4124714"/>
            <a:ext cx="0" cy="418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6">
            <a:extLst>
              <a:ext uri="{FF2B5EF4-FFF2-40B4-BE49-F238E27FC236}">
                <a16:creationId xmlns:a16="http://schemas.microsoft.com/office/drawing/2014/main" id="{87EFD061-D76D-4002-970D-EB50A8D7F48E}"/>
              </a:ext>
            </a:extLst>
          </p:cNvPr>
          <p:cNvSpPr txBox="1"/>
          <p:nvPr/>
        </p:nvSpPr>
        <p:spPr>
          <a:xfrm>
            <a:off x="6046474" y="4536787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SXXI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3C5811A9-C883-4DF1-97D3-ADAF58EB0649}"/>
              </a:ext>
            </a:extLst>
          </p:cNvPr>
          <p:cNvCxnSpPr>
            <a:cxnSpLocks/>
          </p:cNvCxnSpPr>
          <p:nvPr/>
        </p:nvCxnSpPr>
        <p:spPr>
          <a:xfrm>
            <a:off x="6294523" y="4115836"/>
            <a:ext cx="0" cy="418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0">
            <a:extLst>
              <a:ext uri="{FF2B5EF4-FFF2-40B4-BE49-F238E27FC236}">
                <a16:creationId xmlns:a16="http://schemas.microsoft.com/office/drawing/2014/main" id="{747B7E93-6BC6-4C5E-AA8F-01067AAF1323}"/>
              </a:ext>
            </a:extLst>
          </p:cNvPr>
          <p:cNvSpPr txBox="1"/>
          <p:nvPr/>
        </p:nvSpPr>
        <p:spPr>
          <a:xfrm>
            <a:off x="2159349" y="1588314"/>
            <a:ext cx="120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Edison patenta foco incandescente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31">
            <a:extLst>
              <a:ext uri="{FF2B5EF4-FFF2-40B4-BE49-F238E27FC236}">
                <a16:creationId xmlns:a16="http://schemas.microsoft.com/office/drawing/2014/main" id="{EED2784E-57F3-4613-B4BC-37283F8D70F0}"/>
              </a:ext>
            </a:extLst>
          </p:cNvPr>
          <p:cNvSpPr txBox="1"/>
          <p:nvPr/>
        </p:nvSpPr>
        <p:spPr>
          <a:xfrm>
            <a:off x="2686259" y="5745188"/>
            <a:ext cx="1464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“Electric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Ligthing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” 1882-1926  Reino Unido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32">
            <a:extLst>
              <a:ext uri="{FF2B5EF4-FFF2-40B4-BE49-F238E27FC236}">
                <a16:creationId xmlns:a16="http://schemas.microsoft.com/office/drawing/2014/main" id="{74980A15-D4D9-45E1-8B0E-72106515726F}"/>
              </a:ext>
            </a:extLst>
          </p:cNvPr>
          <p:cNvSpPr txBox="1"/>
          <p:nvPr/>
        </p:nvSpPr>
        <p:spPr>
          <a:xfrm>
            <a:off x="5295975" y="5159575"/>
            <a:ext cx="780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“Electric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Ligthing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” 1989- Reino Unido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5F0827BA-ACA1-4BFD-BB99-2B5F7C5E8FAB}"/>
              </a:ext>
            </a:extLst>
          </p:cNvPr>
          <p:cNvSpPr txBox="1"/>
          <p:nvPr/>
        </p:nvSpPr>
        <p:spPr>
          <a:xfrm>
            <a:off x="5923666" y="6193679"/>
            <a:ext cx="1295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Utilities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” 2000- Reino Unido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F56E0291-8E06-41FF-BF26-5C725EC61236}"/>
              </a:ext>
            </a:extLst>
          </p:cNvPr>
          <p:cNvSpPr txBox="1"/>
          <p:nvPr/>
        </p:nvSpPr>
        <p:spPr>
          <a:xfrm>
            <a:off x="3469489" y="3347288"/>
            <a:ext cx="88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1ª regulación EUA</a:t>
            </a: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1907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7D800611-0568-4064-A887-A34B0EEB8E6C}"/>
              </a:ext>
            </a:extLst>
          </p:cNvPr>
          <p:cNvSpPr txBox="1"/>
          <p:nvPr/>
        </p:nvSpPr>
        <p:spPr>
          <a:xfrm>
            <a:off x="4723775" y="2310539"/>
            <a:ext cx="901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2ª regulación EUA</a:t>
            </a: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1978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37">
            <a:extLst>
              <a:ext uri="{FF2B5EF4-FFF2-40B4-BE49-F238E27FC236}">
                <a16:creationId xmlns:a16="http://schemas.microsoft.com/office/drawing/2014/main" id="{3D9270F3-8F68-4E4C-A612-955E02709FD4}"/>
              </a:ext>
            </a:extLst>
          </p:cNvPr>
          <p:cNvSpPr txBox="1"/>
          <p:nvPr/>
        </p:nvSpPr>
        <p:spPr>
          <a:xfrm>
            <a:off x="3942082" y="4595486"/>
            <a:ext cx="8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2da Guerra Mundial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AD2EC970-187B-4349-BF17-FCAB195A176C}"/>
              </a:ext>
            </a:extLst>
          </p:cNvPr>
          <p:cNvSpPr txBox="1"/>
          <p:nvPr/>
        </p:nvSpPr>
        <p:spPr>
          <a:xfrm>
            <a:off x="2850472" y="3022481"/>
            <a:ext cx="96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Servicio eléctrico masivo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61">
            <a:extLst>
              <a:ext uri="{FF2B5EF4-FFF2-40B4-BE49-F238E27FC236}">
                <a16:creationId xmlns:a16="http://schemas.microsoft.com/office/drawing/2014/main" id="{FF792E63-E82B-44F5-ABF3-A24A13F8F4C1}"/>
              </a:ext>
            </a:extLst>
          </p:cNvPr>
          <p:cNvCxnSpPr>
            <a:stCxn id="11" idx="2"/>
          </p:cNvCxnSpPr>
          <p:nvPr/>
        </p:nvCxnSpPr>
        <p:spPr>
          <a:xfrm>
            <a:off x="2762280" y="2234645"/>
            <a:ext cx="19641" cy="1932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65">
            <a:extLst>
              <a:ext uri="{FF2B5EF4-FFF2-40B4-BE49-F238E27FC236}">
                <a16:creationId xmlns:a16="http://schemas.microsoft.com/office/drawing/2014/main" id="{267C2549-AB96-4823-83A6-31C7371B414D}"/>
              </a:ext>
            </a:extLst>
          </p:cNvPr>
          <p:cNvCxnSpPr/>
          <p:nvPr/>
        </p:nvCxnSpPr>
        <p:spPr>
          <a:xfrm>
            <a:off x="3192291" y="4133588"/>
            <a:ext cx="0" cy="1618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67">
            <a:extLst>
              <a:ext uri="{FF2B5EF4-FFF2-40B4-BE49-F238E27FC236}">
                <a16:creationId xmlns:a16="http://schemas.microsoft.com/office/drawing/2014/main" id="{A30CA468-2459-49DC-B179-7982AF7C0520}"/>
              </a:ext>
            </a:extLst>
          </p:cNvPr>
          <p:cNvCxnSpPr>
            <a:cxnSpLocks/>
          </p:cNvCxnSpPr>
          <p:nvPr/>
        </p:nvCxnSpPr>
        <p:spPr>
          <a:xfrm flipH="1">
            <a:off x="4290818" y="4124714"/>
            <a:ext cx="3035" cy="495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69">
            <a:extLst>
              <a:ext uri="{FF2B5EF4-FFF2-40B4-BE49-F238E27FC236}">
                <a16:creationId xmlns:a16="http://schemas.microsoft.com/office/drawing/2014/main" id="{DD91E391-5FBE-4614-A583-028F1F140B74}"/>
              </a:ext>
            </a:extLst>
          </p:cNvPr>
          <p:cNvCxnSpPr/>
          <p:nvPr/>
        </p:nvCxnSpPr>
        <p:spPr>
          <a:xfrm flipV="1">
            <a:off x="5021091" y="3141536"/>
            <a:ext cx="0" cy="983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71">
            <a:extLst>
              <a:ext uri="{FF2B5EF4-FFF2-40B4-BE49-F238E27FC236}">
                <a16:creationId xmlns:a16="http://schemas.microsoft.com/office/drawing/2014/main" id="{7599525A-D9A5-4959-BBED-BD64CA90B1DE}"/>
              </a:ext>
            </a:extLst>
          </p:cNvPr>
          <p:cNvCxnSpPr>
            <a:cxnSpLocks/>
          </p:cNvCxnSpPr>
          <p:nvPr/>
        </p:nvCxnSpPr>
        <p:spPr>
          <a:xfrm>
            <a:off x="5625199" y="4133588"/>
            <a:ext cx="0" cy="1108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74">
            <a:extLst>
              <a:ext uri="{FF2B5EF4-FFF2-40B4-BE49-F238E27FC236}">
                <a16:creationId xmlns:a16="http://schemas.microsoft.com/office/drawing/2014/main" id="{8BF40D48-1849-4896-962B-6F308D152EE6}"/>
              </a:ext>
            </a:extLst>
          </p:cNvPr>
          <p:cNvCxnSpPr/>
          <p:nvPr/>
        </p:nvCxnSpPr>
        <p:spPr>
          <a:xfrm>
            <a:off x="6294523" y="4124714"/>
            <a:ext cx="0" cy="2077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5">
            <a:extLst>
              <a:ext uri="{FF2B5EF4-FFF2-40B4-BE49-F238E27FC236}">
                <a16:creationId xmlns:a16="http://schemas.microsoft.com/office/drawing/2014/main" id="{6196F639-E871-45EA-8C57-1480A7200CA0}"/>
              </a:ext>
            </a:extLst>
          </p:cNvPr>
          <p:cNvSpPr txBox="1"/>
          <p:nvPr/>
        </p:nvSpPr>
        <p:spPr>
          <a:xfrm>
            <a:off x="6941026" y="3309959"/>
            <a:ext cx="228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ODS</a:t>
            </a: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Lucha cambio climático</a:t>
            </a: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Metas renovables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77">
            <a:extLst>
              <a:ext uri="{FF2B5EF4-FFF2-40B4-BE49-F238E27FC236}">
                <a16:creationId xmlns:a16="http://schemas.microsoft.com/office/drawing/2014/main" id="{6735ABD2-EE67-4B97-B736-8CAC38D3B831}"/>
              </a:ext>
            </a:extLst>
          </p:cNvPr>
          <p:cNvCxnSpPr/>
          <p:nvPr/>
        </p:nvCxnSpPr>
        <p:spPr>
          <a:xfrm flipV="1">
            <a:off x="7096245" y="3945810"/>
            <a:ext cx="0" cy="265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80">
            <a:extLst>
              <a:ext uri="{FF2B5EF4-FFF2-40B4-BE49-F238E27FC236}">
                <a16:creationId xmlns:a16="http://schemas.microsoft.com/office/drawing/2014/main" id="{321D26A4-8100-4802-8A6B-455F73003B82}"/>
              </a:ext>
            </a:extLst>
          </p:cNvPr>
          <p:cNvCxnSpPr/>
          <p:nvPr/>
        </p:nvCxnSpPr>
        <p:spPr>
          <a:xfrm flipV="1">
            <a:off x="3023615" y="3581693"/>
            <a:ext cx="0" cy="551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C5BCECC9-29D4-46A5-BB4F-AA4BED0FF287}"/>
              </a:ext>
            </a:extLst>
          </p:cNvPr>
          <p:cNvCxnSpPr>
            <a:cxnSpLocks/>
          </p:cNvCxnSpPr>
          <p:nvPr/>
        </p:nvCxnSpPr>
        <p:spPr>
          <a:xfrm>
            <a:off x="2036573" y="4142464"/>
            <a:ext cx="6000080" cy="13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536B50F-81C1-478F-A406-EE42AD93760F}"/>
              </a:ext>
            </a:extLst>
          </p:cNvPr>
          <p:cNvCxnSpPr/>
          <p:nvPr/>
        </p:nvCxnSpPr>
        <p:spPr>
          <a:xfrm>
            <a:off x="4597167" y="4000978"/>
            <a:ext cx="0" cy="32422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52AD040-3E69-4FDE-9BFD-D8748493A0CC}"/>
              </a:ext>
            </a:extLst>
          </p:cNvPr>
          <p:cNvSpPr txBox="1"/>
          <p:nvPr/>
        </p:nvSpPr>
        <p:spPr>
          <a:xfrm>
            <a:off x="5608610" y="3686687"/>
            <a:ext cx="5588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México:</a:t>
            </a:r>
          </a:p>
          <a:p>
            <a:r>
              <a:rPr lang="es-MX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TLC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8AC9EF8D-CA45-4FAA-BACF-6EABC920A2F0}"/>
              </a:ext>
            </a:extLst>
          </p:cNvPr>
          <p:cNvCxnSpPr/>
          <p:nvPr/>
        </p:nvCxnSpPr>
        <p:spPr>
          <a:xfrm flipH="1">
            <a:off x="2036573" y="4142464"/>
            <a:ext cx="2955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86905E27-D4C7-4170-A62F-88AC0EA34D2C}"/>
              </a:ext>
            </a:extLst>
          </p:cNvPr>
          <p:cNvCxnSpPr/>
          <p:nvPr/>
        </p:nvCxnSpPr>
        <p:spPr>
          <a:xfrm>
            <a:off x="5806580" y="4009856"/>
            <a:ext cx="0" cy="32422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2E1740F-3E85-4B9E-A4F0-027E5E32724F}"/>
              </a:ext>
            </a:extLst>
          </p:cNvPr>
          <p:cNvSpPr txBox="1"/>
          <p:nvPr/>
        </p:nvSpPr>
        <p:spPr>
          <a:xfrm>
            <a:off x="4256366" y="3579591"/>
            <a:ext cx="9608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México:</a:t>
            </a:r>
          </a:p>
          <a:p>
            <a:r>
              <a:rPr lang="es-MX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Nacionalización eléctrica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D33DDFD0-FBD5-4AD0-B3D2-1512F86E17CD}"/>
              </a:ext>
            </a:extLst>
          </p:cNvPr>
          <p:cNvCxnSpPr/>
          <p:nvPr/>
        </p:nvCxnSpPr>
        <p:spPr>
          <a:xfrm>
            <a:off x="7007604" y="3945810"/>
            <a:ext cx="0" cy="32422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4FC5CA5-1E61-48CE-AAC7-0DE77D5E8585}"/>
              </a:ext>
            </a:extLst>
          </p:cNvPr>
          <p:cNvSpPr txBox="1"/>
          <p:nvPr/>
        </p:nvSpPr>
        <p:spPr>
          <a:xfrm>
            <a:off x="6505834" y="4233611"/>
            <a:ext cx="9014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México:</a:t>
            </a:r>
          </a:p>
          <a:p>
            <a:r>
              <a:rPr lang="es-MX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competencia</a:t>
            </a:r>
          </a:p>
        </p:txBody>
      </p: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FD1AF52D-5F95-402F-9B14-4BE835777129}"/>
              </a:ext>
            </a:extLst>
          </p:cNvPr>
          <p:cNvCxnSpPr/>
          <p:nvPr/>
        </p:nvCxnSpPr>
        <p:spPr>
          <a:xfrm>
            <a:off x="7758104" y="4160905"/>
            <a:ext cx="326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20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FFF81-2770-496C-925B-969FDD69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vieja solución no resuelve los nuevos problemas</a:t>
            </a:r>
          </a:p>
        </p:txBody>
      </p:sp>
      <p:pic>
        <p:nvPicPr>
          <p:cNvPr id="4" name="Imagen 3" descr="Gráfico&#10;&#10;Descripción generada automáticamente">
            <a:extLst>
              <a:ext uri="{FF2B5EF4-FFF2-40B4-BE49-F238E27FC236}">
                <a16:creationId xmlns:a16="http://schemas.microsoft.com/office/drawing/2014/main" id="{7401D117-FE54-4F3D-9077-20DE91BC7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6" y="2220686"/>
            <a:ext cx="5049417" cy="3564294"/>
          </a:xfrm>
          <a:prstGeom prst="rect">
            <a:avLst/>
          </a:prstGeom>
        </p:spPr>
      </p:pic>
      <p:pic>
        <p:nvPicPr>
          <p:cNvPr id="6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73DE5978-D19C-4569-83A1-0BE67A346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79" y="2220686"/>
            <a:ext cx="4943670" cy="348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2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07B29-DEBE-4DCB-8D7F-646B40AA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Objetivos del modelo eléctrico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52A182-24CF-4A84-ADB8-9EDA5322DB75}"/>
              </a:ext>
            </a:extLst>
          </p:cNvPr>
          <p:cNvSpPr txBox="1"/>
          <p:nvPr/>
        </p:nvSpPr>
        <p:spPr>
          <a:xfrm>
            <a:off x="1792448" y="2250445"/>
            <a:ext cx="86071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Todos los mexicanos tienen acceso a electricidad barata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La matriz eléctrica disminuye las emisiones de gases de efecto invernadero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México no tiene apagones, ni interrupciones del servicio, tampoco pérdidas de energía</a:t>
            </a: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1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FCE08-B659-42D0-B000-C8C7C42A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Principales problemas: 1 Las plantas CFE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CAE5A07-5B31-479D-99D9-00C541F3B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627" y="1231816"/>
            <a:ext cx="9051720" cy="5261059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5E27FC44-0225-4D70-8A47-DC84344C565A}"/>
              </a:ext>
            </a:extLst>
          </p:cNvPr>
          <p:cNvSpPr/>
          <p:nvPr/>
        </p:nvSpPr>
        <p:spPr>
          <a:xfrm>
            <a:off x="6711194" y="2557379"/>
            <a:ext cx="813732" cy="8716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6B3F6F4-D89B-40C9-BB5E-14967969E206}"/>
              </a:ext>
            </a:extLst>
          </p:cNvPr>
          <p:cNvSpPr/>
          <p:nvPr/>
        </p:nvSpPr>
        <p:spPr>
          <a:xfrm>
            <a:off x="6711194" y="4295692"/>
            <a:ext cx="813732" cy="8716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6437C055-BCFF-4851-82E1-A6016AD69851}"/>
              </a:ext>
            </a:extLst>
          </p:cNvPr>
          <p:cNvCxnSpPr/>
          <p:nvPr/>
        </p:nvCxnSpPr>
        <p:spPr>
          <a:xfrm>
            <a:off x="5863905" y="4110605"/>
            <a:ext cx="375826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05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FCE08-B659-42D0-B000-C8C7C42A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Principales problemas: 2 Los costos de CFE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46187B1-4B72-4FCE-BF5B-466400A96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990921"/>
              </p:ext>
            </p:extLst>
          </p:nvPr>
        </p:nvGraphicFramePr>
        <p:xfrm>
          <a:off x="4000034" y="1880504"/>
          <a:ext cx="3130607" cy="3422700"/>
        </p:xfrm>
        <a:graphic>
          <a:graphicData uri="http://schemas.openxmlformats.org/drawingml/2006/table">
            <a:tbl>
              <a:tblPr/>
              <a:tblGrid>
                <a:gridCol w="1936458">
                  <a:extLst>
                    <a:ext uri="{9D8B030D-6E8A-4147-A177-3AD203B41FA5}">
                      <a16:colId xmlns:a16="http://schemas.microsoft.com/office/drawing/2014/main" val="2594475429"/>
                    </a:ext>
                  </a:extLst>
                </a:gridCol>
                <a:gridCol w="1194149">
                  <a:extLst>
                    <a:ext uri="{9D8B030D-6E8A-4147-A177-3AD203B41FA5}">
                      <a16:colId xmlns:a16="http://schemas.microsoft.com/office/drawing/2014/main" val="3736838798"/>
                    </a:ext>
                  </a:extLst>
                </a:gridCol>
              </a:tblGrid>
              <a:tr h="1071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Pesos/MWH*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616859"/>
                  </a:ext>
                </a:extLst>
              </a:tr>
              <a:tr h="18853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Hidroeléctrica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304667"/>
                  </a:ext>
                </a:extLst>
              </a:tr>
              <a:tr h="18853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982030"/>
                  </a:ext>
                </a:extLst>
              </a:tr>
              <a:tr h="18853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Eólica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258987"/>
                  </a:ext>
                </a:extLst>
              </a:tr>
              <a:tr h="2570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Geotermia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728152"/>
                  </a:ext>
                </a:extLst>
              </a:tr>
              <a:tr h="18853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Nuclear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N.D.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414508"/>
                  </a:ext>
                </a:extLst>
              </a:tr>
              <a:tr h="19846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limpia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652149"/>
                  </a:ext>
                </a:extLst>
              </a:tr>
              <a:tr h="18853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Térmica convencional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787197"/>
                  </a:ext>
                </a:extLst>
              </a:tr>
              <a:tr h="18853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Turbogas</a:t>
                      </a:r>
                      <a:endParaRPr lang="es-MX" sz="11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749311"/>
                  </a:ext>
                </a:extLst>
              </a:tr>
              <a:tr h="18853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Ciclo combinado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241200"/>
                  </a:ext>
                </a:extLst>
              </a:tr>
              <a:tr h="18853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Combustión interna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778005"/>
                  </a:ext>
                </a:extLst>
              </a:tr>
              <a:tr h="18853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Carbon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N.D.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51206"/>
                  </a:ext>
                </a:extLst>
              </a:tr>
              <a:tr h="19846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Costo energía SLP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625195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2919C6E3-2F98-4515-87CA-B0DE1BA42FF1}"/>
              </a:ext>
            </a:extLst>
          </p:cNvPr>
          <p:cNvSpPr txBox="1"/>
          <p:nvPr/>
        </p:nvSpPr>
        <p:spPr>
          <a:xfrm>
            <a:off x="1182510" y="5969655"/>
            <a:ext cx="4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Fuente: Metodología de cálculo de tarifas de CFE Suministro Básico. CRE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D837AC6-6BDB-444E-9677-BD1BDB4404D6}"/>
              </a:ext>
            </a:extLst>
          </p:cNvPr>
          <p:cNvSpPr txBox="1"/>
          <p:nvPr/>
        </p:nvSpPr>
        <p:spPr>
          <a:xfrm>
            <a:off x="3842158" y="5369909"/>
            <a:ext cx="40575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*Nota: el costo de las SLP incluyen el costo de la potencia y del CEL</a:t>
            </a:r>
          </a:p>
        </p:txBody>
      </p:sp>
    </p:spTree>
    <p:extLst>
      <p:ext uri="{BB962C8B-B14F-4D97-AF65-F5344CB8AC3E}">
        <p14:creationId xmlns:p14="http://schemas.microsoft.com/office/powerpoint/2010/main" val="2770414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249B2-0E92-4977-AE41-00198376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53" y="37954"/>
            <a:ext cx="10515600" cy="1325563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Principales problemas: 3 El agua no alcanza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43D4167-8E18-4ADE-A9AB-4A3725D59D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178703"/>
              </p:ext>
            </p:extLst>
          </p:nvPr>
        </p:nvGraphicFramePr>
        <p:xfrm>
          <a:off x="199151" y="1363517"/>
          <a:ext cx="11020425" cy="220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45A364C-4002-4BED-B646-36575BEF54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64867"/>
              </p:ext>
            </p:extLst>
          </p:nvPr>
        </p:nvGraphicFramePr>
        <p:xfrm>
          <a:off x="368155" y="3872422"/>
          <a:ext cx="10769498" cy="257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2A8BE59-54BC-4070-9624-8C8F132D29A8}"/>
              </a:ext>
            </a:extLst>
          </p:cNvPr>
          <p:cNvSpPr txBox="1"/>
          <p:nvPr/>
        </p:nvSpPr>
        <p:spPr>
          <a:xfrm>
            <a:off x="368155" y="3568554"/>
            <a:ext cx="3629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Fuente: Elaboración propia con datos de CENACE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907413-37BA-41C0-ADAE-7CA0B7F8B89F}"/>
              </a:ext>
            </a:extLst>
          </p:cNvPr>
          <p:cNvSpPr txBox="1"/>
          <p:nvPr/>
        </p:nvSpPr>
        <p:spPr>
          <a:xfrm>
            <a:off x="368155" y="6450930"/>
            <a:ext cx="3767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Fuente: Elaboración propia con datos de CONAGUA</a:t>
            </a:r>
          </a:p>
        </p:txBody>
      </p:sp>
    </p:spTree>
    <p:extLst>
      <p:ext uri="{BB962C8B-B14F-4D97-AF65-F5344CB8AC3E}">
        <p14:creationId xmlns:p14="http://schemas.microsoft.com/office/powerpoint/2010/main" val="139865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FCE08-B659-42D0-B000-C8C7C42AF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736"/>
            <a:ext cx="10515600" cy="1325563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Principales problemas: 4 la expansión </a:t>
            </a:r>
            <a:r>
              <a:rPr lang="es-MX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del SEN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AF854CD-8685-4313-AEEB-F0EBBAB2C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784936"/>
            <a:ext cx="65532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18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DA870-BEF5-4978-AFA8-69F2E481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¿Cómo solucionamos los problemas y alcanzamos los objetivos?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B8AEAF-3321-4BD5-A9C1-F5C188E9589C}"/>
              </a:ext>
            </a:extLst>
          </p:cNvPr>
          <p:cNvSpPr txBox="1"/>
          <p:nvPr/>
        </p:nvSpPr>
        <p:spPr>
          <a:xfrm>
            <a:off x="1230355" y="2048712"/>
            <a:ext cx="50758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Más competencia en la generación eléctrica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Más energía renovable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Mejor regulación </a:t>
            </a:r>
          </a:p>
        </p:txBody>
      </p:sp>
      <p:sp>
        <p:nvSpPr>
          <p:cNvPr id="4" name="Cerrar llave 3">
            <a:extLst>
              <a:ext uri="{FF2B5EF4-FFF2-40B4-BE49-F238E27FC236}">
                <a16:creationId xmlns:a16="http://schemas.microsoft.com/office/drawing/2014/main" id="{3610CA01-E0E0-4755-AD1E-2588FBA71A5D}"/>
              </a:ext>
            </a:extLst>
          </p:cNvPr>
          <p:cNvSpPr/>
          <p:nvPr/>
        </p:nvSpPr>
        <p:spPr>
          <a:xfrm>
            <a:off x="6627303" y="1929468"/>
            <a:ext cx="444616" cy="41441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4E5EBB-E8BD-4D3F-9E2B-7B2E75C9F528}"/>
              </a:ext>
            </a:extLst>
          </p:cNvPr>
          <p:cNvSpPr txBox="1"/>
          <p:nvPr/>
        </p:nvSpPr>
        <p:spPr>
          <a:xfrm>
            <a:off x="7393014" y="1690688"/>
            <a:ext cx="42783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Todos podemos escoger suministrador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CFE suministrador sustituye sus electrones caros y contaminantes por otros de menor precio y limpios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La competencia trae inversión oportuna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CFE Transmisión y CFE Distribución dejan de transferir renta para subsidiar a CFESB y eso les permite invertir en las redes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El regulador vela por la transparencia en los costos y porque las reglas del juego corrijan cualquier conflicto que afecte a CFE</a:t>
            </a:r>
          </a:p>
          <a:p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6BAA6D7B-BBC7-40BC-B8A4-AD3A0D6B005B}"/>
              </a:ext>
            </a:extLst>
          </p:cNvPr>
          <p:cNvSpPr/>
          <p:nvPr/>
        </p:nvSpPr>
        <p:spPr>
          <a:xfrm>
            <a:off x="9351842" y="3614789"/>
            <a:ext cx="360727" cy="98151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5EEF29-6423-425D-A358-F1E3F0FAF392}"/>
              </a:ext>
            </a:extLst>
          </p:cNvPr>
          <p:cNvSpPr txBox="1"/>
          <p:nvPr/>
        </p:nvSpPr>
        <p:spPr>
          <a:xfrm>
            <a:off x="7784984" y="4596301"/>
            <a:ext cx="3716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Gana México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CFE, como la empresa de los mexicanos, gana eficiencia, domina las nuevas tecnologías y deja de perder dinero: Empresa del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sXXI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080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389</Words>
  <Application>Microsoft Office PowerPoint</Application>
  <PresentationFormat>Panorámica</PresentationFormat>
  <Paragraphs>80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¿Cuál es el modelo eléctrico que le sirve a México?</vt:lpstr>
      <vt:lpstr>Los modelos nacionales se han adaptado a la evolución global</vt:lpstr>
      <vt:lpstr>La vieja solución no resuelve los nuevos problemas</vt:lpstr>
      <vt:lpstr>Objetivos del modelo eléctrico </vt:lpstr>
      <vt:lpstr>Principales problemas: 1 Las plantas CFE</vt:lpstr>
      <vt:lpstr>Principales problemas: 2 Los costos de CFE</vt:lpstr>
      <vt:lpstr>Principales problemas: 3 El agua no alcanza</vt:lpstr>
      <vt:lpstr>Principales problemas: 4 la expansión oportuna del SEN</vt:lpstr>
      <vt:lpstr>¿Cómo solucionamos los problemas y alcanzamos los objetivos?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¿Cuál es el modelo eléctrico que le sirve a México?</dc:title>
  <dc:creator>Rosanety Barrios Beltran</dc:creator>
  <cp:lastModifiedBy>Rosanety Barrios Beltran</cp:lastModifiedBy>
  <cp:revision>1</cp:revision>
  <dcterms:created xsi:type="dcterms:W3CDTF">2022-01-15T20:31:42Z</dcterms:created>
  <dcterms:modified xsi:type="dcterms:W3CDTF">2022-01-15T21:41:26Z</dcterms:modified>
</cp:coreProperties>
</file>