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77" r:id="rId5"/>
    <p:sldId id="278" r:id="rId6"/>
    <p:sldId id="275" r:id="rId7"/>
    <p:sldId id="261" r:id="rId8"/>
    <p:sldId id="262" r:id="rId9"/>
    <p:sldId id="263" r:id="rId10"/>
    <p:sldId id="266" r:id="rId11"/>
    <p:sldId id="267" r:id="rId12"/>
    <p:sldId id="268" r:id="rId13"/>
    <p:sldId id="271" r:id="rId14"/>
    <p:sldId id="273" r:id="rId15"/>
    <p:sldId id="279" r:id="rId16"/>
    <p:sldId id="274" r:id="rId17"/>
    <p:sldId id="280" r:id="rId18"/>
    <p:sldId id="272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05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  <p:pic>
        <p:nvPicPr>
          <p:cNvPr id="11" name="10 Imagen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00"/>
          <a:stretch/>
        </p:blipFill>
        <p:spPr bwMode="auto">
          <a:xfrm>
            <a:off x="8199099" y="9252"/>
            <a:ext cx="936104" cy="6624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10/12/2015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10489">
              <a:lnSpc>
                <a:spcPct val="100000"/>
              </a:lnSpc>
            </a:pPr>
            <a:fld id="{81D60167-4931-47E6-BA6A-407CBD079E47}" type="slidenum">
              <a:rPr sz="1200" dirty="0" smtClean="0">
                <a:solidFill>
                  <a:srgbClr val="888888"/>
                </a:solidFill>
                <a:latin typeface="Arial"/>
                <a:cs typeface="Arial"/>
              </a:rPr>
              <a:t>‹Nº›</a:t>
            </a:fld>
            <a:endParaRPr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07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  <p:pic>
        <p:nvPicPr>
          <p:cNvPr id="7" name="6 Imagen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500"/>
          <a:stretch/>
        </p:blipFill>
        <p:spPr bwMode="auto">
          <a:xfrm>
            <a:off x="8199099" y="9252"/>
            <a:ext cx="936104" cy="6624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9512" y="-54"/>
            <a:ext cx="8961378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168816" y="-54"/>
            <a:ext cx="8975185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8F401B6-A461-42B1-808A-85B534C2ACB7}" type="datetimeFigureOut">
              <a:rPr lang="es-MX" smtClean="0"/>
              <a:t>12/10/2015</a:t>
            </a:fld>
            <a:endParaRPr lang="es-MX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MX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FEB93FF-685C-4BD4-9188-B2E0DDDD76C0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85236" y="1404059"/>
            <a:ext cx="77192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CONFEDERACIÓN DE CÁMARAS 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INDUSTRIALES DE LOS ESTADOS 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UNIDOS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MEXICANOS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COMISIÓN FISCAL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PROPUESTAS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REFORMAS 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FISCALES PARA 2016</a:t>
            </a:r>
          </a:p>
        </p:txBody>
      </p:sp>
    </p:spTree>
    <p:extLst>
      <p:ext uri="{BB962C8B-B14F-4D97-AF65-F5344CB8AC3E}">
        <p14:creationId xmlns:p14="http://schemas.microsoft.com/office/powerpoint/2010/main" val="406774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8113" y="1196752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/>
              <a:t>6</a:t>
            </a:r>
            <a:r>
              <a:rPr lang="es-MX" b="1" dirty="0" smtClean="0"/>
              <a:t>. </a:t>
            </a:r>
            <a:r>
              <a:rPr lang="es-MX" b="1" u="sng" dirty="0" smtClean="0"/>
              <a:t>IMPUESTOS </a:t>
            </a:r>
            <a:r>
              <a:rPr lang="es-MX" b="1" u="sng" dirty="0"/>
              <a:t>SOBRE DIVIDENDOS A PERSONAS FÍSICAS.</a:t>
            </a:r>
            <a:endParaRPr lang="es-MX" dirty="0"/>
          </a:p>
          <a:p>
            <a:pPr algn="just"/>
            <a:r>
              <a:rPr lang="es-MX" b="1" dirty="0"/>
              <a:t> </a:t>
            </a:r>
            <a:endParaRPr lang="es-MX" b="1" dirty="0" smtClean="0"/>
          </a:p>
          <a:p>
            <a:pPr algn="just"/>
            <a:endParaRPr lang="es-MX" b="1" dirty="0"/>
          </a:p>
          <a:p>
            <a:pPr algn="just"/>
            <a:r>
              <a:rPr lang="es-MX" dirty="0" smtClean="0"/>
              <a:t>Las </a:t>
            </a:r>
            <a:r>
              <a:rPr lang="es-MX" dirty="0"/>
              <a:t>personas morales que distribuyan dividendos </a:t>
            </a:r>
            <a:r>
              <a:rPr lang="es-MX" dirty="0" smtClean="0"/>
              <a:t>a </a:t>
            </a:r>
            <a:r>
              <a:rPr lang="es-MX" dirty="0"/>
              <a:t>sus socios o </a:t>
            </a:r>
            <a:r>
              <a:rPr lang="es-MX" dirty="0" smtClean="0"/>
              <a:t>accionistas deberán: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Retener el </a:t>
            </a:r>
            <a:r>
              <a:rPr lang="es-MX" dirty="0"/>
              <a:t>10% sobre el monto del </a:t>
            </a:r>
            <a:r>
              <a:rPr lang="es-MX" dirty="0" smtClean="0"/>
              <a:t>dividendo y esto es un impuesto definitivo.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Por </a:t>
            </a:r>
            <a:r>
              <a:rPr lang="es-MX" dirty="0"/>
              <a:t>lo que una persona física residente en México está </a:t>
            </a:r>
            <a:r>
              <a:rPr lang="es-MX" dirty="0" smtClean="0"/>
              <a:t>en desventaja </a:t>
            </a:r>
            <a:r>
              <a:rPr lang="es-MX" dirty="0"/>
              <a:t>con respecto a un residente en el </a:t>
            </a:r>
            <a:r>
              <a:rPr lang="es-MX" dirty="0" smtClean="0"/>
              <a:t>extranjero, porque ellos mediante el tratado podrán acreditar dicho impuesto.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 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u="sng" dirty="0"/>
              <a:t>S</a:t>
            </a:r>
            <a:r>
              <a:rPr lang="es-MX" b="1" u="sng" dirty="0" smtClean="0"/>
              <a:t>e </a:t>
            </a:r>
            <a:r>
              <a:rPr lang="es-MX" b="1" u="sng" dirty="0"/>
              <a:t>propone </a:t>
            </a:r>
            <a:r>
              <a:rPr lang="es-MX" b="1" u="sng" dirty="0" smtClean="0"/>
              <a:t>puedan </a:t>
            </a:r>
            <a:r>
              <a:rPr lang="es-MX" b="1" u="sng" dirty="0"/>
              <a:t>acreditar contra el I</a:t>
            </a:r>
            <a:r>
              <a:rPr lang="es-MX" b="1" u="sng" dirty="0" smtClean="0"/>
              <a:t>mpuesto </a:t>
            </a:r>
            <a:r>
              <a:rPr lang="es-MX" b="1" u="sng" dirty="0"/>
              <a:t>S</a:t>
            </a:r>
            <a:r>
              <a:rPr lang="es-MX" b="1" u="sng" dirty="0" smtClean="0"/>
              <a:t>obre </a:t>
            </a:r>
            <a:r>
              <a:rPr lang="es-MX" b="1" u="sng" dirty="0"/>
              <a:t>la </a:t>
            </a:r>
            <a:r>
              <a:rPr lang="es-MX" b="1" u="sng" dirty="0" smtClean="0"/>
              <a:t>Renta anual, </a:t>
            </a:r>
            <a:r>
              <a:rPr lang="es-MX" b="1" u="sng" dirty="0"/>
              <a:t>con el objetivo de que su tasa efectiva de impuesto </a:t>
            </a:r>
            <a:r>
              <a:rPr lang="es-MX" b="1" u="sng" dirty="0" smtClean="0"/>
              <a:t>no </a:t>
            </a:r>
            <a:r>
              <a:rPr lang="es-MX" b="1" u="sng" dirty="0"/>
              <a:t>exceda de un 37%.</a:t>
            </a:r>
          </a:p>
        </p:txBody>
      </p:sp>
    </p:spTree>
    <p:extLst>
      <p:ext uri="{BB962C8B-B14F-4D97-AF65-F5344CB8AC3E}">
        <p14:creationId xmlns:p14="http://schemas.microsoft.com/office/powerpoint/2010/main" val="36105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8605" y="1556792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b="1" u="sng" dirty="0"/>
              <a:t>7</a:t>
            </a:r>
            <a:r>
              <a:rPr lang="es-MX" b="1" u="sng" dirty="0" smtClean="0"/>
              <a:t>. DEDUCIBILIDAD </a:t>
            </a:r>
            <a:r>
              <a:rPr lang="es-MX" b="1" u="sng" dirty="0"/>
              <a:t>DE AUTOMÓVILES.</a:t>
            </a:r>
            <a:endParaRPr lang="es-MX" dirty="0"/>
          </a:p>
          <a:p>
            <a:pPr algn="just"/>
            <a:r>
              <a:rPr lang="es-MX" b="1" dirty="0"/>
              <a:t> </a:t>
            </a:r>
            <a:endParaRPr lang="es-MX" b="1" dirty="0" smtClean="0"/>
          </a:p>
          <a:p>
            <a:pPr algn="just"/>
            <a:endParaRPr lang="es-MX" b="1" dirty="0"/>
          </a:p>
          <a:p>
            <a:pPr algn="just"/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Actualmente existe el límite </a:t>
            </a:r>
            <a:r>
              <a:rPr lang="es-MX" dirty="0"/>
              <a:t>en la deducibilidad de automóviles el cual es $130,000 </a:t>
            </a:r>
            <a:r>
              <a:rPr lang="es-MX" dirty="0" smtClean="0"/>
              <a:t>pesos.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Esto representa autos </a:t>
            </a:r>
            <a:r>
              <a:rPr lang="es-MX" dirty="0"/>
              <a:t>más pequeños, austeros y sin el mínimo de seguridad básica como bolsas de </a:t>
            </a:r>
            <a:r>
              <a:rPr lang="es-MX" dirty="0" smtClean="0"/>
              <a:t>seguridad y aire acondicionado.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u="sng" dirty="0" smtClean="0"/>
              <a:t>Sugerimos </a:t>
            </a:r>
            <a:r>
              <a:rPr lang="es-MX" b="1" u="sng" dirty="0"/>
              <a:t>que dicho valor sea actualizado </a:t>
            </a:r>
            <a:r>
              <a:rPr lang="es-MX" b="1" u="sng" dirty="0" smtClean="0"/>
              <a:t>deducible </a:t>
            </a:r>
            <a:r>
              <a:rPr lang="es-MX" b="1" u="sng" dirty="0"/>
              <a:t>vehículos hasta $200,000 </a:t>
            </a:r>
            <a:r>
              <a:rPr lang="es-MX" b="1" u="sng" dirty="0" smtClean="0"/>
              <a:t>pesos.</a:t>
            </a:r>
            <a:endParaRPr lang="es-MX" b="1" u="sng" dirty="0"/>
          </a:p>
        </p:txBody>
      </p:sp>
    </p:spTree>
    <p:extLst>
      <p:ext uri="{BB962C8B-B14F-4D97-AF65-F5344CB8AC3E}">
        <p14:creationId xmlns:p14="http://schemas.microsoft.com/office/powerpoint/2010/main" val="142426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87923" y="983625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 </a:t>
            </a:r>
            <a:endParaRPr lang="es-MX" sz="2000" dirty="0"/>
          </a:p>
          <a:p>
            <a:pPr lvl="0" algn="just"/>
            <a:r>
              <a:rPr lang="es-MX" b="1" u="sng" dirty="0"/>
              <a:t>8</a:t>
            </a:r>
            <a:r>
              <a:rPr lang="es-MX" b="1" u="sng" dirty="0" smtClean="0"/>
              <a:t>. RÉGIMEN </a:t>
            </a:r>
            <a:r>
              <a:rPr lang="es-MX" b="1" u="sng" dirty="0"/>
              <a:t>FISCAL A LA DEDUCIBILIDAD DE GASTOS EN RESTAURANTES.</a:t>
            </a:r>
            <a:endParaRPr lang="es-MX" sz="2000" dirty="0"/>
          </a:p>
          <a:p>
            <a:pPr algn="just"/>
            <a:r>
              <a:rPr lang="es-MX" dirty="0"/>
              <a:t> </a:t>
            </a:r>
            <a:endParaRPr lang="es-MX" dirty="0" smtClean="0"/>
          </a:p>
          <a:p>
            <a:pPr algn="just"/>
            <a:endParaRPr lang="es-MX" sz="2000" dirty="0"/>
          </a:p>
          <a:p>
            <a:pPr algn="just"/>
            <a:endParaRPr lang="es-MX" sz="2000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MX" dirty="0" smtClean="0"/>
              <a:t>Actualmente los </a:t>
            </a:r>
            <a:r>
              <a:rPr lang="es-MX" dirty="0"/>
              <a:t>gastos en restaurantes </a:t>
            </a:r>
            <a:r>
              <a:rPr lang="es-MX" dirty="0" smtClean="0"/>
              <a:t>son deducibles en un 8.5%, lo que no contribuye a promover la formalidad y el empleo.</a:t>
            </a:r>
            <a:endParaRPr lang="es-MX" sz="2000" dirty="0"/>
          </a:p>
          <a:p>
            <a:pPr algn="just"/>
            <a:r>
              <a:rPr lang="es-MX" dirty="0"/>
              <a:t> </a:t>
            </a:r>
            <a:endParaRPr lang="es-MX" dirty="0" smtClean="0"/>
          </a:p>
          <a:p>
            <a:pPr algn="just"/>
            <a:endParaRPr lang="es-MX" sz="2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/>
              <a:t>Sugerimos que estos gastos sean </a:t>
            </a:r>
            <a:r>
              <a:rPr lang="es-MX" dirty="0" smtClean="0"/>
              <a:t>deducibles al 50%:</a:t>
            </a:r>
            <a:endParaRPr lang="es-MX" dirty="0"/>
          </a:p>
          <a:p>
            <a:pPr algn="just"/>
            <a:r>
              <a:rPr lang="es-MX" dirty="0"/>
              <a:t> </a:t>
            </a:r>
            <a:endParaRPr lang="es-MX" dirty="0" smtClean="0"/>
          </a:p>
          <a:p>
            <a:pPr algn="just"/>
            <a:endParaRPr lang="es-MX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s-MX" dirty="0" smtClean="0"/>
              <a:t>Incorporar </a:t>
            </a:r>
            <a:r>
              <a:rPr lang="es-MX" dirty="0"/>
              <a:t>a </a:t>
            </a:r>
            <a:r>
              <a:rPr lang="es-MX" dirty="0" smtClean="0"/>
              <a:t>establecimientos </a:t>
            </a:r>
            <a:r>
              <a:rPr lang="es-MX" dirty="0"/>
              <a:t>que por estar en la informalidad representan una competencia </a:t>
            </a:r>
            <a:r>
              <a:rPr lang="es-MX" dirty="0" smtClean="0"/>
              <a:t>desleal.</a:t>
            </a:r>
          </a:p>
          <a:p>
            <a:pPr marL="742950" lvl="1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s-MX" dirty="0" smtClean="0"/>
              <a:t>Incrementar </a:t>
            </a:r>
            <a:r>
              <a:rPr lang="es-MX" dirty="0"/>
              <a:t>la  demanda </a:t>
            </a:r>
            <a:r>
              <a:rPr lang="es-MX" dirty="0" smtClean="0"/>
              <a:t>interna.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537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11560" y="1196752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b="1" u="sng" dirty="0"/>
              <a:t>9</a:t>
            </a:r>
            <a:r>
              <a:rPr lang="es-MX" b="1" u="sng" dirty="0" smtClean="0"/>
              <a:t>. REDUCCIÓN </a:t>
            </a:r>
            <a:r>
              <a:rPr lang="es-MX" b="1" u="sng" dirty="0"/>
              <a:t>TASA DE INTERESES.</a:t>
            </a:r>
            <a:endParaRPr lang="es-MX" dirty="0"/>
          </a:p>
          <a:p>
            <a:pPr algn="just"/>
            <a:endParaRPr lang="es-MX" dirty="0" smtClean="0"/>
          </a:p>
          <a:p>
            <a:pPr algn="just"/>
            <a:r>
              <a:rPr lang="es-MX" dirty="0"/>
              <a:t> </a:t>
            </a:r>
          </a:p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Las </a:t>
            </a:r>
            <a:r>
              <a:rPr lang="es-MX" dirty="0"/>
              <a:t>instituciones d</a:t>
            </a:r>
            <a:r>
              <a:rPr lang="es-MX" dirty="0" smtClean="0"/>
              <a:t>el </a:t>
            </a:r>
            <a:r>
              <a:rPr lang="es-MX" dirty="0"/>
              <a:t>sistema financiero que efectúen pagos por intereses, deberán retener y enterar el impuesto aplicando la </a:t>
            </a:r>
            <a:r>
              <a:rPr lang="es-MX" dirty="0" smtClean="0"/>
              <a:t>tasa del </a:t>
            </a:r>
            <a:r>
              <a:rPr lang="es-MX" dirty="0"/>
              <a:t>.60% </a:t>
            </a:r>
            <a:r>
              <a:rPr lang="es-MX" dirty="0" smtClean="0"/>
              <a:t>en 2015 sobre el monto del capital que da lugar al pago de intereses.</a:t>
            </a:r>
            <a:endParaRPr lang="es-MX" dirty="0"/>
          </a:p>
          <a:p>
            <a:pPr algn="just"/>
            <a:r>
              <a:rPr lang="es-MX" dirty="0"/>
              <a:t> </a:t>
            </a:r>
            <a:endParaRPr lang="es-MX" dirty="0" smtClean="0"/>
          </a:p>
          <a:p>
            <a:pPr algn="just"/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/>
              <a:t>Se propone reducir la tasa de retención anual del 0.60% al 0.10%, ya que </a:t>
            </a:r>
            <a:r>
              <a:rPr lang="es-MX" dirty="0" smtClean="0"/>
              <a:t>un alto impuesto afecta </a:t>
            </a:r>
            <a:r>
              <a:rPr lang="es-MX" dirty="0"/>
              <a:t>y desincentiva el </a:t>
            </a:r>
            <a:r>
              <a:rPr lang="es-MX" dirty="0" smtClean="0"/>
              <a:t>ahorro.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El ahorrador tiene una tasa real negativa.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7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11560" y="1196752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b="1" u="sng" dirty="0" smtClean="0"/>
              <a:t>10. CAPITALIZACIÓN DELGADA EMPRESAS DEL SECTOR ENERGÍA ELÉCTRICA.</a:t>
            </a:r>
            <a:endParaRPr lang="es-MX" dirty="0" smtClean="0"/>
          </a:p>
          <a:p>
            <a:pPr algn="just"/>
            <a:endParaRPr lang="es-MX" dirty="0" smtClean="0"/>
          </a:p>
          <a:p>
            <a:pPr algn="just"/>
            <a:r>
              <a:rPr lang="es-MX" dirty="0"/>
              <a:t> </a:t>
            </a:r>
          </a:p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/>
              <a:t>Problemática: las empresas del sector energía eléctrica considerarán no deducibles los intereses por las reglas de capitalización delgada de 2014 y 2015, al haber dejado de ser una actividad estratégica desde 2014.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u="sng" dirty="0" smtClean="0"/>
              <a:t>Proponemos Incluir </a:t>
            </a:r>
            <a:r>
              <a:rPr lang="es-MX" b="1" u="sng" dirty="0"/>
              <a:t>artículo transitorio para que la modificación al artículo 28 de la iniciativa de la Ley de ISR para 2016 sea  aplicable desde 2014</a:t>
            </a:r>
            <a:r>
              <a:rPr lang="es-MX" b="1" u="sng" dirty="0" smtClean="0"/>
              <a:t>.</a:t>
            </a:r>
            <a:endParaRPr lang="es-MX" b="1" u="sng" dirty="0"/>
          </a:p>
          <a:p>
            <a:pPr algn="just"/>
            <a:r>
              <a:rPr lang="es-MX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9621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11560" y="404664"/>
            <a:ext cx="8064896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b="1" u="sng" dirty="0" smtClean="0"/>
              <a:t>11. SECTOR AUTOTRANSPORTE.</a:t>
            </a:r>
            <a:endParaRPr lang="es-MX" dirty="0" smtClean="0"/>
          </a:p>
          <a:p>
            <a:pPr algn="just"/>
            <a:r>
              <a:rPr lang="es-MX" dirty="0"/>
              <a:t> 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El principal modo de transporte de productos es carretero, se movilizan 511 millones de toneladas, representando el 81% de la carga terrestre y el 56 % del total.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Para aprovechar esta gran oportunidad, la política publica debe estar enfocada a apuntalar el trinomio: Logística – Infraestructura – Transporte. Esto significa que debe invertirse en la modernización de los servicios de transporte que garanticen que en la carreteras de altas especificaciones técnicas circulen vehículos modernos, seguros y competitivos.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sz="1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Propuesta de reforma al inciso ii), Fracción II, Artículo Tercero Disposiciones Transitorias de la Ley del Impuesto sobre la Renta: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400050" indent="-400050" algn="just">
              <a:buFont typeface="+mj-lt"/>
              <a:buAutoNum type="romanLcPeriod"/>
            </a:pPr>
            <a:r>
              <a:rPr lang="es-MX" i="1" dirty="0" smtClean="0"/>
              <a:t>Dice: “ii) Quienes efectúen inversiones en la construcción y ampliación de infraestructura de transporte, tales como, carretera, caminos y puentes.”</a:t>
            </a:r>
          </a:p>
          <a:p>
            <a:pPr marL="400050" indent="-400050" algn="just">
              <a:buFont typeface="+mj-lt"/>
              <a:buAutoNum type="romanLcPeriod"/>
            </a:pPr>
            <a:endParaRPr lang="es-MX" sz="500" dirty="0" smtClean="0"/>
          </a:p>
          <a:p>
            <a:pPr marL="400050" indent="-400050" algn="just">
              <a:buFont typeface="+mj-lt"/>
              <a:buAutoNum type="romanLcPeriod"/>
            </a:pPr>
            <a:r>
              <a:rPr lang="es-MX" dirty="0" smtClean="0"/>
              <a:t>“</a:t>
            </a:r>
            <a:r>
              <a:rPr lang="es-MX" b="1" u="sng" dirty="0" smtClean="0"/>
              <a:t>ii) Quienes efectúen inversiones en maquinaria y equipo utilizando en la actividad transporte público federal de carga o de pasajeros, así como en la construcción y ampliación de infraestructura de transporte, tales como, carretera, caminos y puentes.”</a:t>
            </a:r>
          </a:p>
        </p:txBody>
      </p:sp>
    </p:spTree>
    <p:extLst>
      <p:ext uri="{BB962C8B-B14F-4D97-AF65-F5344CB8AC3E}">
        <p14:creationId xmlns:p14="http://schemas.microsoft.com/office/powerpoint/2010/main" val="40877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11560" y="1196752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b="1" u="sng" dirty="0" smtClean="0"/>
              <a:t>12. ACREDITAMIENTO DEL IMPUESTO POR ISR DIFERIDO DE LA CONSOLIDACIÓN POR DIVIDENDOS.</a:t>
            </a:r>
            <a:endParaRPr lang="es-MX" dirty="0" smtClean="0"/>
          </a:p>
          <a:p>
            <a:pPr algn="just"/>
            <a:endParaRPr lang="es-MX" dirty="0" smtClean="0"/>
          </a:p>
          <a:p>
            <a:pPr algn="just"/>
            <a:r>
              <a:rPr lang="es-MX" dirty="0"/>
              <a:t> 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dirty="0" smtClean="0"/>
              <a:t>Problemática</a:t>
            </a:r>
            <a:r>
              <a:rPr lang="es-AR" dirty="0"/>
              <a:t>: las empresas que desconsolidaron en 2013 y empezaron a pagar el impuesto en 2015 no cuentan con una disposición que les permita acreditar el impuesto pagado, tal como lo permite la iniciativa de 2016. </a:t>
            </a:r>
            <a:endParaRPr lang="es-MX" dirty="0"/>
          </a:p>
          <a:p>
            <a:endParaRPr lang="es-AR" dirty="0" smtClean="0"/>
          </a:p>
          <a:p>
            <a:endParaRPr lang="es-AR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AR" dirty="0" smtClean="0"/>
              <a:t>Proponemos modificar </a:t>
            </a:r>
            <a:r>
              <a:rPr lang="es-AR" dirty="0"/>
              <a:t>fracción X del segundo transitorio de la iniciativa de la Ley de ISR para 2016 para permitir acreditar el impuesto diferido por dividendos pagado en 2015 contra el impuesto </a:t>
            </a:r>
            <a:r>
              <a:rPr lang="es-AR" dirty="0" smtClean="0"/>
              <a:t>diferido por </a:t>
            </a:r>
            <a:r>
              <a:rPr lang="es-AR" dirty="0" err="1" smtClean="0"/>
              <a:t>desconsolidación</a:t>
            </a:r>
            <a:r>
              <a:rPr lang="es-AR" dirty="0" smtClean="0"/>
              <a:t>. </a:t>
            </a:r>
            <a:r>
              <a:rPr lang="es-AR" dirty="0"/>
              <a:t> 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417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11560" y="188640"/>
            <a:ext cx="8064896" cy="5775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b="1" u="sng" dirty="0" smtClean="0"/>
              <a:t>13. DEROGACION DEL IEPS A LAS TELECOMUNICACIONES</a:t>
            </a:r>
            <a:endParaRPr lang="es-MX" dirty="0" smtClean="0"/>
          </a:p>
          <a:p>
            <a:pPr algn="just">
              <a:lnSpc>
                <a:spcPts val="1575"/>
              </a:lnSpc>
              <a:spcAft>
                <a:spcPts val="0"/>
              </a:spcAft>
            </a:pPr>
            <a:r>
              <a:rPr lang="es-MX" dirty="0"/>
              <a:t> </a:t>
            </a:r>
            <a:endParaRPr lang="es-MX" dirty="0" smtClean="0"/>
          </a:p>
          <a:p>
            <a:pPr>
              <a:spcAft>
                <a:spcPts val="0"/>
              </a:spcAft>
            </a:pPr>
            <a:r>
              <a:rPr lang="es-ES_tradnl" dirty="0"/>
              <a:t> </a:t>
            </a:r>
            <a:endParaRPr lang="es-MX" dirty="0"/>
          </a:p>
          <a:p>
            <a:pPr marL="342900" lvl="0" indent="-342900" algn="just">
              <a:lnSpc>
                <a:spcPts val="1575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dirty="0"/>
              <a:t>Por mandato </a:t>
            </a:r>
            <a:r>
              <a:rPr lang="es-ES_tradnl" dirty="0" smtClean="0"/>
              <a:t>Constitucional</a:t>
            </a:r>
            <a:r>
              <a:rPr lang="es-ES_tradnl" dirty="0"/>
              <a:t>, el Estado debe garantizar la instalación de una red pública compartida de telecomunicaciones que impulse el acceso efectivo de la población a la comunicación de banda ancha y a los servicios de telecomunicaciones, estableciendo diversos atributos para la sana competencia en la materia.</a:t>
            </a:r>
            <a:endParaRPr lang="es-MX" dirty="0"/>
          </a:p>
          <a:p>
            <a:pPr algn="just">
              <a:lnSpc>
                <a:spcPts val="1575"/>
              </a:lnSpc>
              <a:spcAft>
                <a:spcPts val="0"/>
              </a:spcAft>
            </a:pPr>
            <a:r>
              <a:rPr lang="es-ES_tradnl" dirty="0"/>
              <a:t> </a:t>
            </a:r>
            <a:endParaRPr lang="es-MX" dirty="0"/>
          </a:p>
          <a:p>
            <a:pPr algn="just">
              <a:lnSpc>
                <a:spcPts val="1575"/>
              </a:lnSpc>
              <a:spcAft>
                <a:spcPts val="0"/>
              </a:spcAft>
            </a:pPr>
            <a:r>
              <a:rPr lang="es-ES_tradnl" dirty="0"/>
              <a:t> </a:t>
            </a:r>
            <a:r>
              <a:rPr lang="es-ES_tradnl" dirty="0" smtClean="0"/>
              <a:t>     EL IEPS </a:t>
            </a:r>
            <a:r>
              <a:rPr lang="es-ES_tradnl" dirty="0"/>
              <a:t>a las telecomunicaciones:</a:t>
            </a:r>
            <a:endParaRPr lang="es-MX" dirty="0"/>
          </a:p>
          <a:p>
            <a:pPr algn="just">
              <a:lnSpc>
                <a:spcPts val="1575"/>
              </a:lnSpc>
              <a:spcAft>
                <a:spcPts val="0"/>
              </a:spcAft>
            </a:pPr>
            <a:r>
              <a:rPr lang="es-MX" dirty="0"/>
              <a:t> </a:t>
            </a:r>
          </a:p>
          <a:p>
            <a:pPr marL="342900" lvl="0" indent="-342900" algn="just">
              <a:lnSpc>
                <a:spcPts val="1575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dirty="0"/>
              <a:t>Desde el 2010, el IEPS del 3% a las telecomunicaciones, grava los servicios que se proporcionen en territorio nacional a través de una o más redes públicas de telecomunicaciones</a:t>
            </a:r>
            <a:r>
              <a:rPr lang="es-ES_tradnl" dirty="0" smtClean="0"/>
              <a:t>.</a:t>
            </a:r>
          </a:p>
          <a:p>
            <a:pPr marL="342900" lvl="0" indent="-342900" algn="just">
              <a:lnSpc>
                <a:spcPts val="1575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ES_tradnl" b="1" dirty="0" smtClean="0"/>
          </a:p>
          <a:p>
            <a:pPr marL="342900" lvl="0" indent="-342900" algn="just">
              <a:lnSpc>
                <a:spcPts val="1575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_tradnl" b="1" dirty="0" smtClean="0"/>
              <a:t>PETICION:</a:t>
            </a:r>
          </a:p>
          <a:p>
            <a:pPr lvl="0" algn="just">
              <a:lnSpc>
                <a:spcPts val="1575"/>
              </a:lnSpc>
              <a:spcAft>
                <a:spcPts val="0"/>
              </a:spcAft>
            </a:pPr>
            <a:endParaRPr lang="es-ES_tradnl" b="1" dirty="0" smtClean="0"/>
          </a:p>
          <a:p>
            <a:pPr marL="342900" lvl="0" indent="-342900" algn="just">
              <a:lnSpc>
                <a:spcPts val="1575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s-ES_tradnl" dirty="0" smtClean="0"/>
              <a:t>El </a:t>
            </a:r>
            <a:r>
              <a:rPr lang="es-ES_tradnl" dirty="0"/>
              <a:t>Gobierno Federal tiene en puerta la oportunidad de derogar de la Ley el IEPS el gravamen del 3% de los servicios que se proporcionen en territorio nacional a través de una o más redes públicas de telecomunicaciones, que sin duda va en contra del derecho constitucional de acceso a este tipo de servicios.</a:t>
            </a:r>
            <a:endParaRPr lang="es-MX" dirty="0"/>
          </a:p>
          <a:p>
            <a:pPr marL="180340" indent="-180340" algn="just">
              <a:lnSpc>
                <a:spcPts val="1575"/>
              </a:lnSpc>
              <a:spcAft>
                <a:spcPts val="0"/>
              </a:spcAft>
            </a:pPr>
            <a:r>
              <a:rPr lang="es-ES_tradnl" dirty="0"/>
              <a:t> </a:t>
            </a:r>
            <a:endParaRPr lang="es-MX" dirty="0"/>
          </a:p>
          <a:p>
            <a:pPr marL="342900" lvl="0" indent="-342900" algn="just">
              <a:lnSpc>
                <a:spcPts val="1575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s-ES_tradnl" dirty="0"/>
              <a:t>Se presenta la oportunidad de seguir multiplicando los efectos de las telecomunicaciones en la economía de los mexicanos y en el desarrollo de este importante sector, con mayores inversiones y una competencia más sana.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93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980728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b="1" u="sng" dirty="0" smtClean="0"/>
              <a:t>14. CONTABILIDAD </a:t>
            </a:r>
            <a:r>
              <a:rPr lang="es-MX" b="1" u="sng" dirty="0"/>
              <a:t>GUBERNAMENTAL, TRANSPARENCIA, EFICIENCIA EN EL USO DE LOS RECURSOS Y AUTONOMÍA DEL ENTE FISCALIZADOR.</a:t>
            </a:r>
            <a:endParaRPr lang="es-MX" dirty="0"/>
          </a:p>
          <a:p>
            <a:pPr algn="just"/>
            <a:r>
              <a:rPr lang="es-MX" dirty="0"/>
              <a:t> </a:t>
            </a:r>
            <a:endParaRPr lang="es-MX" dirty="0" smtClean="0"/>
          </a:p>
          <a:p>
            <a:pPr algn="just"/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Mayor </a:t>
            </a:r>
            <a:r>
              <a:rPr lang="es-MX" dirty="0"/>
              <a:t>transparencia y eficiencia en la aplicación de los impuestos aportados por los contribuyentes. </a:t>
            </a: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La contabilidad </a:t>
            </a:r>
            <a:r>
              <a:rPr lang="es-MX" dirty="0"/>
              <a:t>gubernamental </a:t>
            </a:r>
            <a:r>
              <a:rPr lang="es-MX" dirty="0" smtClean="0"/>
              <a:t>Ley </a:t>
            </a:r>
            <a:r>
              <a:rPr lang="es-MX" dirty="0"/>
              <a:t>que fue aprobada en el 2009 se ha venido </a:t>
            </a:r>
            <a:r>
              <a:rPr lang="es-MX" dirty="0" smtClean="0"/>
              <a:t>posponiendo.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Los </a:t>
            </a:r>
            <a:r>
              <a:rPr lang="es-MX" dirty="0"/>
              <a:t>contribuyentes consideran que no existe igualdad en la exigencia del cumplimiento de sus </a:t>
            </a:r>
            <a:r>
              <a:rPr lang="es-MX" dirty="0" smtClean="0"/>
              <a:t>obligaciones.</a:t>
            </a:r>
            <a:endParaRPr lang="es-MX" dirty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/>
              <a:t> </a:t>
            </a:r>
            <a:r>
              <a:rPr lang="es-MX" dirty="0" smtClean="0"/>
              <a:t>Autonomía </a:t>
            </a:r>
            <a:r>
              <a:rPr lang="es-MX" dirty="0"/>
              <a:t>al Órgano Superior de Fiscalización Federal y de los Estados.</a:t>
            </a:r>
          </a:p>
        </p:txBody>
      </p:sp>
    </p:spTree>
    <p:extLst>
      <p:ext uri="{BB962C8B-B14F-4D97-AF65-F5344CB8AC3E}">
        <p14:creationId xmlns:p14="http://schemas.microsoft.com/office/powerpoint/2010/main" val="158520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980728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b="1" u="sng" dirty="0"/>
              <a:t>1</a:t>
            </a:r>
            <a:r>
              <a:rPr lang="es-MX" b="1" u="sng" dirty="0" smtClean="0"/>
              <a:t>. SECTOR </a:t>
            </a:r>
            <a:r>
              <a:rPr lang="es-MX" b="1" u="sng" dirty="0"/>
              <a:t>INDUSTRIAL MINERO.</a:t>
            </a:r>
            <a:endParaRPr lang="es-MX" dirty="0"/>
          </a:p>
          <a:p>
            <a:pPr algn="just"/>
            <a:r>
              <a:rPr lang="es-MX" b="1" dirty="0"/>
              <a:t> </a:t>
            </a:r>
            <a:endParaRPr lang="es-MX" b="1" dirty="0" smtClean="0"/>
          </a:p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ES_tradnl" dirty="0"/>
              <a:t>A partir del año 2014 fue gravado de manera </a:t>
            </a:r>
            <a:r>
              <a:rPr lang="es-ES_tradnl" dirty="0" smtClean="0"/>
              <a:t>importante el sector minero.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_tradnl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ES_tradnl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_tradnl" dirty="0" smtClean="0"/>
              <a:t>Mediante el limite de deducción sobre erogaciones realizadas en periodos preoperativos al 10%</a:t>
            </a:r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marL="611188" lvl="0" indent="-342900" algn="just">
              <a:buAutoNum type="alphaLcPeriod"/>
            </a:pPr>
            <a:r>
              <a:rPr lang="es-MX" dirty="0" smtClean="0"/>
              <a:t>Que </a:t>
            </a:r>
            <a:r>
              <a:rPr lang="es-MX" dirty="0"/>
              <a:t>se permita la deducción al 100% de las erogaciones realizadas en periodos </a:t>
            </a:r>
            <a:r>
              <a:rPr lang="es-MX" dirty="0" smtClean="0"/>
              <a:t>preoperativos, y</a:t>
            </a:r>
          </a:p>
          <a:p>
            <a:pPr marL="611188" lvl="0" indent="-342900" algn="just">
              <a:buAutoNum type="alphaLcPeriod"/>
            </a:pPr>
            <a:endParaRPr lang="es-MX" dirty="0" smtClean="0"/>
          </a:p>
          <a:p>
            <a:pPr marL="611188" lvl="0" indent="-342900" algn="just">
              <a:buAutoNum type="alphaLcPeriod"/>
            </a:pPr>
            <a:endParaRPr lang="es-MX" dirty="0" smtClean="0"/>
          </a:p>
          <a:p>
            <a:pPr marL="611188" lvl="0" indent="-342900" algn="just">
              <a:buAutoNum type="alphaLcPeriod"/>
            </a:pPr>
            <a:r>
              <a:rPr lang="es-MX" dirty="0" smtClean="0"/>
              <a:t>Que </a:t>
            </a:r>
            <a:r>
              <a:rPr lang="es-MX" dirty="0"/>
              <a:t>no se excluya a la Minería del estímulo fiscal del acreditamiento del IEPS contra el ISR.</a:t>
            </a:r>
          </a:p>
          <a:p>
            <a:pPr marL="538163" lvl="0" indent="-269875" algn="just"/>
            <a:endParaRPr lang="es-MX" dirty="0" smtClean="0"/>
          </a:p>
          <a:p>
            <a:pPr marL="538163" lvl="0" indent="-269875" algn="just"/>
            <a:endParaRPr lang="es-MX" dirty="0" smtClean="0"/>
          </a:p>
          <a:p>
            <a:pPr marL="538163" lvl="0" indent="-269875"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705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70157" y="764704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b="1" u="sng" dirty="0"/>
              <a:t>2</a:t>
            </a:r>
            <a:r>
              <a:rPr lang="es-MX" b="1" u="sng" dirty="0" smtClean="0"/>
              <a:t>. DEDUCCIÓN</a:t>
            </a:r>
            <a:r>
              <a:rPr lang="es-ES" b="1" u="sng" dirty="0" smtClean="0"/>
              <a:t> </a:t>
            </a:r>
            <a:r>
              <a:rPr lang="es-ES" b="1" u="sng" dirty="0"/>
              <a:t>DE INGRESOS REMUNERATIVOS OTORGADOS A LOS TRABAJADORES Y QUE ESTÁN TOTAL O PARCIALMENTE EXENTOS DEL IMPUESTO SOBRE LA RENTA.</a:t>
            </a:r>
            <a:endParaRPr lang="es-MX" dirty="0"/>
          </a:p>
          <a:p>
            <a:r>
              <a:rPr lang="es-ES" dirty="0"/>
              <a:t> </a:t>
            </a:r>
            <a:endParaRPr lang="es-ES" dirty="0" smtClean="0"/>
          </a:p>
          <a:p>
            <a:endParaRPr lang="es-MX" dirty="0"/>
          </a:p>
          <a:p>
            <a:pPr algn="just"/>
            <a:r>
              <a:rPr lang="es-ES" dirty="0"/>
              <a:t>El artículo 28 de la </a:t>
            </a:r>
            <a:r>
              <a:rPr lang="es-MX" dirty="0"/>
              <a:t>LISR 2014 establece</a:t>
            </a:r>
            <a:r>
              <a:rPr lang="es-ES" dirty="0"/>
              <a:t> límites para deducir (47% y 53</a:t>
            </a:r>
            <a:r>
              <a:rPr lang="es-ES" dirty="0" smtClean="0"/>
              <a:t>%) solicitamos:</a:t>
            </a:r>
            <a:endParaRPr lang="es-MX" dirty="0"/>
          </a:p>
          <a:p>
            <a:pPr algn="just"/>
            <a:r>
              <a:rPr lang="es-MX" dirty="0"/>
              <a:t> </a:t>
            </a:r>
            <a:endParaRPr lang="es-MX" dirty="0" smtClean="0"/>
          </a:p>
          <a:p>
            <a:pPr algn="just"/>
            <a:endParaRPr lang="es-MX" dirty="0"/>
          </a:p>
          <a:p>
            <a:pPr marL="268287" lvl="0" algn="just"/>
            <a:r>
              <a:rPr lang="es-ES" dirty="0" smtClean="0"/>
              <a:t>OPCIÓN 1. Eliminar </a:t>
            </a:r>
            <a:r>
              <a:rPr lang="es-ES" dirty="0"/>
              <a:t>limitantes de </a:t>
            </a:r>
            <a:r>
              <a:rPr lang="es-MX" dirty="0"/>
              <a:t>la deducción de los pagos que realizan los </a:t>
            </a:r>
            <a:r>
              <a:rPr lang="es-MX" dirty="0" smtClean="0"/>
              <a:t>empleadores.</a:t>
            </a:r>
            <a:endParaRPr lang="es-MX" dirty="0"/>
          </a:p>
          <a:p>
            <a:pPr marL="268287" algn="just"/>
            <a:endParaRPr lang="es-ES" dirty="0" smtClean="0"/>
          </a:p>
          <a:p>
            <a:pPr marL="268287" algn="just"/>
            <a:endParaRPr lang="es-ES" dirty="0" smtClean="0"/>
          </a:p>
          <a:p>
            <a:pPr marL="268287" algn="just"/>
            <a:r>
              <a:rPr lang="es-ES" dirty="0" smtClean="0"/>
              <a:t>OPCIÓN 2. </a:t>
            </a:r>
            <a:r>
              <a:rPr lang="es-MX" dirty="0" smtClean="0"/>
              <a:t>Permitir </a:t>
            </a:r>
            <a:r>
              <a:rPr lang="es-MX" dirty="0"/>
              <a:t>la deducción de aquellas </a:t>
            </a:r>
            <a:r>
              <a:rPr lang="es-MX" dirty="0" smtClean="0"/>
              <a:t>prestaciones en </a:t>
            </a:r>
            <a:r>
              <a:rPr lang="es-MX" dirty="0"/>
              <a:t>términos de la Ley Federal del Trabajo</a:t>
            </a:r>
            <a:r>
              <a:rPr lang="es-MX" dirty="0" smtClean="0"/>
              <a:t>.</a:t>
            </a:r>
          </a:p>
          <a:p>
            <a:pPr marL="631825" lvl="0" indent="-363538" algn="just">
              <a:buFont typeface="Arial" pitchFamily="34" charset="0"/>
              <a:buChar char="•"/>
            </a:pPr>
            <a:endParaRPr lang="es-MX" dirty="0" smtClean="0"/>
          </a:p>
          <a:p>
            <a:pPr marL="631825" lvl="0" indent="-363538" algn="just">
              <a:buFont typeface="Arial" pitchFamily="34" charset="0"/>
              <a:buChar char="•"/>
            </a:pPr>
            <a:endParaRPr lang="es-MX" dirty="0"/>
          </a:p>
          <a:p>
            <a:pPr marL="268287" lvl="0" algn="just"/>
            <a:r>
              <a:rPr lang="es-ES" dirty="0" smtClean="0"/>
              <a:t>OPCIÓN 3. </a:t>
            </a:r>
            <a:r>
              <a:rPr lang="es-MX" dirty="0" smtClean="0"/>
              <a:t>Emisión </a:t>
            </a:r>
            <a:r>
              <a:rPr lang="es-MX" dirty="0"/>
              <a:t>de un </a:t>
            </a:r>
            <a:r>
              <a:rPr lang="es-MX" dirty="0" smtClean="0"/>
              <a:t>Decreto, un </a:t>
            </a:r>
            <a:r>
              <a:rPr lang="es-MX" dirty="0"/>
              <a:t>estímulo </a:t>
            </a:r>
            <a:r>
              <a:rPr lang="es-MX" dirty="0" smtClean="0"/>
              <a:t>fiscal, respecto a una </a:t>
            </a:r>
            <a:r>
              <a:rPr lang="es-MX" dirty="0"/>
              <a:t>deducción </a:t>
            </a:r>
            <a:r>
              <a:rPr lang="es-MX" dirty="0" smtClean="0"/>
              <a:t> </a:t>
            </a:r>
            <a:r>
              <a:rPr lang="es-MX" dirty="0"/>
              <a:t>adicional que permita promover el </a:t>
            </a:r>
            <a:r>
              <a:rPr lang="es-MX" dirty="0" smtClean="0"/>
              <a:t>empleo. </a:t>
            </a:r>
          </a:p>
        </p:txBody>
      </p:sp>
    </p:spTree>
    <p:extLst>
      <p:ext uri="{BB962C8B-B14F-4D97-AF65-F5344CB8AC3E}">
        <p14:creationId xmlns:p14="http://schemas.microsoft.com/office/powerpoint/2010/main" val="8467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1" y="81564"/>
            <a:ext cx="7744459" cy="443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El</a:t>
            </a:r>
            <a:r>
              <a:rPr sz="14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71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.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4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%</a:t>
            </a:r>
            <a:r>
              <a:rPr sz="1400" b="1" spc="1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d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l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a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s 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m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p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4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a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400" b="1" spc="2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encue</a:t>
            </a:r>
            <a:r>
              <a:rPr sz="14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t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ada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400" b="1" spc="2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b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i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nd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a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a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u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s t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400" b="1" spc="20" dirty="0" smtClean="0">
                <a:solidFill>
                  <a:srgbClr val="002060"/>
                </a:solidFill>
                <a:latin typeface="Arial Black"/>
                <a:cs typeface="Arial Black"/>
              </a:rPr>
              <a:t>a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ba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j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ado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s 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p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4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t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ac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i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one</a:t>
            </a:r>
            <a:r>
              <a:rPr sz="14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,</a:t>
            </a:r>
            <a:endParaRPr sz="1400" dirty="0">
              <a:solidFill>
                <a:srgbClr val="002060"/>
              </a:solidFill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en 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l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as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cua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l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es</a:t>
            </a:r>
            <a:r>
              <a:rPr sz="1400" b="1" spc="2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más 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del</a:t>
            </a:r>
            <a:r>
              <a:rPr sz="1400" b="1" spc="-2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50%</a:t>
            </a:r>
            <a:r>
              <a:rPr sz="1400" b="1" spc="1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ep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4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enta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ent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400" b="1" spc="1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un 5 y</a:t>
            </a:r>
            <a:r>
              <a:rPr sz="14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25%</a:t>
            </a:r>
            <a:r>
              <a:rPr sz="1400" b="1" spc="1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ad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i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c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i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onal al </a:t>
            </a:r>
            <a:r>
              <a:rPr sz="14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a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l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ar</a:t>
            </a:r>
            <a:r>
              <a:rPr sz="14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i</a:t>
            </a:r>
            <a:r>
              <a:rPr sz="14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o</a:t>
            </a:r>
            <a:endParaRPr sz="1400" dirty="0">
              <a:solidFill>
                <a:srgbClr val="002060"/>
              </a:solidFill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9391" y="1700783"/>
            <a:ext cx="3959352" cy="947927"/>
          </a:xfrm>
          <a:custGeom>
            <a:avLst/>
            <a:gdLst/>
            <a:ahLst/>
            <a:cxnLst/>
            <a:rect l="l" t="t" r="r" b="b"/>
            <a:pathLst>
              <a:path w="3959352" h="947927">
                <a:moveTo>
                  <a:pt x="3801364" y="0"/>
                </a:moveTo>
                <a:lnTo>
                  <a:pt x="149226" y="238"/>
                </a:lnTo>
                <a:lnTo>
                  <a:pt x="107061" y="8388"/>
                </a:lnTo>
                <a:lnTo>
                  <a:pt x="69709" y="26948"/>
                </a:lnTo>
                <a:lnTo>
                  <a:pt x="38783" y="54304"/>
                </a:lnTo>
                <a:lnTo>
                  <a:pt x="15896" y="88843"/>
                </a:lnTo>
                <a:lnTo>
                  <a:pt x="2662" y="128951"/>
                </a:lnTo>
                <a:lnTo>
                  <a:pt x="0" y="157987"/>
                </a:lnTo>
                <a:lnTo>
                  <a:pt x="238" y="798701"/>
                </a:lnTo>
                <a:lnTo>
                  <a:pt x="8388" y="840866"/>
                </a:lnTo>
                <a:lnTo>
                  <a:pt x="26948" y="878218"/>
                </a:lnTo>
                <a:lnTo>
                  <a:pt x="54304" y="909144"/>
                </a:lnTo>
                <a:lnTo>
                  <a:pt x="88843" y="932031"/>
                </a:lnTo>
                <a:lnTo>
                  <a:pt x="128951" y="945265"/>
                </a:lnTo>
                <a:lnTo>
                  <a:pt x="157987" y="947927"/>
                </a:lnTo>
                <a:lnTo>
                  <a:pt x="3810125" y="947689"/>
                </a:lnTo>
                <a:lnTo>
                  <a:pt x="3852290" y="939539"/>
                </a:lnTo>
                <a:lnTo>
                  <a:pt x="3889642" y="920979"/>
                </a:lnTo>
                <a:lnTo>
                  <a:pt x="3920568" y="893623"/>
                </a:lnTo>
                <a:lnTo>
                  <a:pt x="3943455" y="859084"/>
                </a:lnTo>
                <a:lnTo>
                  <a:pt x="3956689" y="818976"/>
                </a:lnTo>
                <a:lnTo>
                  <a:pt x="3959352" y="789939"/>
                </a:lnTo>
                <a:lnTo>
                  <a:pt x="3959113" y="149226"/>
                </a:lnTo>
                <a:lnTo>
                  <a:pt x="3950963" y="107061"/>
                </a:lnTo>
                <a:lnTo>
                  <a:pt x="3932403" y="69709"/>
                </a:lnTo>
                <a:lnTo>
                  <a:pt x="3905047" y="38783"/>
                </a:lnTo>
                <a:lnTo>
                  <a:pt x="3870508" y="15896"/>
                </a:lnTo>
                <a:lnTo>
                  <a:pt x="3830400" y="2662"/>
                </a:lnTo>
                <a:lnTo>
                  <a:pt x="3801364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4649" y="1723136"/>
            <a:ext cx="3748404" cy="901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90000"/>
              </a:lnSpc>
            </a:pPr>
            <a:r>
              <a:rPr sz="1600" b="1" dirty="0" smtClean="0">
                <a:solidFill>
                  <a:srgbClr val="FFFFFF"/>
                </a:solidFill>
                <a:latin typeface="Calibri"/>
                <a:cs typeface="Calibri"/>
              </a:rPr>
              <a:t>¿Su e</a:t>
            </a:r>
            <a:r>
              <a:rPr sz="1600" b="1" spc="10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7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cu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con p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anes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ón soc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al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ab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r>
              <a:rPr sz="1600" b="1" spc="-5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(paque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r>
              <a:rPr sz="1600" b="1" spc="-5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de p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ac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sz="1600" b="1" spc="-5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concep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que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 con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1600" b="1" spc="-5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-45" dirty="0" smtClean="0">
                <a:solidFill>
                  <a:srgbClr val="FFFFFF"/>
                </a:solidFill>
                <a:latin typeface="Calibri"/>
                <a:cs typeface="Calibri"/>
              </a:rPr>
              <a:t>x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-4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pa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 de I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51432" y="4949952"/>
            <a:ext cx="94487" cy="262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1432" y="4084320"/>
            <a:ext cx="707136" cy="2651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1432" y="3221735"/>
            <a:ext cx="2023871" cy="2621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51432" y="3218688"/>
            <a:ext cx="2026920" cy="19964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51432" y="2919983"/>
            <a:ext cx="0" cy="2593847"/>
          </a:xfrm>
          <a:custGeom>
            <a:avLst/>
            <a:gdLst/>
            <a:ahLst/>
            <a:cxnLst/>
            <a:rect l="l" t="t" r="r" b="b"/>
            <a:pathLst>
              <a:path h="2593848">
                <a:moveTo>
                  <a:pt x="0" y="2593847"/>
                </a:moveTo>
                <a:lnTo>
                  <a:pt x="0" y="0"/>
                </a:lnTo>
              </a:path>
            </a:pathLst>
          </a:custGeom>
          <a:ln w="1828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07260" y="4981067"/>
            <a:ext cx="32639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r>
              <a:rPr sz="1200" spc="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21432" y="4116578"/>
            <a:ext cx="40259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25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r>
              <a:rPr sz="1200" spc="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40073" y="3252215"/>
            <a:ext cx="40386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71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r>
              <a:rPr sz="1200" spc="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88744" y="5602833"/>
            <a:ext cx="3263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15414" y="5602833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80564" y="5602833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45714" y="5602833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10736" y="5602833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97737" y="4972811"/>
            <a:ext cx="52514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be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19911" y="4108450"/>
            <a:ext cx="20256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No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93622" y="3243960"/>
            <a:ext cx="13081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solidFill>
                  <a:srgbClr val="585858"/>
                </a:solidFill>
                <a:latin typeface="Calibri"/>
                <a:cs typeface="Calibri"/>
              </a:rPr>
              <a:t>Sí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858511" y="1618488"/>
            <a:ext cx="3959352" cy="1112520"/>
          </a:xfrm>
          <a:custGeom>
            <a:avLst/>
            <a:gdLst/>
            <a:ahLst/>
            <a:cxnLst/>
            <a:rect l="l" t="t" r="r" b="b"/>
            <a:pathLst>
              <a:path w="3959352" h="1112520">
                <a:moveTo>
                  <a:pt x="3773932" y="0"/>
                </a:moveTo>
                <a:lnTo>
                  <a:pt x="185420" y="0"/>
                </a:lnTo>
                <a:lnTo>
                  <a:pt x="170218" y="614"/>
                </a:lnTo>
                <a:lnTo>
                  <a:pt x="126829" y="9456"/>
                </a:lnTo>
                <a:lnTo>
                  <a:pt x="87767" y="27790"/>
                </a:lnTo>
                <a:lnTo>
                  <a:pt x="54324" y="54324"/>
                </a:lnTo>
                <a:lnTo>
                  <a:pt x="27790" y="87767"/>
                </a:lnTo>
                <a:lnTo>
                  <a:pt x="9456" y="126829"/>
                </a:lnTo>
                <a:lnTo>
                  <a:pt x="614" y="170218"/>
                </a:lnTo>
                <a:lnTo>
                  <a:pt x="0" y="185420"/>
                </a:lnTo>
                <a:lnTo>
                  <a:pt x="0" y="927100"/>
                </a:lnTo>
                <a:lnTo>
                  <a:pt x="5391" y="971644"/>
                </a:lnTo>
                <a:lnTo>
                  <a:pt x="20704" y="1012292"/>
                </a:lnTo>
                <a:lnTo>
                  <a:pt x="44648" y="1047751"/>
                </a:lnTo>
                <a:lnTo>
                  <a:pt x="75931" y="1076732"/>
                </a:lnTo>
                <a:lnTo>
                  <a:pt x="113264" y="1097942"/>
                </a:lnTo>
                <a:lnTo>
                  <a:pt x="155354" y="1110092"/>
                </a:lnTo>
                <a:lnTo>
                  <a:pt x="185420" y="1112520"/>
                </a:lnTo>
                <a:lnTo>
                  <a:pt x="3773932" y="1112520"/>
                </a:lnTo>
                <a:lnTo>
                  <a:pt x="3818476" y="1107128"/>
                </a:lnTo>
                <a:lnTo>
                  <a:pt x="3859124" y="1091815"/>
                </a:lnTo>
                <a:lnTo>
                  <a:pt x="3894583" y="1067871"/>
                </a:lnTo>
                <a:lnTo>
                  <a:pt x="3923564" y="1036588"/>
                </a:lnTo>
                <a:lnTo>
                  <a:pt x="3944774" y="999255"/>
                </a:lnTo>
                <a:lnTo>
                  <a:pt x="3956924" y="957165"/>
                </a:lnTo>
                <a:lnTo>
                  <a:pt x="3959352" y="927100"/>
                </a:lnTo>
                <a:lnTo>
                  <a:pt x="3959352" y="185420"/>
                </a:lnTo>
                <a:lnTo>
                  <a:pt x="3953960" y="140875"/>
                </a:lnTo>
                <a:lnTo>
                  <a:pt x="3938647" y="100227"/>
                </a:lnTo>
                <a:lnTo>
                  <a:pt x="3914703" y="64768"/>
                </a:lnTo>
                <a:lnTo>
                  <a:pt x="3883420" y="35787"/>
                </a:lnTo>
                <a:lnTo>
                  <a:pt x="3846087" y="14577"/>
                </a:lnTo>
                <a:lnTo>
                  <a:pt x="3803997" y="2427"/>
                </a:lnTo>
                <a:lnTo>
                  <a:pt x="3773932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922901" y="1782064"/>
            <a:ext cx="3801745" cy="789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-4445" algn="ctr">
              <a:lnSpc>
                <a:spcPct val="90000"/>
              </a:lnSpc>
            </a:pP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¿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Q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ué</a:t>
            </a:r>
            <a:r>
              <a:rPr sz="1400" b="1" spc="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orc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4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-35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aj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400" b="1" spc="4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1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el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ió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3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1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lo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1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sa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io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s, </a:t>
            </a:r>
            <a:r>
              <a:rPr sz="14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4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4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-35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6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sz="1400" b="1" spc="1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400" b="1" spc="-35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sz="1400" b="1" spc="5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q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1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4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x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4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-35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sz="1400" b="1" spc="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400" b="1" spc="1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R p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lo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3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1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 p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ió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6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oc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al</a:t>
            </a:r>
            <a:r>
              <a:rPr sz="1400" b="1" spc="3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q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1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sz="1400" b="1" spc="1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pr</a:t>
            </a:r>
            <a:r>
              <a:rPr sz="14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sa o</a:t>
            </a:r>
            <a:r>
              <a:rPr sz="1400" b="1" spc="-35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rg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sus</a:t>
            </a:r>
            <a:r>
              <a:rPr sz="1400" b="1" spc="1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ja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4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6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35040" y="5224271"/>
            <a:ext cx="134112" cy="1341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35040" y="4779264"/>
            <a:ext cx="448056" cy="1341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35040" y="4334255"/>
            <a:ext cx="670560" cy="1371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35040" y="3889247"/>
            <a:ext cx="807719" cy="1371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35040" y="3447288"/>
            <a:ext cx="1524000" cy="1341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35040" y="3002279"/>
            <a:ext cx="1792224" cy="1371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31991" y="2999232"/>
            <a:ext cx="1798319" cy="23622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35040" y="2849879"/>
            <a:ext cx="0" cy="2663952"/>
          </a:xfrm>
          <a:custGeom>
            <a:avLst/>
            <a:gdLst/>
            <a:ahLst/>
            <a:cxnLst/>
            <a:rect l="l" t="t" r="r" b="b"/>
            <a:pathLst>
              <a:path h="2663952">
                <a:moveTo>
                  <a:pt x="0" y="2663952"/>
                </a:moveTo>
                <a:lnTo>
                  <a:pt x="0" y="0"/>
                </a:lnTo>
              </a:path>
            </a:pathLst>
          </a:custGeom>
          <a:ln w="1828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234176" y="5191378"/>
            <a:ext cx="32766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r>
              <a:rPr sz="1200" spc="10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0489">
              <a:lnSpc>
                <a:spcPct val="100000"/>
              </a:lnSpc>
            </a:pPr>
            <a:fld id="{81D60167-4931-47E6-BA6A-407CBD079E47}" type="slidenum">
              <a:rPr sz="1200" dirty="0" smtClean="0">
                <a:solidFill>
                  <a:srgbClr val="888888"/>
                </a:solidFill>
                <a:latin typeface="Arial"/>
                <a:cs typeface="Arial"/>
              </a:rPr>
              <a:t>4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32540" y="6487439"/>
            <a:ext cx="6816725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ota: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10" dirty="0" smtClean="0">
                <a:latin typeface="Arial"/>
                <a:cs typeface="Arial"/>
              </a:rPr>
              <a:t>P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centa</a:t>
            </a:r>
            <a:r>
              <a:rPr sz="1200" spc="-30" dirty="0" smtClean="0">
                <a:latin typeface="Arial"/>
                <a:cs typeface="Arial"/>
              </a:rPr>
              <a:t>j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20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cu</a:t>
            </a:r>
            <a:r>
              <a:rPr sz="1200" spc="20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d</a:t>
            </a:r>
            <a:r>
              <a:rPr sz="1200" spc="-25" dirty="0" smtClean="0">
                <a:latin typeface="Arial"/>
                <a:cs typeface="Arial"/>
              </a:rPr>
              <a:t>o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7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</a:t>
            </a:r>
            <a:r>
              <a:rPr sz="1200" spc="5" dirty="0" smtClean="0">
                <a:latin typeface="Arial"/>
                <a:cs typeface="Arial"/>
              </a:rPr>
              <a:t> r</a:t>
            </a:r>
            <a:r>
              <a:rPr sz="1200" spc="0" dirty="0" smtClean="0">
                <a:latin typeface="Arial"/>
                <a:cs typeface="Arial"/>
              </a:rPr>
              <a:t>especto</a:t>
            </a:r>
            <a:r>
              <a:rPr sz="1200" spc="-4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al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total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20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as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40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esas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q</a:t>
            </a:r>
            <a:r>
              <a:rPr sz="1200" spc="5" dirty="0" smtClean="0">
                <a:latin typeface="Arial"/>
                <a:cs typeface="Arial"/>
              </a:rPr>
              <a:t>u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err="1" smtClean="0">
                <a:latin typeface="Arial"/>
                <a:cs typeface="Arial"/>
              </a:rPr>
              <a:t>contesta</a:t>
            </a:r>
            <a:r>
              <a:rPr sz="1200" spc="5" dirty="0" err="1" smtClean="0">
                <a:latin typeface="Arial"/>
                <a:cs typeface="Arial"/>
              </a:rPr>
              <a:t>r</a:t>
            </a:r>
            <a:r>
              <a:rPr sz="1200" spc="0" dirty="0" err="1" smtClean="0">
                <a:latin typeface="Arial"/>
                <a:cs typeface="Arial"/>
              </a:rPr>
              <a:t>on</a:t>
            </a:r>
            <a:r>
              <a:rPr sz="1200" spc="-4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(</a:t>
            </a:r>
            <a:r>
              <a:rPr lang="es-MX" sz="1200" dirty="0">
                <a:latin typeface="Arial"/>
                <a:cs typeface="Arial"/>
              </a:rPr>
              <a:t>2</a:t>
            </a:r>
            <a:r>
              <a:rPr sz="1200" spc="5" dirty="0" smtClean="0">
                <a:latin typeface="Arial"/>
                <a:cs typeface="Arial"/>
              </a:rPr>
              <a:t>2</a:t>
            </a:r>
            <a:r>
              <a:rPr sz="1200" spc="0" dirty="0" smtClean="0">
                <a:latin typeface="Arial"/>
                <a:cs typeface="Arial"/>
              </a:rPr>
              <a:t>0</a:t>
            </a:r>
            <a:r>
              <a:rPr sz="1200" spc="-4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cuestas)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48373" y="4747005"/>
            <a:ext cx="32639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r>
              <a:rPr sz="1200" spc="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71513" y="4302886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12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906006" y="3858767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15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23809" y="3414395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28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892922" y="2970276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33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56759" y="5182870"/>
            <a:ext cx="85407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ue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ta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33213" y="4738751"/>
            <a:ext cx="77470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ás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 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25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047615" y="4294378"/>
            <a:ext cx="85979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sz="1200" spc="-25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s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-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97092" y="3850258"/>
            <a:ext cx="20955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037201" y="3406140"/>
            <a:ext cx="871219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25" dirty="0" smtClean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 5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y 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960111" y="2961766"/>
            <a:ext cx="947419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25" dirty="0" smtClean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 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r>
              <a:rPr sz="1200" spc="-2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73241" y="5602833"/>
            <a:ext cx="3263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372859" y="5602833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911085" y="5602833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449439" y="5602833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987665" y="5602833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31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5253" y="166495"/>
            <a:ext cx="6706234" cy="50545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l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63</a:t>
            </a:r>
            <a:r>
              <a:rPr sz="16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.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4%</a:t>
            </a:r>
            <a:r>
              <a:rPr sz="1600" b="1" spc="-5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de</a:t>
            </a:r>
            <a:r>
              <a:rPr sz="16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l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as</a:t>
            </a:r>
            <a:r>
              <a:rPr sz="16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emp</a:t>
            </a:r>
            <a:r>
              <a:rPr sz="1600" b="1" spc="30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6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as</a:t>
            </a:r>
            <a:r>
              <a:rPr sz="1600" b="1" spc="-3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i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ncre</a:t>
            </a:r>
            <a:r>
              <a:rPr sz="1600" b="1" spc="-30" dirty="0" smtClean="0">
                <a:solidFill>
                  <a:srgbClr val="002060"/>
                </a:solidFill>
                <a:latin typeface="Arial Black"/>
                <a:cs typeface="Arial Black"/>
              </a:rPr>
              <a:t>m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600" b="1" spc="-20" dirty="0" smtClean="0">
                <a:solidFill>
                  <a:srgbClr val="002060"/>
                </a:solidFill>
                <a:latin typeface="Arial Black"/>
                <a:cs typeface="Arial Black"/>
              </a:rPr>
              <a:t>n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tó</a:t>
            </a:r>
            <a:r>
              <a:rPr sz="1600" b="1" spc="-9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su p</a:t>
            </a:r>
            <a:r>
              <a:rPr sz="1600" b="1" spc="25" dirty="0" smtClean="0">
                <a:solidFill>
                  <a:srgbClr val="002060"/>
                </a:solidFill>
                <a:latin typeface="Arial Black"/>
                <a:cs typeface="Arial Black"/>
              </a:rPr>
              <a:t>a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go</a:t>
            </a:r>
            <a:r>
              <a:rPr sz="1600" b="1" spc="-7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de</a:t>
            </a:r>
            <a:r>
              <a:rPr sz="16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i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mp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u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estos</a:t>
            </a:r>
            <a:endParaRPr sz="1600" dirty="0">
              <a:solidFill>
                <a:srgbClr val="002060"/>
              </a:solidFill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ent</a:t>
            </a:r>
            <a:r>
              <a:rPr sz="1600" b="1" spc="25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e</a:t>
            </a:r>
            <a:r>
              <a:rPr sz="1600" b="1" spc="-5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u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n</a:t>
            </a:r>
            <a:r>
              <a:rPr sz="16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5</a:t>
            </a:r>
            <a:r>
              <a:rPr sz="1600" b="1" spc="-2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y</a:t>
            </a:r>
            <a:r>
              <a:rPr sz="16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25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%.</a:t>
            </a:r>
            <a:r>
              <a:rPr sz="1600" b="1" spc="-4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M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á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6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de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l</a:t>
            </a:r>
            <a:r>
              <a:rPr sz="1600" b="1" spc="-4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50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%</a:t>
            </a:r>
            <a:r>
              <a:rPr sz="1600" b="1" spc="-3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25" dirty="0" smtClean="0">
                <a:solidFill>
                  <a:srgbClr val="002060"/>
                </a:solidFill>
                <a:latin typeface="Arial Black"/>
                <a:cs typeface="Arial Black"/>
              </a:rPr>
              <a:t>r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edu</a:t>
            </a:r>
            <a:r>
              <a:rPr sz="16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j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o</a:t>
            </a:r>
            <a:r>
              <a:rPr sz="1600" b="1" spc="-70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l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o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600" b="1" spc="-5" dirty="0" smtClean="0">
                <a:solidFill>
                  <a:srgbClr val="002060"/>
                </a:solidFill>
                <a:latin typeface="Arial Black"/>
                <a:cs typeface="Arial Black"/>
              </a:rPr>
              <a:t> 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a</a:t>
            </a:r>
            <a:r>
              <a:rPr sz="16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l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ar</a:t>
            </a:r>
            <a:r>
              <a:rPr sz="1600" b="1" spc="-10" dirty="0" smtClean="0">
                <a:solidFill>
                  <a:srgbClr val="002060"/>
                </a:solidFill>
                <a:latin typeface="Arial Black"/>
                <a:cs typeface="Arial Black"/>
              </a:rPr>
              <a:t>i</a:t>
            </a:r>
            <a:r>
              <a:rPr sz="1600" b="1" spc="5" dirty="0" smtClean="0">
                <a:solidFill>
                  <a:srgbClr val="002060"/>
                </a:solidFill>
                <a:latin typeface="Arial Black"/>
                <a:cs typeface="Arial Black"/>
              </a:rPr>
              <a:t>o</a:t>
            </a:r>
            <a:r>
              <a:rPr sz="1600" b="1" spc="0" dirty="0" smtClean="0">
                <a:solidFill>
                  <a:srgbClr val="002060"/>
                </a:solidFill>
                <a:latin typeface="Arial Black"/>
                <a:cs typeface="Arial Black"/>
              </a:rPr>
              <a:t>s</a:t>
            </a:r>
            <a:endParaRPr sz="1600" dirty="0">
              <a:solidFill>
                <a:srgbClr val="002060"/>
              </a:solidFill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3295" y="1362455"/>
            <a:ext cx="4105655" cy="987552"/>
          </a:xfrm>
          <a:custGeom>
            <a:avLst/>
            <a:gdLst/>
            <a:ahLst/>
            <a:cxnLst/>
            <a:rect l="l" t="t" r="r" b="b"/>
            <a:pathLst>
              <a:path w="4105655" h="987552">
                <a:moveTo>
                  <a:pt x="3941064" y="0"/>
                </a:moveTo>
                <a:lnTo>
                  <a:pt x="159725" y="70"/>
                </a:lnTo>
                <a:lnTo>
                  <a:pt x="117110" y="6949"/>
                </a:lnTo>
                <a:lnTo>
                  <a:pt x="78912" y="24022"/>
                </a:lnTo>
                <a:lnTo>
                  <a:pt x="46616" y="49807"/>
                </a:lnTo>
                <a:lnTo>
                  <a:pt x="21709" y="82819"/>
                </a:lnTo>
                <a:lnTo>
                  <a:pt x="5674" y="121575"/>
                </a:lnTo>
                <a:lnTo>
                  <a:pt x="0" y="164592"/>
                </a:lnTo>
                <a:lnTo>
                  <a:pt x="70" y="827828"/>
                </a:lnTo>
                <a:lnTo>
                  <a:pt x="6951" y="870450"/>
                </a:lnTo>
                <a:lnTo>
                  <a:pt x="24028" y="908650"/>
                </a:lnTo>
                <a:lnTo>
                  <a:pt x="49817" y="940944"/>
                </a:lnTo>
                <a:lnTo>
                  <a:pt x="82830" y="965848"/>
                </a:lnTo>
                <a:lnTo>
                  <a:pt x="121584" y="981878"/>
                </a:lnTo>
                <a:lnTo>
                  <a:pt x="164592" y="987552"/>
                </a:lnTo>
                <a:lnTo>
                  <a:pt x="3945932" y="987481"/>
                </a:lnTo>
                <a:lnTo>
                  <a:pt x="3988554" y="980602"/>
                </a:lnTo>
                <a:lnTo>
                  <a:pt x="4026754" y="963529"/>
                </a:lnTo>
                <a:lnTo>
                  <a:pt x="4059048" y="937744"/>
                </a:lnTo>
                <a:lnTo>
                  <a:pt x="4083952" y="904732"/>
                </a:lnTo>
                <a:lnTo>
                  <a:pt x="4099982" y="865976"/>
                </a:lnTo>
                <a:lnTo>
                  <a:pt x="4105655" y="822960"/>
                </a:lnTo>
                <a:lnTo>
                  <a:pt x="4105585" y="159723"/>
                </a:lnTo>
                <a:lnTo>
                  <a:pt x="4098706" y="117101"/>
                </a:lnTo>
                <a:lnTo>
                  <a:pt x="4081633" y="78901"/>
                </a:lnTo>
                <a:lnTo>
                  <a:pt x="4055848" y="46607"/>
                </a:lnTo>
                <a:lnTo>
                  <a:pt x="4022836" y="21703"/>
                </a:lnTo>
                <a:lnTo>
                  <a:pt x="3984080" y="5673"/>
                </a:lnTo>
                <a:lnTo>
                  <a:pt x="3941064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49960" y="1428125"/>
            <a:ext cx="3916045" cy="901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90100"/>
              </a:lnSpc>
            </a:pPr>
            <a:r>
              <a:rPr sz="1600" b="1" dirty="0" smtClean="0">
                <a:solidFill>
                  <a:srgbClr val="FFFFFF"/>
                </a:solidFill>
                <a:latin typeface="Calibri"/>
                <a:cs typeface="Calibri"/>
              </a:rPr>
              <a:t>¿En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qué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po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ce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se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nc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ó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pa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600" b="1" spc="-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10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pu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sz="1600" b="1" spc="-5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ado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sz="1600" b="1" spc="10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ar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ducc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ón de e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pa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47%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 53%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con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600" b="1" spc="10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dad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con 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nue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1600" b="1" spc="15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9344" y="5007864"/>
            <a:ext cx="91439" cy="134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09344" y="4562855"/>
            <a:ext cx="603504" cy="137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09344" y="4117847"/>
            <a:ext cx="649224" cy="137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09344" y="3675888"/>
            <a:ext cx="694944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09344" y="3230879"/>
            <a:ext cx="1621536" cy="1341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09344" y="2785872"/>
            <a:ext cx="1898904" cy="1371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06296" y="2782823"/>
            <a:ext cx="1905000" cy="2362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09344" y="2633472"/>
            <a:ext cx="0" cy="2663952"/>
          </a:xfrm>
          <a:custGeom>
            <a:avLst/>
            <a:gdLst/>
            <a:ahLst/>
            <a:cxnLst/>
            <a:rect l="l" t="t" r="r" b="b"/>
            <a:pathLst>
              <a:path h="2663952">
                <a:moveTo>
                  <a:pt x="0" y="2663952"/>
                </a:moveTo>
                <a:lnTo>
                  <a:pt x="0" y="0"/>
                </a:lnTo>
              </a:path>
            </a:pathLst>
          </a:custGeom>
          <a:ln w="1828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764538" y="4975225"/>
            <a:ext cx="3263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76348" y="4530852"/>
            <a:ext cx="40259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10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r>
              <a:rPr sz="1200" spc="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22702" y="4086732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11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69057" y="3642359"/>
            <a:ext cx="40259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12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r>
              <a:rPr sz="1200" spc="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95650" y="3198240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29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73907" y="2754121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34</a:t>
            </a:r>
            <a:r>
              <a:rPr sz="1200" spc="5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r>
              <a:rPr sz="12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46402" y="5386704"/>
            <a:ext cx="3263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63927" y="5386704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20188" y="5386704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76194" y="5386704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32072" y="5386704"/>
            <a:ext cx="4025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9805" y="4966716"/>
            <a:ext cx="80073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í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0674" y="4522596"/>
            <a:ext cx="85979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sz="1200" spc="-35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s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de</a:t>
            </a:r>
            <a:r>
              <a:rPr sz="1200" spc="-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6627" y="4078223"/>
            <a:ext cx="774700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solidFill>
                  <a:srgbClr val="585858"/>
                </a:solidFill>
                <a:latin typeface="Calibri"/>
                <a:cs typeface="Calibri"/>
              </a:rPr>
              <a:t>Más</a:t>
            </a:r>
            <a:r>
              <a:rPr sz="1200" spc="-2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 25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0253" y="3634104"/>
            <a:ext cx="20955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0%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3196" y="3189985"/>
            <a:ext cx="94805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25" dirty="0" smtClean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 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r>
              <a:rPr sz="1200" spc="-2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10311" y="2745613"/>
            <a:ext cx="871219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25" dirty="0" smtClean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 5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y 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773167" y="1371600"/>
            <a:ext cx="4102608" cy="1042415"/>
          </a:xfrm>
          <a:custGeom>
            <a:avLst/>
            <a:gdLst/>
            <a:ahLst/>
            <a:cxnLst/>
            <a:rect l="l" t="t" r="r" b="b"/>
            <a:pathLst>
              <a:path w="4102607" h="1042415">
                <a:moveTo>
                  <a:pt x="3928872" y="0"/>
                </a:moveTo>
                <a:lnTo>
                  <a:pt x="168596" y="74"/>
                </a:lnTo>
                <a:lnTo>
                  <a:pt x="125862" y="6668"/>
                </a:lnTo>
                <a:lnTo>
                  <a:pt x="87250" y="22993"/>
                </a:lnTo>
                <a:lnTo>
                  <a:pt x="54089" y="47719"/>
                </a:lnTo>
                <a:lnTo>
                  <a:pt x="27710" y="79515"/>
                </a:lnTo>
                <a:lnTo>
                  <a:pt x="9442" y="117053"/>
                </a:lnTo>
                <a:lnTo>
                  <a:pt x="614" y="159002"/>
                </a:lnTo>
                <a:lnTo>
                  <a:pt x="0" y="173736"/>
                </a:lnTo>
                <a:lnTo>
                  <a:pt x="74" y="873819"/>
                </a:lnTo>
                <a:lnTo>
                  <a:pt x="6668" y="916553"/>
                </a:lnTo>
                <a:lnTo>
                  <a:pt x="22993" y="955165"/>
                </a:lnTo>
                <a:lnTo>
                  <a:pt x="47719" y="988326"/>
                </a:lnTo>
                <a:lnTo>
                  <a:pt x="79515" y="1014705"/>
                </a:lnTo>
                <a:lnTo>
                  <a:pt x="117053" y="1032973"/>
                </a:lnTo>
                <a:lnTo>
                  <a:pt x="159002" y="1041801"/>
                </a:lnTo>
                <a:lnTo>
                  <a:pt x="173736" y="1042415"/>
                </a:lnTo>
                <a:lnTo>
                  <a:pt x="3934011" y="1042341"/>
                </a:lnTo>
                <a:lnTo>
                  <a:pt x="3976745" y="1035747"/>
                </a:lnTo>
                <a:lnTo>
                  <a:pt x="4015357" y="1019422"/>
                </a:lnTo>
                <a:lnTo>
                  <a:pt x="4048518" y="994696"/>
                </a:lnTo>
                <a:lnTo>
                  <a:pt x="4074897" y="962900"/>
                </a:lnTo>
                <a:lnTo>
                  <a:pt x="4093165" y="925362"/>
                </a:lnTo>
                <a:lnTo>
                  <a:pt x="4101993" y="883413"/>
                </a:lnTo>
                <a:lnTo>
                  <a:pt x="4102608" y="868679"/>
                </a:lnTo>
                <a:lnTo>
                  <a:pt x="4102533" y="168596"/>
                </a:lnTo>
                <a:lnTo>
                  <a:pt x="4095939" y="125862"/>
                </a:lnTo>
                <a:lnTo>
                  <a:pt x="4079614" y="87250"/>
                </a:lnTo>
                <a:lnTo>
                  <a:pt x="4054888" y="54089"/>
                </a:lnTo>
                <a:lnTo>
                  <a:pt x="4023092" y="27710"/>
                </a:lnTo>
                <a:lnTo>
                  <a:pt x="3985554" y="9442"/>
                </a:lnTo>
                <a:lnTo>
                  <a:pt x="3943605" y="614"/>
                </a:lnTo>
                <a:lnTo>
                  <a:pt x="3928872" y="0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841875" y="1549156"/>
            <a:ext cx="3982720" cy="6819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90100"/>
              </a:lnSpc>
            </a:pPr>
            <a:r>
              <a:rPr sz="1600" b="1" dirty="0" smtClean="0">
                <a:solidFill>
                  <a:srgbClr val="FFFFFF"/>
                </a:solidFill>
                <a:latin typeface="Calibri"/>
                <a:cs typeface="Calibri"/>
              </a:rPr>
              <a:t>¿En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qué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rub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 ha</a:t>
            </a:r>
            <a:r>
              <a:rPr sz="1600" b="1" spc="-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do 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ec</a:t>
            </a:r>
            <a:r>
              <a:rPr sz="1600" b="1" spc="-35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ada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u e</a:t>
            </a:r>
            <a:r>
              <a:rPr sz="1600" b="1" spc="10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7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por 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sz="1600" b="1" spc="10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-3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ac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ón</a:t>
            </a:r>
            <a:r>
              <a:rPr sz="1600" b="1" spc="-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as deducc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ones</a:t>
            </a:r>
            <a:r>
              <a:rPr sz="1600" b="1" spc="-4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que p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sz="1600" b="1" spc="-4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ce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ánea</a:t>
            </a:r>
            <a:r>
              <a:rPr sz="1600" b="1" spc="-5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6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5" dirty="0" smtClean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cal</a:t>
            </a:r>
            <a:r>
              <a:rPr sz="1600" b="1" spc="-4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ac</a:t>
            </a:r>
            <a:r>
              <a:rPr sz="16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FFFFFF"/>
                </a:solidFill>
                <a:latin typeface="Calibri"/>
                <a:cs typeface="Calibri"/>
              </a:rPr>
              <a:t>ual?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586984" y="4047744"/>
            <a:ext cx="326136" cy="10607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446520" y="3831335"/>
            <a:ext cx="323087" cy="12771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303007" y="4184903"/>
            <a:ext cx="326136" cy="9235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162543" y="4145279"/>
            <a:ext cx="323087" cy="96316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83935" y="3828288"/>
            <a:ext cx="2904743" cy="128320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321808" y="5108447"/>
            <a:ext cx="3432047" cy="0"/>
          </a:xfrm>
          <a:custGeom>
            <a:avLst/>
            <a:gdLst/>
            <a:ahLst/>
            <a:cxnLst/>
            <a:rect l="l" t="t" r="r" b="b"/>
            <a:pathLst>
              <a:path w="3432048">
                <a:moveTo>
                  <a:pt x="0" y="0"/>
                </a:moveTo>
                <a:lnTo>
                  <a:pt x="3432047" y="0"/>
                </a:lnTo>
              </a:path>
            </a:pathLst>
          </a:custGeom>
          <a:ln w="18288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522214" y="3768090"/>
            <a:ext cx="462915" cy="234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25" dirty="0" smtClean="0">
                <a:solidFill>
                  <a:srgbClr val="404040"/>
                </a:solidFill>
                <a:latin typeface="Calibri"/>
                <a:cs typeface="Calibri"/>
              </a:rPr>
              <a:t>45</a:t>
            </a:r>
            <a:r>
              <a:rPr sz="1400" spc="0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400" spc="-25" dirty="0" smtClean="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r>
              <a:rPr sz="14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0489">
              <a:lnSpc>
                <a:spcPct val="100000"/>
              </a:lnSpc>
            </a:pPr>
            <a:fld id="{81D60167-4931-47E6-BA6A-407CBD079E47}" type="slidenum">
              <a:rPr sz="1200" dirty="0" smtClean="0">
                <a:solidFill>
                  <a:srgbClr val="888888"/>
                </a:solidFill>
                <a:latin typeface="Arial"/>
                <a:cs typeface="Arial"/>
              </a:rPr>
              <a:t>5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19571" y="6584594"/>
            <a:ext cx="6816725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ota: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-10" dirty="0" smtClean="0">
                <a:latin typeface="Arial"/>
                <a:cs typeface="Arial"/>
              </a:rPr>
              <a:t>P</a:t>
            </a:r>
            <a:r>
              <a:rPr sz="1200" spc="0" dirty="0" smtClean="0">
                <a:latin typeface="Arial"/>
                <a:cs typeface="Arial"/>
              </a:rPr>
              <a:t>o</a:t>
            </a:r>
            <a:r>
              <a:rPr sz="1200" spc="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centa</a:t>
            </a:r>
            <a:r>
              <a:rPr sz="1200" spc="-30" dirty="0" smtClean="0">
                <a:latin typeface="Arial"/>
                <a:cs typeface="Arial"/>
              </a:rPr>
              <a:t>j</a:t>
            </a:r>
            <a:r>
              <a:rPr sz="1200" spc="0" dirty="0" smtClean="0">
                <a:latin typeface="Arial"/>
                <a:cs typeface="Arial"/>
              </a:rPr>
              <a:t>es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ca</a:t>
            </a:r>
            <a:r>
              <a:rPr sz="1200" spc="20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cu</a:t>
            </a:r>
            <a:r>
              <a:rPr sz="1200" spc="20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</a:t>
            </a:r>
            <a:r>
              <a:rPr sz="1200" spc="5" dirty="0" smtClean="0">
                <a:latin typeface="Arial"/>
                <a:cs typeface="Arial"/>
              </a:rPr>
              <a:t>d</a:t>
            </a:r>
            <a:r>
              <a:rPr sz="1200" spc="-25" dirty="0" smtClean="0">
                <a:latin typeface="Arial"/>
                <a:cs typeface="Arial"/>
              </a:rPr>
              <a:t>o</a:t>
            </a:r>
            <a:r>
              <a:rPr sz="1200" spc="0" dirty="0" smtClean="0">
                <a:latin typeface="Arial"/>
                <a:cs typeface="Arial"/>
              </a:rPr>
              <a:t>s</a:t>
            </a:r>
            <a:r>
              <a:rPr sz="1200" spc="-7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con</a:t>
            </a:r>
            <a:r>
              <a:rPr sz="1200" spc="5" dirty="0" smtClean="0">
                <a:latin typeface="Arial"/>
                <a:cs typeface="Arial"/>
              </a:rPr>
              <a:t> r</a:t>
            </a:r>
            <a:r>
              <a:rPr sz="1200" spc="0" dirty="0" smtClean="0">
                <a:latin typeface="Arial"/>
                <a:cs typeface="Arial"/>
              </a:rPr>
              <a:t>especto</a:t>
            </a:r>
            <a:r>
              <a:rPr sz="1200" spc="-4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al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total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de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20" dirty="0" smtClean="0">
                <a:latin typeface="Arial"/>
                <a:cs typeface="Arial"/>
              </a:rPr>
              <a:t>l</a:t>
            </a:r>
            <a:r>
              <a:rPr sz="1200" spc="0" dirty="0" smtClean="0">
                <a:latin typeface="Arial"/>
                <a:cs typeface="Arial"/>
              </a:rPr>
              <a:t>as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40" dirty="0" smtClean="0">
                <a:latin typeface="Arial"/>
                <a:cs typeface="Arial"/>
              </a:rPr>
              <a:t>m</a:t>
            </a:r>
            <a:r>
              <a:rPr sz="1200" spc="0" dirty="0" smtClean="0">
                <a:latin typeface="Arial"/>
                <a:cs typeface="Arial"/>
              </a:rPr>
              <a:t>p</a:t>
            </a:r>
            <a:r>
              <a:rPr sz="1200" spc="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esas</a:t>
            </a:r>
            <a:r>
              <a:rPr sz="1200" spc="-2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q</a:t>
            </a:r>
            <a:r>
              <a:rPr sz="1200" spc="5" dirty="0" smtClean="0">
                <a:latin typeface="Arial"/>
                <a:cs typeface="Arial"/>
              </a:rPr>
              <a:t>u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-20" dirty="0" smtClean="0">
                <a:latin typeface="Arial"/>
                <a:cs typeface="Arial"/>
              </a:rPr>
              <a:t> </a:t>
            </a:r>
            <a:r>
              <a:rPr sz="1200" spc="0" dirty="0" err="1" smtClean="0">
                <a:latin typeface="Arial"/>
                <a:cs typeface="Arial"/>
              </a:rPr>
              <a:t>contesta</a:t>
            </a:r>
            <a:r>
              <a:rPr sz="1200" spc="5" dirty="0" err="1" smtClean="0">
                <a:latin typeface="Arial"/>
                <a:cs typeface="Arial"/>
              </a:rPr>
              <a:t>r</a:t>
            </a:r>
            <a:r>
              <a:rPr sz="1200" spc="0" dirty="0" err="1" smtClean="0">
                <a:latin typeface="Arial"/>
                <a:cs typeface="Arial"/>
              </a:rPr>
              <a:t>on</a:t>
            </a:r>
            <a:r>
              <a:rPr sz="1200" spc="-40" dirty="0" smtClean="0">
                <a:latin typeface="Arial"/>
                <a:cs typeface="Arial"/>
              </a:rPr>
              <a:t> </a:t>
            </a:r>
            <a:r>
              <a:rPr sz="1200" spc="5" dirty="0" smtClean="0">
                <a:latin typeface="Arial"/>
                <a:cs typeface="Arial"/>
              </a:rPr>
              <a:t>(</a:t>
            </a:r>
            <a:r>
              <a:rPr lang="es-MX" sz="1200" dirty="0">
                <a:latin typeface="Arial"/>
                <a:cs typeface="Arial"/>
              </a:rPr>
              <a:t>2</a:t>
            </a:r>
            <a:r>
              <a:rPr sz="1200" spc="5" dirty="0" smtClean="0">
                <a:latin typeface="Arial"/>
                <a:cs typeface="Arial"/>
              </a:rPr>
              <a:t>2</a:t>
            </a:r>
            <a:r>
              <a:rPr sz="1200" spc="0" dirty="0" smtClean="0">
                <a:latin typeface="Arial"/>
                <a:cs typeface="Arial"/>
              </a:rPr>
              <a:t>0</a:t>
            </a:r>
            <a:r>
              <a:rPr sz="1200" spc="-4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e</a:t>
            </a:r>
            <a:r>
              <a:rPr sz="1200" spc="5" dirty="0" smtClean="0">
                <a:latin typeface="Arial"/>
                <a:cs typeface="Arial"/>
              </a:rPr>
              <a:t>n</a:t>
            </a:r>
            <a:r>
              <a:rPr sz="1200" spc="0" dirty="0" smtClean="0">
                <a:latin typeface="Arial"/>
                <a:cs typeface="Arial"/>
              </a:rPr>
              <a:t>cuestas)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380226" y="3551682"/>
            <a:ext cx="462915" cy="234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 smtClean="0">
                <a:solidFill>
                  <a:srgbClr val="404040"/>
                </a:solidFill>
                <a:latin typeface="Calibri"/>
                <a:cs typeface="Calibri"/>
              </a:rPr>
              <a:t>54</a:t>
            </a:r>
            <a:r>
              <a:rPr sz="1400" spc="0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400" spc="-20" dirty="0" smtClean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r>
              <a:rPr sz="14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238238" y="3905884"/>
            <a:ext cx="462915" cy="234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 smtClean="0">
                <a:solidFill>
                  <a:srgbClr val="404040"/>
                </a:solidFill>
                <a:latin typeface="Calibri"/>
                <a:cs typeface="Calibri"/>
              </a:rPr>
              <a:t>39</a:t>
            </a:r>
            <a:r>
              <a:rPr sz="1400" spc="0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400" spc="-20" dirty="0" smtClean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r>
              <a:rPr sz="14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096250" y="3866642"/>
            <a:ext cx="462915" cy="234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20" dirty="0" smtClean="0">
                <a:solidFill>
                  <a:srgbClr val="404040"/>
                </a:solidFill>
                <a:latin typeface="Calibri"/>
                <a:cs typeface="Calibri"/>
              </a:rPr>
              <a:t>40</a:t>
            </a:r>
            <a:r>
              <a:rPr sz="1400" spc="0" dirty="0" smtClean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r>
              <a:rPr sz="1400" spc="-20" dirty="0" smtClean="0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r>
              <a:rPr sz="1400" spc="-10" dirty="0" smtClean="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87900" y="2656840"/>
            <a:ext cx="427355" cy="2541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35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r>
              <a:rPr sz="1050" spc="15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 marL="67310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90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67310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67310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70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67310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47"/>
              </a:spcBef>
            </a:pPr>
            <a:endParaRPr sz="550"/>
          </a:p>
          <a:p>
            <a:pPr marL="67310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50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67310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67310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67310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67310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 marL="132715" algn="ctr">
              <a:lnSpc>
                <a:spcPct val="100000"/>
              </a:lnSpc>
            </a:pPr>
            <a:r>
              <a:rPr sz="1050" spc="-10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sz="1050" spc="-15" dirty="0" smtClean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sz="1050" spc="0" dirty="0" smtClean="0">
                <a:solidFill>
                  <a:srgbClr val="585858"/>
                </a:solidFill>
                <a:latin typeface="Calibri"/>
                <a:cs typeface="Calibri"/>
              </a:rPr>
              <a:t>%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23078" y="5199644"/>
            <a:ext cx="3392804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" marR="12700" indent="-22860">
              <a:lnSpc>
                <a:spcPct val="101800"/>
              </a:lnSpc>
              <a:tabLst>
                <a:tab pos="1052830" algn="l"/>
                <a:tab pos="1859280" algn="l"/>
                <a:tab pos="2592705" algn="l"/>
              </a:tabLst>
            </a:pP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Re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ó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-8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Re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ó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4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Re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ó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15" dirty="0" smtClean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 </a:t>
            </a:r>
            <a:r>
              <a:rPr sz="1200" spc="10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g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un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de</a:t>
            </a:r>
            <a:r>
              <a:rPr sz="1200" spc="-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200" spc="-20" dirty="0" smtClean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200" spc="-5" dirty="0" smtClean="0">
                <a:solidFill>
                  <a:srgbClr val="585858"/>
                </a:solidFill>
                <a:latin typeface="Calibri"/>
                <a:cs typeface="Calibri"/>
              </a:rPr>
              <a:t>tac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nes	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s	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pe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al	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0" dirty="0" smtClean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1200" spc="-5" dirty="0" smtClean="0">
                <a:solidFill>
                  <a:srgbClr val="585858"/>
                </a:solidFill>
                <a:latin typeface="Calibri"/>
                <a:cs typeface="Calibri"/>
              </a:rPr>
              <a:t>te</a:t>
            </a:r>
            <a:r>
              <a:rPr sz="1200" spc="-15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10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200" spc="5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200" spc="-10" dirty="0" smtClean="0">
                <a:solidFill>
                  <a:srgbClr val="585858"/>
                </a:solidFill>
                <a:latin typeface="Calibri"/>
                <a:cs typeface="Calibri"/>
              </a:rPr>
              <a:t>es</a:t>
            </a:r>
            <a:endParaRPr sz="1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031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3728" y="692696"/>
            <a:ext cx="4576552" cy="8549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es-MX" sz="2000" b="1" spc="-15" dirty="0" smtClean="0">
                <a:solidFill>
                  <a:srgbClr val="002060"/>
                </a:solidFill>
                <a:effectLst/>
                <a:cs typeface="Arial Black"/>
              </a:rPr>
              <a:t>Comentarios</a:t>
            </a:r>
            <a:r>
              <a:rPr sz="2000" b="1" spc="55" dirty="0" smtClean="0">
                <a:solidFill>
                  <a:srgbClr val="002060"/>
                </a:solidFill>
                <a:effectLst/>
                <a:cs typeface="Arial Black"/>
              </a:rPr>
              <a:t> </a:t>
            </a:r>
            <a:r>
              <a:rPr sz="2000" b="1" spc="-15" dirty="0" smtClean="0">
                <a:solidFill>
                  <a:srgbClr val="002060"/>
                </a:solidFill>
                <a:effectLst/>
                <a:cs typeface="Arial Black"/>
              </a:rPr>
              <a:t>y</a:t>
            </a:r>
            <a:r>
              <a:rPr sz="2000" b="1" spc="5" dirty="0" smtClean="0">
                <a:solidFill>
                  <a:srgbClr val="002060"/>
                </a:solidFill>
                <a:effectLst/>
                <a:cs typeface="Arial Black"/>
              </a:rPr>
              <a:t> </a:t>
            </a:r>
            <a:r>
              <a:rPr sz="2000" b="1" spc="-25" dirty="0" smtClean="0">
                <a:solidFill>
                  <a:srgbClr val="002060"/>
                </a:solidFill>
                <a:effectLst/>
                <a:cs typeface="Arial Black"/>
              </a:rPr>
              <a:t>con</a:t>
            </a:r>
            <a:r>
              <a:rPr sz="2000" b="1" spc="-75" dirty="0" smtClean="0">
                <a:solidFill>
                  <a:srgbClr val="002060"/>
                </a:solidFill>
                <a:effectLst/>
                <a:cs typeface="Arial Black"/>
              </a:rPr>
              <a:t>c</a:t>
            </a:r>
            <a:r>
              <a:rPr sz="2000" b="1" spc="-5" dirty="0" smtClean="0">
                <a:solidFill>
                  <a:srgbClr val="002060"/>
                </a:solidFill>
                <a:effectLst/>
                <a:cs typeface="Arial Black"/>
              </a:rPr>
              <a:t>l</a:t>
            </a:r>
            <a:r>
              <a:rPr sz="2000" b="1" spc="-25" dirty="0" smtClean="0">
                <a:solidFill>
                  <a:srgbClr val="002060"/>
                </a:solidFill>
                <a:effectLst/>
                <a:cs typeface="Arial Black"/>
              </a:rPr>
              <a:t>u</a:t>
            </a:r>
            <a:r>
              <a:rPr sz="2000" b="1" spc="-15" dirty="0" smtClean="0">
                <a:solidFill>
                  <a:srgbClr val="002060"/>
                </a:solidFill>
                <a:effectLst/>
                <a:cs typeface="Arial Black"/>
              </a:rPr>
              <a:t>s</a:t>
            </a:r>
            <a:r>
              <a:rPr sz="2000" b="1" spc="-5" dirty="0" smtClean="0">
                <a:solidFill>
                  <a:srgbClr val="002060"/>
                </a:solidFill>
                <a:effectLst/>
                <a:cs typeface="Arial Black"/>
              </a:rPr>
              <a:t>i</a:t>
            </a:r>
            <a:r>
              <a:rPr sz="2000" b="1" spc="-25" dirty="0" smtClean="0">
                <a:solidFill>
                  <a:srgbClr val="002060"/>
                </a:solidFill>
                <a:effectLst/>
                <a:cs typeface="Arial Black"/>
              </a:rPr>
              <a:t>one</a:t>
            </a:r>
            <a:r>
              <a:rPr sz="2000" b="1" spc="-15" dirty="0" smtClean="0">
                <a:solidFill>
                  <a:srgbClr val="002060"/>
                </a:solidFill>
                <a:effectLst/>
                <a:cs typeface="Arial Black"/>
              </a:rPr>
              <a:t>s</a:t>
            </a:r>
            <a:endParaRPr sz="2000" dirty="0">
              <a:solidFill>
                <a:srgbClr val="002060"/>
              </a:solidFill>
              <a:effectLst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5576" y="1844824"/>
            <a:ext cx="7999095" cy="43549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2880" indent="-170815">
              <a:lnSpc>
                <a:spcPct val="100000"/>
              </a:lnSpc>
              <a:buFont typeface="Arial"/>
              <a:buChar char="•"/>
              <a:tabLst>
                <a:tab pos="182880" algn="l"/>
              </a:tabLst>
            </a:pPr>
            <a:r>
              <a:rPr sz="1800" spc="0" dirty="0" smtClean="0">
                <a:latin typeface="Calibri"/>
                <a:cs typeface="Calibri"/>
              </a:rPr>
              <a:t>Más</a:t>
            </a:r>
            <a:r>
              <a:rPr sz="1800" spc="155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de</a:t>
            </a:r>
            <a:r>
              <a:rPr sz="1800" spc="0" dirty="0" smtClean="0">
                <a:latin typeface="Calibri"/>
                <a:cs typeface="Calibri"/>
              </a:rPr>
              <a:t>l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-5" dirty="0" smtClean="0">
                <a:latin typeface="Calibri"/>
                <a:cs typeface="Calibri"/>
              </a:rPr>
              <a:t>85</a:t>
            </a:r>
            <a:r>
              <a:rPr sz="1800" spc="0" dirty="0" smtClean="0">
                <a:latin typeface="Calibri"/>
                <a:cs typeface="Calibri"/>
              </a:rPr>
              <a:t>%</a:t>
            </a:r>
            <a:r>
              <a:rPr sz="1800" spc="175" dirty="0" smtClean="0">
                <a:latin typeface="Calibri"/>
                <a:cs typeface="Calibri"/>
              </a:rPr>
              <a:t> </a:t>
            </a:r>
            <a:r>
              <a:rPr sz="1800" spc="10" dirty="0" smtClean="0">
                <a:latin typeface="Calibri"/>
                <a:cs typeface="Calibri"/>
              </a:rPr>
              <a:t>d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5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as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25" dirty="0" smtClean="0">
                <a:latin typeface="Calibri"/>
                <a:cs typeface="Calibri"/>
              </a:rPr>
              <a:t>m</a:t>
            </a:r>
            <a:r>
              <a:rPr sz="1800" spc="-15" dirty="0" smtClean="0">
                <a:latin typeface="Calibri"/>
                <a:cs typeface="Calibri"/>
              </a:rPr>
              <a:t>p</a:t>
            </a:r>
            <a:r>
              <a:rPr sz="1800" spc="0" dirty="0" smtClean="0">
                <a:latin typeface="Calibri"/>
                <a:cs typeface="Calibri"/>
              </a:rPr>
              <a:t>r</a:t>
            </a:r>
            <a:r>
              <a:rPr sz="1800" spc="-15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as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15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f</a:t>
            </a:r>
            <a:r>
              <a:rPr sz="1800" spc="-25" dirty="0" smtClean="0">
                <a:latin typeface="Calibri"/>
                <a:cs typeface="Calibri"/>
              </a:rPr>
              <a:t>r</a:t>
            </a:r>
            <a:r>
              <a:rPr sz="1800" spc="15" dirty="0" smtClean="0">
                <a:latin typeface="Calibri"/>
                <a:cs typeface="Calibri"/>
              </a:rPr>
              <a:t>e</a:t>
            </a:r>
            <a:r>
              <a:rPr sz="1800" spc="-35" dirty="0" smtClean="0">
                <a:latin typeface="Calibri"/>
                <a:cs typeface="Calibri"/>
              </a:rPr>
              <a:t>n</a:t>
            </a:r>
            <a:r>
              <a:rPr sz="1800" spc="-3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25" dirty="0" smtClean="0">
                <a:latin typeface="Calibri"/>
                <a:cs typeface="Calibri"/>
              </a:rPr>
              <a:t>r</a:t>
            </a:r>
            <a:r>
              <a:rPr sz="1800" spc="10" dirty="0" smtClean="0">
                <a:latin typeface="Calibri"/>
                <a:cs typeface="Calibri"/>
              </a:rPr>
              <a:t>o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140" dirty="0" smtClean="0">
                <a:latin typeface="Calibri"/>
                <a:cs typeface="Calibri"/>
              </a:rPr>
              <a:t> </a:t>
            </a:r>
            <a:r>
              <a:rPr sz="1800" spc="10" dirty="0" smtClean="0">
                <a:latin typeface="Calibri"/>
                <a:cs typeface="Calibri"/>
              </a:rPr>
              <a:t>u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15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-15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cr</a:t>
            </a:r>
            <a:r>
              <a:rPr sz="1800" spc="-15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m</a:t>
            </a:r>
            <a:r>
              <a:rPr sz="1800" spc="10" dirty="0" smtClean="0">
                <a:latin typeface="Calibri"/>
                <a:cs typeface="Calibri"/>
              </a:rPr>
              <a:t>e</a:t>
            </a:r>
            <a:r>
              <a:rPr sz="1800" spc="-35" dirty="0" smtClean="0">
                <a:latin typeface="Calibri"/>
                <a:cs typeface="Calibri"/>
              </a:rPr>
              <a:t>n</a:t>
            </a:r>
            <a:r>
              <a:rPr sz="1800" spc="-3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185" dirty="0" smtClean="0">
                <a:latin typeface="Calibri"/>
                <a:cs typeface="Calibri"/>
              </a:rPr>
              <a:t> </a:t>
            </a:r>
            <a:r>
              <a:rPr sz="1800" spc="15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15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l</a:t>
            </a:r>
            <a:r>
              <a:rPr sz="1800" spc="185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p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35" dirty="0" smtClean="0">
                <a:latin typeface="Calibri"/>
                <a:cs typeface="Calibri"/>
              </a:rPr>
              <a:t>g</a:t>
            </a:r>
            <a:r>
              <a:rPr sz="1800" spc="0" dirty="0" smtClean="0">
                <a:latin typeface="Calibri"/>
                <a:cs typeface="Calibri"/>
              </a:rPr>
              <a:t>o </a:t>
            </a:r>
            <a:r>
              <a:rPr sz="1800" spc="-204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d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5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20" dirty="0" smtClean="0">
                <a:latin typeface="Calibri"/>
                <a:cs typeface="Calibri"/>
              </a:rPr>
              <a:t>m</a:t>
            </a:r>
            <a:r>
              <a:rPr sz="1800" spc="-15" dirty="0" smtClean="0">
                <a:latin typeface="Calibri"/>
                <a:cs typeface="Calibri"/>
              </a:rPr>
              <a:t>p</a:t>
            </a:r>
            <a:r>
              <a:rPr sz="1800" spc="10" dirty="0" smtClean="0">
                <a:latin typeface="Calibri"/>
                <a:cs typeface="Calibri"/>
              </a:rPr>
              <a:t>u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35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to</a:t>
            </a:r>
            <a:endParaRPr sz="1800" dirty="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  <a:spcBef>
                <a:spcPts val="170"/>
              </a:spcBef>
            </a:pPr>
            <a:r>
              <a:rPr sz="1800" spc="-10" dirty="0" smtClean="0">
                <a:latin typeface="Calibri"/>
                <a:cs typeface="Calibri"/>
              </a:rPr>
              <a:t>p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-10" dirty="0" smtClean="0">
                <a:latin typeface="Calibri"/>
                <a:cs typeface="Calibri"/>
              </a:rPr>
              <a:t>r </a:t>
            </a:r>
            <a:r>
              <a:rPr sz="1800" spc="-30" dirty="0" smtClean="0">
                <a:latin typeface="Calibri"/>
                <a:cs typeface="Calibri"/>
              </a:rPr>
              <a:t>c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-5" dirty="0" smtClean="0">
                <a:latin typeface="Calibri"/>
                <a:cs typeface="Calibri"/>
              </a:rPr>
              <a:t>c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p</a:t>
            </a:r>
            <a:r>
              <a:rPr sz="1800" spc="-4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40" dirty="0" smtClean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d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40" dirty="0" smtClean="0">
                <a:latin typeface="Calibri"/>
                <a:cs typeface="Calibri"/>
              </a:rPr>
              <a:t> </a:t>
            </a:r>
            <a:r>
              <a:rPr sz="1800" spc="-40" dirty="0" smtClean="0">
                <a:latin typeface="Calibri"/>
                <a:cs typeface="Calibri"/>
              </a:rPr>
              <a:t>r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du</a:t>
            </a:r>
            <a:r>
              <a:rPr sz="1800" spc="-5" dirty="0" smtClean="0">
                <a:latin typeface="Calibri"/>
                <a:cs typeface="Calibri"/>
              </a:rPr>
              <a:t>cci</a:t>
            </a:r>
            <a:r>
              <a:rPr sz="1800" spc="5" dirty="0" smtClean="0">
                <a:latin typeface="Calibri"/>
                <a:cs typeface="Calibri"/>
              </a:rPr>
              <a:t>ó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4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d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du</a:t>
            </a:r>
            <a:r>
              <a:rPr sz="1800" spc="-5" dirty="0" smtClean="0">
                <a:latin typeface="Calibri"/>
                <a:cs typeface="Calibri"/>
              </a:rPr>
              <a:t>ci</a:t>
            </a:r>
            <a:r>
              <a:rPr sz="1800" spc="-10" dirty="0" smtClean="0">
                <a:latin typeface="Calibri"/>
                <a:cs typeface="Calibri"/>
              </a:rPr>
              <a:t>b</a:t>
            </a:r>
            <a:r>
              <a:rPr sz="1800" spc="-5" dirty="0" smtClean="0">
                <a:latin typeface="Calibri"/>
                <a:cs typeface="Calibri"/>
              </a:rPr>
              <a:t>ili</a:t>
            </a:r>
            <a:r>
              <a:rPr sz="1800" spc="-10" dirty="0" smtClean="0">
                <a:latin typeface="Calibri"/>
                <a:cs typeface="Calibri"/>
              </a:rPr>
              <a:t>d</a:t>
            </a:r>
            <a:r>
              <a:rPr sz="1800" spc="0" dirty="0" smtClean="0">
                <a:latin typeface="Calibri"/>
                <a:cs typeface="Calibri"/>
              </a:rPr>
              <a:t>ad</a:t>
            </a:r>
            <a:r>
              <a:rPr sz="1800" spc="110" dirty="0" smtClean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d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lang="es-MX" sz="1800" spc="15" dirty="0" smtClean="0">
                <a:latin typeface="Calibri"/>
                <a:cs typeface="Calibri"/>
              </a:rPr>
              <a:t>prestaciones</a:t>
            </a:r>
            <a:r>
              <a:rPr sz="1800" spc="0" dirty="0" smtClean="0">
                <a:latin typeface="Calibri"/>
                <a:cs typeface="Calibri"/>
              </a:rPr>
              <a:t>.</a:t>
            </a:r>
            <a:endParaRPr lang="es-MX" sz="1800" spc="0" dirty="0" smtClean="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  <a:spcBef>
                <a:spcPts val="170"/>
              </a:spcBef>
            </a:pPr>
            <a:endParaRPr sz="1800" dirty="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32"/>
              </a:spcBef>
            </a:pPr>
            <a:endParaRPr sz="750" dirty="0"/>
          </a:p>
          <a:p>
            <a:pPr marL="182880" marR="17780" indent="-170815" algn="just">
              <a:lnSpc>
                <a:spcPct val="107100"/>
              </a:lnSpc>
              <a:buFont typeface="Arial"/>
              <a:buChar char="•"/>
              <a:tabLst>
                <a:tab pos="182880" algn="l"/>
              </a:tabLst>
            </a:pPr>
            <a:r>
              <a:rPr sz="1800" b="1" u="sng" spc="5" dirty="0" smtClean="0">
                <a:latin typeface="Calibri"/>
                <a:cs typeface="Calibri"/>
              </a:rPr>
              <a:t>E</a:t>
            </a:r>
            <a:r>
              <a:rPr sz="1800" b="1" u="sng" spc="0" dirty="0" smtClean="0">
                <a:latin typeface="Calibri"/>
                <a:cs typeface="Calibri"/>
              </a:rPr>
              <a:t>l</a:t>
            </a:r>
            <a:r>
              <a:rPr sz="1800" b="1" u="sng" spc="65" dirty="0" smtClean="0">
                <a:latin typeface="Calibri"/>
                <a:cs typeface="Calibri"/>
              </a:rPr>
              <a:t> </a:t>
            </a:r>
            <a:r>
              <a:rPr sz="1800" b="1" u="sng" spc="0" dirty="0" smtClean="0">
                <a:latin typeface="Calibri"/>
                <a:cs typeface="Calibri"/>
              </a:rPr>
              <a:t>4</a:t>
            </a:r>
            <a:r>
              <a:rPr sz="1800" b="1" u="sng" spc="-5" dirty="0" smtClean="0">
                <a:latin typeface="Calibri"/>
                <a:cs typeface="Calibri"/>
              </a:rPr>
              <a:t>0</a:t>
            </a:r>
            <a:r>
              <a:rPr sz="1800" b="1" u="sng" spc="0" dirty="0" smtClean="0">
                <a:latin typeface="Calibri"/>
                <a:cs typeface="Calibri"/>
              </a:rPr>
              <a:t>.</a:t>
            </a:r>
            <a:r>
              <a:rPr sz="1800" b="1" u="sng" spc="-5" dirty="0" smtClean="0">
                <a:latin typeface="Calibri"/>
                <a:cs typeface="Calibri"/>
              </a:rPr>
              <a:t>8</a:t>
            </a:r>
            <a:r>
              <a:rPr sz="1800" b="1" u="sng" spc="0" dirty="0" smtClean="0">
                <a:latin typeface="Calibri"/>
                <a:cs typeface="Calibri"/>
              </a:rPr>
              <a:t>%</a:t>
            </a:r>
            <a:r>
              <a:rPr sz="1800" b="1" u="sng" spc="80" dirty="0" smtClean="0">
                <a:latin typeface="Calibri"/>
                <a:cs typeface="Calibri"/>
              </a:rPr>
              <a:t> </a:t>
            </a:r>
            <a:r>
              <a:rPr sz="1800" b="1" u="sng" spc="-15" dirty="0" smtClean="0">
                <a:latin typeface="Calibri"/>
                <a:cs typeface="Calibri"/>
              </a:rPr>
              <a:t>d</a:t>
            </a:r>
            <a:r>
              <a:rPr sz="1800" b="1" u="sng" spc="0" dirty="0" smtClean="0">
                <a:latin typeface="Calibri"/>
                <a:cs typeface="Calibri"/>
              </a:rPr>
              <a:t>e</a:t>
            </a:r>
            <a:r>
              <a:rPr sz="1800" b="1" u="sng" spc="60" dirty="0" smtClean="0">
                <a:latin typeface="Calibri"/>
                <a:cs typeface="Calibri"/>
              </a:rPr>
              <a:t> </a:t>
            </a:r>
            <a:r>
              <a:rPr sz="1800" b="1" u="sng" spc="0" dirty="0" smtClean="0">
                <a:latin typeface="Calibri"/>
                <a:cs typeface="Calibri"/>
              </a:rPr>
              <a:t>las</a:t>
            </a:r>
            <a:r>
              <a:rPr sz="1800" b="1" u="sng" spc="60" dirty="0" smtClean="0">
                <a:latin typeface="Calibri"/>
                <a:cs typeface="Calibri"/>
              </a:rPr>
              <a:t> </a:t>
            </a:r>
            <a:r>
              <a:rPr sz="1800" b="1" u="sng" spc="-10" dirty="0" smtClean="0">
                <a:latin typeface="Calibri"/>
                <a:cs typeface="Calibri"/>
              </a:rPr>
              <a:t>e</a:t>
            </a:r>
            <a:r>
              <a:rPr sz="1800" b="1" u="sng" spc="0" dirty="0" smtClean="0">
                <a:latin typeface="Calibri"/>
                <a:cs typeface="Calibri"/>
              </a:rPr>
              <a:t>m</a:t>
            </a:r>
            <a:r>
              <a:rPr sz="1800" b="1" u="sng" spc="-15" dirty="0" smtClean="0">
                <a:latin typeface="Calibri"/>
                <a:cs typeface="Calibri"/>
              </a:rPr>
              <a:t>p</a:t>
            </a:r>
            <a:r>
              <a:rPr sz="1800" b="1" u="sng" spc="-30" dirty="0" smtClean="0">
                <a:latin typeface="Calibri"/>
                <a:cs typeface="Calibri"/>
              </a:rPr>
              <a:t>r</a:t>
            </a:r>
            <a:r>
              <a:rPr sz="1800" b="1" u="sng" spc="10" dirty="0" smtClean="0">
                <a:latin typeface="Calibri"/>
                <a:cs typeface="Calibri"/>
              </a:rPr>
              <a:t>e</a:t>
            </a:r>
            <a:r>
              <a:rPr sz="1800" b="1" u="sng" spc="-10" dirty="0" smtClean="0">
                <a:latin typeface="Calibri"/>
                <a:cs typeface="Calibri"/>
              </a:rPr>
              <a:t>s</a:t>
            </a:r>
            <a:r>
              <a:rPr sz="1800" b="1" u="sng" spc="0" dirty="0" smtClean="0">
                <a:latin typeface="Calibri"/>
                <a:cs typeface="Calibri"/>
              </a:rPr>
              <a:t>as</a:t>
            </a:r>
            <a:r>
              <a:rPr sz="1800" b="1" u="sng" spc="65" dirty="0" smtClean="0">
                <a:latin typeface="Calibri"/>
                <a:cs typeface="Calibri"/>
              </a:rPr>
              <a:t> </a:t>
            </a:r>
            <a:r>
              <a:rPr sz="1800" b="1" u="sng" spc="-15" dirty="0" smtClean="0">
                <a:latin typeface="Calibri"/>
                <a:cs typeface="Calibri"/>
              </a:rPr>
              <a:t>n</a:t>
            </a:r>
            <a:r>
              <a:rPr sz="1800" b="1" u="sng" spc="0" dirty="0" smtClean="0">
                <a:latin typeface="Calibri"/>
                <a:cs typeface="Calibri"/>
              </a:rPr>
              <a:t>o</a:t>
            </a:r>
            <a:r>
              <a:rPr sz="1800" b="1" u="sng" spc="80" dirty="0" smtClean="0">
                <a:latin typeface="Calibri"/>
                <a:cs typeface="Calibri"/>
              </a:rPr>
              <a:t> </a:t>
            </a:r>
            <a:r>
              <a:rPr sz="1800" b="1" u="sng" spc="-30" dirty="0" smtClean="0">
                <a:latin typeface="Calibri"/>
                <a:cs typeface="Calibri"/>
              </a:rPr>
              <a:t>r</a:t>
            </a:r>
            <a:r>
              <a:rPr sz="1800" b="1" u="sng" spc="-10" dirty="0" smtClean="0">
                <a:latin typeface="Calibri"/>
                <a:cs typeface="Calibri"/>
              </a:rPr>
              <a:t>e</a:t>
            </a:r>
            <a:r>
              <a:rPr sz="1800" b="1" u="sng" spc="0" dirty="0" smtClean="0">
                <a:latin typeface="Calibri"/>
                <a:cs typeface="Calibri"/>
              </a:rPr>
              <a:t>a</a:t>
            </a:r>
            <a:r>
              <a:rPr sz="1800" b="1" u="sng" spc="15" dirty="0" smtClean="0">
                <a:latin typeface="Calibri"/>
                <a:cs typeface="Calibri"/>
              </a:rPr>
              <a:t>l</a:t>
            </a:r>
            <a:r>
              <a:rPr sz="1800" b="1" u="sng" spc="-10" dirty="0" smtClean="0">
                <a:latin typeface="Calibri"/>
                <a:cs typeface="Calibri"/>
              </a:rPr>
              <a:t>i</a:t>
            </a:r>
            <a:r>
              <a:rPr sz="1800" b="1" u="sng" spc="-20" dirty="0" smtClean="0">
                <a:latin typeface="Calibri"/>
                <a:cs typeface="Calibri"/>
              </a:rPr>
              <a:t>z</a:t>
            </a:r>
            <a:r>
              <a:rPr sz="1800" b="1" u="sng" spc="0" dirty="0" smtClean="0">
                <a:latin typeface="Calibri"/>
                <a:cs typeface="Calibri"/>
              </a:rPr>
              <a:t>a</a:t>
            </a:r>
            <a:r>
              <a:rPr sz="1800" b="1" u="sng" spc="-30" dirty="0" smtClean="0">
                <a:latin typeface="Calibri"/>
                <a:cs typeface="Calibri"/>
              </a:rPr>
              <a:t>r</a:t>
            </a:r>
            <a:r>
              <a:rPr sz="1800" b="1" u="sng" spc="5" dirty="0" smtClean="0">
                <a:latin typeface="Calibri"/>
                <a:cs typeface="Calibri"/>
              </a:rPr>
              <a:t>o</a:t>
            </a:r>
            <a:r>
              <a:rPr sz="1800" b="1" u="sng" spc="0" dirty="0" smtClean="0">
                <a:latin typeface="Calibri"/>
                <a:cs typeface="Calibri"/>
              </a:rPr>
              <a:t>n</a:t>
            </a:r>
            <a:r>
              <a:rPr sz="1800" b="1" u="sng" spc="65" dirty="0" smtClean="0">
                <a:latin typeface="Calibri"/>
                <a:cs typeface="Calibri"/>
              </a:rPr>
              <a:t> </a:t>
            </a:r>
            <a:r>
              <a:rPr sz="1800" b="1" u="sng" spc="-15" dirty="0" smtClean="0">
                <a:latin typeface="Calibri"/>
                <a:cs typeface="Calibri"/>
              </a:rPr>
              <a:t>n</a:t>
            </a:r>
            <a:r>
              <a:rPr sz="1800" b="1" u="sng" spc="-10" dirty="0" smtClean="0">
                <a:latin typeface="Calibri"/>
                <a:cs typeface="Calibri"/>
              </a:rPr>
              <a:t>i</a:t>
            </a:r>
            <a:r>
              <a:rPr sz="1800" b="1" u="sng" spc="-15" dirty="0" smtClean="0">
                <a:latin typeface="Calibri"/>
                <a:cs typeface="Calibri"/>
              </a:rPr>
              <a:t>n</a:t>
            </a:r>
            <a:r>
              <a:rPr sz="1800" b="1" u="sng" spc="10" dirty="0" smtClean="0">
                <a:latin typeface="Calibri"/>
                <a:cs typeface="Calibri"/>
              </a:rPr>
              <a:t>g</a:t>
            </a:r>
            <a:r>
              <a:rPr sz="1800" b="1" u="sng" spc="-15" dirty="0" smtClean="0">
                <a:latin typeface="Calibri"/>
                <a:cs typeface="Calibri"/>
              </a:rPr>
              <a:t>ú</a:t>
            </a:r>
            <a:r>
              <a:rPr sz="1800" b="1" u="sng" spc="0" dirty="0" smtClean="0">
                <a:latin typeface="Calibri"/>
                <a:cs typeface="Calibri"/>
              </a:rPr>
              <a:t>n</a:t>
            </a:r>
            <a:r>
              <a:rPr sz="1800" b="1" u="sng" spc="65" dirty="0" smtClean="0">
                <a:latin typeface="Calibri"/>
                <a:cs typeface="Calibri"/>
              </a:rPr>
              <a:t> </a:t>
            </a:r>
            <a:r>
              <a:rPr sz="1800" b="1" u="sng" spc="0" dirty="0" smtClean="0">
                <a:latin typeface="Calibri"/>
                <a:cs typeface="Calibri"/>
              </a:rPr>
              <a:t>aj</a:t>
            </a:r>
            <a:r>
              <a:rPr sz="1800" b="1" u="sng" spc="10" dirty="0" smtClean="0">
                <a:latin typeface="Calibri"/>
                <a:cs typeface="Calibri"/>
              </a:rPr>
              <a:t>u</a:t>
            </a:r>
            <a:r>
              <a:rPr sz="1800" b="1" u="sng" spc="-35" dirty="0" smtClean="0">
                <a:latin typeface="Calibri"/>
                <a:cs typeface="Calibri"/>
              </a:rPr>
              <a:t>s</a:t>
            </a:r>
            <a:r>
              <a:rPr sz="1800" b="1" u="sng" spc="0" dirty="0" smtClean="0">
                <a:latin typeface="Calibri"/>
                <a:cs typeface="Calibri"/>
              </a:rPr>
              <a:t>te</a:t>
            </a:r>
            <a:r>
              <a:rPr sz="1800" b="1" u="sng" spc="60" dirty="0" smtClean="0">
                <a:latin typeface="Calibri"/>
                <a:cs typeface="Calibri"/>
              </a:rPr>
              <a:t> </a:t>
            </a:r>
            <a:r>
              <a:rPr sz="1800" b="1" u="sng" spc="-10" dirty="0" smtClean="0">
                <a:latin typeface="Calibri"/>
                <a:cs typeface="Calibri"/>
              </a:rPr>
              <a:t>e</a:t>
            </a:r>
            <a:r>
              <a:rPr sz="1800" b="1" u="sng" spc="0" dirty="0" smtClean="0">
                <a:latin typeface="Calibri"/>
                <a:cs typeface="Calibri"/>
              </a:rPr>
              <a:t>n</a:t>
            </a:r>
            <a:r>
              <a:rPr sz="1800" b="1" u="sng" spc="85" dirty="0" smtClean="0">
                <a:latin typeface="Calibri"/>
                <a:cs typeface="Calibri"/>
              </a:rPr>
              <a:t> </a:t>
            </a:r>
            <a:r>
              <a:rPr sz="1800" b="1" u="sng" spc="-10" dirty="0" smtClean="0">
                <a:latin typeface="Calibri"/>
                <a:cs typeface="Calibri"/>
              </a:rPr>
              <a:t>l</a:t>
            </a:r>
            <a:r>
              <a:rPr sz="1800" b="1" u="sng" spc="5" dirty="0" smtClean="0">
                <a:latin typeface="Calibri"/>
                <a:cs typeface="Calibri"/>
              </a:rPr>
              <a:t>o</a:t>
            </a:r>
            <a:r>
              <a:rPr sz="1800" b="1" u="sng" spc="0" dirty="0" smtClean="0">
                <a:latin typeface="Calibri"/>
                <a:cs typeface="Calibri"/>
              </a:rPr>
              <a:t>s</a:t>
            </a:r>
            <a:r>
              <a:rPr sz="1800" b="1" u="sng" spc="65" dirty="0" smtClean="0">
                <a:latin typeface="Calibri"/>
                <a:cs typeface="Calibri"/>
              </a:rPr>
              <a:t> </a:t>
            </a:r>
            <a:r>
              <a:rPr sz="1800" b="1" u="sng" spc="-10" dirty="0" smtClean="0">
                <a:latin typeface="Calibri"/>
                <a:cs typeface="Calibri"/>
              </a:rPr>
              <a:t>s</a:t>
            </a:r>
            <a:r>
              <a:rPr sz="1800" b="1" u="sng" spc="0" dirty="0" smtClean="0">
                <a:latin typeface="Calibri"/>
                <a:cs typeface="Calibri"/>
              </a:rPr>
              <a:t>a</a:t>
            </a:r>
            <a:r>
              <a:rPr sz="1800" b="1" u="sng" spc="-5" dirty="0" smtClean="0">
                <a:latin typeface="Calibri"/>
                <a:cs typeface="Calibri"/>
              </a:rPr>
              <a:t>l</a:t>
            </a:r>
            <a:r>
              <a:rPr sz="1800" b="1" u="sng" spc="0" dirty="0" smtClean="0">
                <a:latin typeface="Calibri"/>
                <a:cs typeface="Calibri"/>
              </a:rPr>
              <a:t>ar</a:t>
            </a:r>
            <a:r>
              <a:rPr sz="1800" b="1" u="sng" spc="10" dirty="0" smtClean="0">
                <a:latin typeface="Calibri"/>
                <a:cs typeface="Calibri"/>
              </a:rPr>
              <a:t>i</a:t>
            </a:r>
            <a:r>
              <a:rPr sz="1800" b="1" u="sng" spc="5" dirty="0" smtClean="0">
                <a:latin typeface="Calibri"/>
                <a:cs typeface="Calibri"/>
              </a:rPr>
              <a:t>o</a:t>
            </a:r>
            <a:r>
              <a:rPr sz="1800" b="1" u="sng" spc="-10" dirty="0" smtClean="0">
                <a:latin typeface="Calibri"/>
                <a:cs typeface="Calibri"/>
              </a:rPr>
              <a:t>s</a:t>
            </a:r>
            <a:r>
              <a:rPr sz="1800" b="1" u="sng" spc="-5" dirty="0" smtClean="0">
                <a:latin typeface="Calibri"/>
                <a:cs typeface="Calibri"/>
              </a:rPr>
              <a:t>,</a:t>
            </a:r>
            <a:r>
              <a:rPr sz="1800" b="1" u="sng" spc="85" dirty="0" smtClean="0">
                <a:latin typeface="Calibri"/>
                <a:cs typeface="Calibri"/>
              </a:rPr>
              <a:t> </a:t>
            </a:r>
            <a:r>
              <a:rPr sz="1800" b="1" u="sng" spc="-15" dirty="0" smtClean="0">
                <a:latin typeface="Calibri"/>
                <a:cs typeface="Calibri"/>
              </a:rPr>
              <a:t>p</a:t>
            </a:r>
            <a:r>
              <a:rPr sz="1800" b="1" u="sng" spc="-30" dirty="0" smtClean="0">
                <a:latin typeface="Calibri"/>
                <a:cs typeface="Calibri"/>
              </a:rPr>
              <a:t>r</a:t>
            </a:r>
            <a:r>
              <a:rPr sz="1800" b="1" u="sng" spc="-10" dirty="0" smtClean="0">
                <a:latin typeface="Calibri"/>
                <a:cs typeface="Calibri"/>
              </a:rPr>
              <a:t>e</a:t>
            </a:r>
            <a:r>
              <a:rPr sz="1800" b="1" u="sng" spc="-35" dirty="0" smtClean="0">
                <a:latin typeface="Calibri"/>
                <a:cs typeface="Calibri"/>
              </a:rPr>
              <a:t>s</a:t>
            </a:r>
            <a:r>
              <a:rPr sz="1800" b="1" u="sng" spc="-30" dirty="0" smtClean="0">
                <a:latin typeface="Calibri"/>
                <a:cs typeface="Calibri"/>
              </a:rPr>
              <a:t>t</a:t>
            </a:r>
            <a:r>
              <a:rPr sz="1800" b="1" u="sng" spc="0" dirty="0" smtClean="0">
                <a:latin typeface="Calibri"/>
                <a:cs typeface="Calibri"/>
              </a:rPr>
              <a:t>ac</a:t>
            </a:r>
            <a:r>
              <a:rPr sz="1800" b="1" u="sng" spc="-10" dirty="0" smtClean="0">
                <a:latin typeface="Calibri"/>
                <a:cs typeface="Calibri"/>
              </a:rPr>
              <a:t>i</a:t>
            </a:r>
            <a:r>
              <a:rPr sz="1800" b="1" u="sng" spc="5" dirty="0" smtClean="0">
                <a:latin typeface="Calibri"/>
                <a:cs typeface="Calibri"/>
              </a:rPr>
              <a:t>o</a:t>
            </a:r>
            <a:r>
              <a:rPr sz="1800" b="1" u="sng" spc="10" dirty="0" smtClean="0">
                <a:latin typeface="Calibri"/>
                <a:cs typeface="Calibri"/>
              </a:rPr>
              <a:t>n</a:t>
            </a:r>
            <a:r>
              <a:rPr sz="1800" b="1" u="sng" spc="-10" dirty="0" smtClean="0">
                <a:latin typeface="Calibri"/>
                <a:cs typeface="Calibri"/>
              </a:rPr>
              <a:t>e</a:t>
            </a:r>
            <a:r>
              <a:rPr sz="1800" b="1" u="sng" spc="0" dirty="0" smtClean="0">
                <a:latin typeface="Calibri"/>
                <a:cs typeface="Calibri"/>
              </a:rPr>
              <a:t>s</a:t>
            </a:r>
            <a:r>
              <a:rPr sz="1800" b="1" u="sng" spc="70" dirty="0" smtClean="0">
                <a:latin typeface="Calibri"/>
                <a:cs typeface="Calibri"/>
              </a:rPr>
              <a:t> </a:t>
            </a:r>
            <a:r>
              <a:rPr sz="1800" b="1" u="sng" spc="0" dirty="0" smtClean="0">
                <a:latin typeface="Calibri"/>
                <a:cs typeface="Calibri"/>
              </a:rPr>
              <a:t>y </a:t>
            </a:r>
            <a:r>
              <a:rPr sz="1800" b="1" u="sng" spc="-10" dirty="0" smtClean="0">
                <a:latin typeface="Calibri"/>
                <a:cs typeface="Calibri"/>
              </a:rPr>
              <a:t>p</a:t>
            </a:r>
            <a:r>
              <a:rPr sz="1800" b="1" u="sng" spc="-5" dirty="0" smtClean="0">
                <a:latin typeface="Calibri"/>
                <a:cs typeface="Calibri"/>
              </a:rPr>
              <a:t>l</a:t>
            </a:r>
            <a:r>
              <a:rPr sz="1800" b="1" u="sng" spc="20" dirty="0" smtClean="0">
                <a:latin typeface="Calibri"/>
                <a:cs typeface="Calibri"/>
              </a:rPr>
              <a:t>a</a:t>
            </a:r>
            <a:r>
              <a:rPr sz="1800" b="1" u="sng" spc="-35" dirty="0" smtClean="0">
                <a:latin typeface="Calibri"/>
                <a:cs typeface="Calibri"/>
              </a:rPr>
              <a:t>n</a:t>
            </a:r>
            <a:r>
              <a:rPr sz="1800" b="1" u="sng" spc="0" dirty="0" smtClean="0">
                <a:latin typeface="Calibri"/>
                <a:cs typeface="Calibri"/>
              </a:rPr>
              <a:t>t</a:t>
            </a:r>
            <a:r>
              <a:rPr sz="1800" b="1" u="sng" spc="-10" dirty="0" smtClean="0">
                <a:latin typeface="Calibri"/>
                <a:cs typeface="Calibri"/>
              </a:rPr>
              <a:t>i</a:t>
            </a:r>
            <a:r>
              <a:rPr sz="1800" b="1" u="sng" spc="-5" dirty="0" smtClean="0">
                <a:latin typeface="Calibri"/>
                <a:cs typeface="Calibri"/>
              </a:rPr>
              <a:t>ll</a:t>
            </a:r>
            <a:r>
              <a:rPr sz="1800" b="1" u="sng" spc="0" dirty="0" smtClean="0">
                <a:latin typeface="Calibri"/>
                <a:cs typeface="Calibri"/>
              </a:rPr>
              <a:t>a</a:t>
            </a:r>
            <a:r>
              <a:rPr sz="1800" b="1" u="sng" spc="75" dirty="0" smtClean="0">
                <a:latin typeface="Calibri"/>
                <a:cs typeface="Calibri"/>
              </a:rPr>
              <a:t> </a:t>
            </a:r>
            <a:r>
              <a:rPr sz="1800" b="1" u="sng" spc="-5" dirty="0" smtClean="0">
                <a:latin typeface="Calibri"/>
                <a:cs typeface="Calibri"/>
              </a:rPr>
              <a:t>l</a:t>
            </a:r>
            <a:r>
              <a:rPr sz="1800" b="1" u="sng" spc="0" dirty="0" smtClean="0">
                <a:latin typeface="Calibri"/>
                <a:cs typeface="Calibri"/>
              </a:rPr>
              <a:t>a</a:t>
            </a:r>
            <a:r>
              <a:rPr sz="1800" b="1" u="sng" spc="-10" dirty="0" smtClean="0">
                <a:latin typeface="Calibri"/>
                <a:cs typeface="Calibri"/>
              </a:rPr>
              <a:t>b</a:t>
            </a:r>
            <a:r>
              <a:rPr sz="1800" b="1" u="sng" spc="30" dirty="0" smtClean="0">
                <a:latin typeface="Calibri"/>
                <a:cs typeface="Calibri"/>
              </a:rPr>
              <a:t>o</a:t>
            </a:r>
            <a:r>
              <a:rPr sz="1800" b="1" u="sng" spc="-65" dirty="0" smtClean="0">
                <a:latin typeface="Calibri"/>
                <a:cs typeface="Calibri"/>
              </a:rPr>
              <a:t>r</a:t>
            </a:r>
            <a:r>
              <a:rPr sz="1800" b="1" u="sng" spc="0" dirty="0" smtClean="0">
                <a:latin typeface="Calibri"/>
                <a:cs typeface="Calibri"/>
              </a:rPr>
              <a:t>a</a:t>
            </a:r>
            <a:r>
              <a:rPr sz="1800" b="1" u="sng" spc="-5" dirty="0" smtClean="0">
                <a:latin typeface="Calibri"/>
                <a:cs typeface="Calibri"/>
              </a:rPr>
              <a:t>l</a:t>
            </a:r>
            <a:r>
              <a:rPr sz="1800" b="1" u="sng" spc="0" dirty="0" smtClean="0">
                <a:latin typeface="Calibri"/>
                <a:cs typeface="Calibri"/>
              </a:rPr>
              <a:t>.</a:t>
            </a:r>
            <a:r>
              <a:rPr sz="1800" spc="50" dirty="0" smtClean="0">
                <a:latin typeface="Calibri"/>
                <a:cs typeface="Calibri"/>
              </a:rPr>
              <a:t> </a:t>
            </a:r>
            <a:r>
              <a:rPr sz="1800" spc="-5" dirty="0" smtClean="0">
                <a:latin typeface="Calibri"/>
                <a:cs typeface="Calibri"/>
              </a:rPr>
              <a:t>A</a:t>
            </a:r>
            <a:r>
              <a:rPr sz="1800" spc="-10" dirty="0" smtClean="0">
                <a:latin typeface="Calibri"/>
                <a:cs typeface="Calibri"/>
              </a:rPr>
              <a:t>pa</a:t>
            </a:r>
            <a:r>
              <a:rPr sz="1800" spc="-40" dirty="0" smtClean="0">
                <a:latin typeface="Calibri"/>
                <a:cs typeface="Calibri"/>
              </a:rPr>
              <a:t>r</a:t>
            </a:r>
            <a:r>
              <a:rPr sz="1800" spc="5" dirty="0" smtClean="0">
                <a:latin typeface="Calibri"/>
                <a:cs typeface="Calibri"/>
              </a:rPr>
              <a:t>e</a:t>
            </a:r>
            <a:r>
              <a:rPr sz="1800" spc="-35" dirty="0" smtClean="0">
                <a:latin typeface="Calibri"/>
                <a:cs typeface="Calibri"/>
              </a:rPr>
              <a:t>n</a:t>
            </a:r>
            <a:r>
              <a:rPr sz="1800" spc="-10" dirty="0" smtClean="0">
                <a:latin typeface="Calibri"/>
                <a:cs typeface="Calibri"/>
              </a:rPr>
              <a:t>t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15" dirty="0" smtClean="0">
                <a:latin typeface="Calibri"/>
                <a:cs typeface="Calibri"/>
              </a:rPr>
              <a:t>m</a:t>
            </a:r>
            <a:r>
              <a:rPr sz="1800" spc="5" dirty="0" smtClean="0">
                <a:latin typeface="Calibri"/>
                <a:cs typeface="Calibri"/>
              </a:rPr>
              <a:t>e</a:t>
            </a:r>
            <a:r>
              <a:rPr sz="1800" spc="-35" dirty="0" smtClean="0">
                <a:latin typeface="Calibri"/>
                <a:cs typeface="Calibri"/>
              </a:rPr>
              <a:t>n</a:t>
            </a:r>
            <a:r>
              <a:rPr sz="1800" spc="-10" dirty="0" smtClean="0">
                <a:latin typeface="Calibri"/>
                <a:cs typeface="Calibri"/>
              </a:rPr>
              <a:t>te</a:t>
            </a:r>
            <a:r>
              <a:rPr sz="1800" spc="90" dirty="0" smtClean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6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l</a:t>
            </a:r>
            <a:r>
              <a:rPr sz="1800" spc="65" dirty="0" smtClean="0">
                <a:latin typeface="Calibri"/>
                <a:cs typeface="Calibri"/>
              </a:rPr>
              <a:t> </a:t>
            </a:r>
            <a:r>
              <a:rPr sz="1800" spc="-30" dirty="0" smtClean="0">
                <a:latin typeface="Calibri"/>
                <a:cs typeface="Calibri"/>
              </a:rPr>
              <a:t>c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-10" dirty="0" smtClean="0">
                <a:latin typeface="Calibri"/>
                <a:cs typeface="Calibri"/>
              </a:rPr>
              <a:t>r</a:t>
            </a:r>
            <a:r>
              <a:rPr sz="1800" spc="-4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8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p</a:t>
            </a:r>
            <a:r>
              <a:rPr sz="1800" spc="-5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40" dirty="0" smtClean="0">
                <a:latin typeface="Calibri"/>
                <a:cs typeface="Calibri"/>
              </a:rPr>
              <a:t>z</a:t>
            </a:r>
            <a:r>
              <a:rPr sz="1800" spc="-15" dirty="0" smtClean="0">
                <a:latin typeface="Calibri"/>
                <a:cs typeface="Calibri"/>
              </a:rPr>
              <a:t>o</a:t>
            </a:r>
            <a:r>
              <a:rPr sz="1800" spc="-5" dirty="0" smtClean="0">
                <a:latin typeface="Calibri"/>
                <a:cs typeface="Calibri"/>
              </a:rPr>
              <a:t>,</a:t>
            </a:r>
            <a:r>
              <a:rPr sz="1800" spc="5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h</a:t>
            </a:r>
            <a:r>
              <a:rPr sz="1800" spc="20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40" dirty="0" smtClean="0">
                <a:latin typeface="Calibri"/>
                <a:cs typeface="Calibri"/>
              </a:rPr>
              <a:t> </a:t>
            </a:r>
            <a:r>
              <a:rPr sz="1800" spc="20" dirty="0" smtClean="0">
                <a:latin typeface="Calibri"/>
                <a:cs typeface="Calibri"/>
              </a:rPr>
              <a:t>a</a:t>
            </a:r>
            <a:r>
              <a:rPr sz="1800" spc="-10" dirty="0" smtClean="0">
                <a:latin typeface="Calibri"/>
                <a:cs typeface="Calibri"/>
              </a:rPr>
              <a:t>bs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0" dirty="0" smtClean="0">
                <a:latin typeface="Calibri"/>
                <a:cs typeface="Calibri"/>
              </a:rPr>
              <a:t>r</a:t>
            </a:r>
            <a:r>
              <a:rPr sz="1800" spc="-15" dirty="0" smtClean="0">
                <a:latin typeface="Calibri"/>
                <a:cs typeface="Calibri"/>
              </a:rPr>
              <a:t>b</a:t>
            </a:r>
            <a:r>
              <a:rPr sz="1800" spc="15" dirty="0" smtClean="0">
                <a:latin typeface="Calibri"/>
                <a:cs typeface="Calibri"/>
              </a:rPr>
              <a:t>i</a:t>
            </a:r>
            <a:r>
              <a:rPr sz="1800" spc="-10" dirty="0" smtClean="0">
                <a:latin typeface="Calibri"/>
                <a:cs typeface="Calibri"/>
              </a:rPr>
              <a:t>d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9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l</a:t>
            </a:r>
            <a:r>
              <a:rPr sz="1800" spc="6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im</a:t>
            </a:r>
            <a:r>
              <a:rPr sz="1800" spc="-5" dirty="0" smtClean="0">
                <a:latin typeface="Calibri"/>
                <a:cs typeface="Calibri"/>
              </a:rPr>
              <a:t>p</a:t>
            </a:r>
            <a:r>
              <a:rPr sz="1800" spc="-10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c</a:t>
            </a:r>
            <a:r>
              <a:rPr sz="1800" spc="-4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75" dirty="0" smtClean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60" dirty="0" smtClean="0">
                <a:latin typeface="Calibri"/>
                <a:cs typeface="Calibri"/>
              </a:rPr>
              <a:t> </a:t>
            </a:r>
            <a:r>
              <a:rPr sz="1800" spc="10" dirty="0" smtClean="0">
                <a:latin typeface="Calibri"/>
                <a:cs typeface="Calibri"/>
              </a:rPr>
              <a:t>s</a:t>
            </a:r>
            <a:r>
              <a:rPr sz="1800" spc="-10" dirty="0" smtClean="0">
                <a:latin typeface="Calibri"/>
                <a:cs typeface="Calibri"/>
              </a:rPr>
              <a:t>u</a:t>
            </a:r>
            <a:r>
              <a:rPr sz="1800" spc="0" dirty="0" smtClean="0">
                <a:latin typeface="Calibri"/>
                <a:cs typeface="Calibri"/>
              </a:rPr>
              <a:t>s </a:t>
            </a:r>
            <a:r>
              <a:rPr sz="1800" spc="-15" dirty="0" smtClean="0">
                <a:latin typeface="Calibri"/>
                <a:cs typeface="Calibri"/>
              </a:rPr>
              <a:t>u</a:t>
            </a:r>
            <a:r>
              <a:rPr sz="1800" spc="0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il</a:t>
            </a:r>
            <a:r>
              <a:rPr sz="1800" spc="15" dirty="0" smtClean="0">
                <a:latin typeface="Calibri"/>
                <a:cs typeface="Calibri"/>
              </a:rPr>
              <a:t>i</a:t>
            </a:r>
            <a:r>
              <a:rPr sz="1800" spc="-15" dirty="0" smtClean="0">
                <a:latin typeface="Calibri"/>
                <a:cs typeface="Calibri"/>
              </a:rPr>
              <a:t>d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10" dirty="0" smtClean="0">
                <a:latin typeface="Calibri"/>
                <a:cs typeface="Calibri"/>
              </a:rPr>
              <a:t>d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5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.</a:t>
            </a:r>
            <a:r>
              <a:rPr sz="1800" spc="145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S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13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20" dirty="0" smtClean="0">
                <a:latin typeface="Calibri"/>
                <a:cs typeface="Calibri"/>
              </a:rPr>
              <a:t>m</a:t>
            </a:r>
            <a:r>
              <a:rPr sz="1800" spc="-15" dirty="0" smtClean="0">
                <a:latin typeface="Calibri"/>
                <a:cs typeface="Calibri"/>
              </a:rPr>
              <a:t>b</a:t>
            </a:r>
            <a:r>
              <a:rPr sz="1800" spc="0" dirty="0" smtClean="0">
                <a:latin typeface="Calibri"/>
                <a:cs typeface="Calibri"/>
              </a:rPr>
              <a:t>ar</a:t>
            </a:r>
            <a:r>
              <a:rPr sz="1800" spc="-40" dirty="0" smtClean="0">
                <a:latin typeface="Calibri"/>
                <a:cs typeface="Calibri"/>
              </a:rPr>
              <a:t>g</a:t>
            </a:r>
            <a:r>
              <a:rPr sz="1800" spc="-15" dirty="0" smtClean="0">
                <a:latin typeface="Calibri"/>
                <a:cs typeface="Calibri"/>
              </a:rPr>
              <a:t>o</a:t>
            </a:r>
            <a:r>
              <a:rPr sz="1800" spc="-5" dirty="0" smtClean="0">
                <a:latin typeface="Calibri"/>
                <a:cs typeface="Calibri"/>
              </a:rPr>
              <a:t>,</a:t>
            </a:r>
            <a:r>
              <a:rPr sz="1800" spc="13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3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10" dirty="0" smtClean="0">
                <a:latin typeface="Calibri"/>
                <a:cs typeface="Calibri"/>
              </a:rPr>
              <a:t>s</a:t>
            </a:r>
            <a:r>
              <a:rPr sz="1800" spc="-15" dirty="0" smtClean="0">
                <a:latin typeface="Calibri"/>
                <a:cs typeface="Calibri"/>
              </a:rPr>
              <a:t>p</a:t>
            </a:r>
            <a:r>
              <a:rPr sz="1800" spc="10" dirty="0" smtClean="0">
                <a:latin typeface="Calibri"/>
                <a:cs typeface="Calibri"/>
              </a:rPr>
              <a:t>e</a:t>
            </a:r>
            <a:r>
              <a:rPr sz="1800" spc="-30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ar</a:t>
            </a:r>
            <a:r>
              <a:rPr sz="1800" spc="-10" dirty="0" smtClean="0">
                <a:latin typeface="Calibri"/>
                <a:cs typeface="Calibri"/>
              </a:rPr>
              <a:t>í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125" dirty="0" smtClean="0">
                <a:latin typeface="Calibri"/>
                <a:cs typeface="Calibri"/>
              </a:rPr>
              <a:t> </a:t>
            </a:r>
            <a:r>
              <a:rPr sz="1800" spc="10" dirty="0" smtClean="0">
                <a:latin typeface="Calibri"/>
                <a:cs typeface="Calibri"/>
              </a:rPr>
              <a:t>q</a:t>
            </a:r>
            <a:r>
              <a:rPr sz="1800" spc="-15" dirty="0" smtClean="0">
                <a:latin typeface="Calibri"/>
                <a:cs typeface="Calibri"/>
              </a:rPr>
              <a:t>u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4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120" dirty="0" smtClean="0">
                <a:latin typeface="Calibri"/>
                <a:cs typeface="Calibri"/>
              </a:rPr>
              <a:t> </a:t>
            </a:r>
            <a:r>
              <a:rPr sz="1800" spc="20" dirty="0" smtClean="0">
                <a:latin typeface="Calibri"/>
                <a:cs typeface="Calibri"/>
              </a:rPr>
              <a:t>m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15" dirty="0" smtClean="0">
                <a:latin typeface="Calibri"/>
                <a:cs typeface="Calibri"/>
              </a:rPr>
              <a:t>d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20" dirty="0" smtClean="0">
                <a:latin typeface="Calibri"/>
                <a:cs typeface="Calibri"/>
              </a:rPr>
              <a:t>a</a:t>
            </a:r>
            <a:r>
              <a:rPr sz="1800" spc="-15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p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40" dirty="0" smtClean="0">
                <a:latin typeface="Calibri"/>
                <a:cs typeface="Calibri"/>
              </a:rPr>
              <a:t>z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130" dirty="0" smtClean="0">
                <a:latin typeface="Calibri"/>
                <a:cs typeface="Calibri"/>
              </a:rPr>
              <a:t> </a:t>
            </a:r>
            <a:r>
              <a:rPr sz="1800" spc="15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35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p</a:t>
            </a:r>
            <a:r>
              <a:rPr sz="1800" spc="-30" dirty="0" smtClean="0">
                <a:latin typeface="Calibri"/>
                <a:cs typeface="Calibri"/>
              </a:rPr>
              <a:t>r</a:t>
            </a:r>
            <a:r>
              <a:rPr sz="1800" spc="10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s</a:t>
            </a:r>
            <a:r>
              <a:rPr sz="1800" spc="10" dirty="0" smtClean="0">
                <a:latin typeface="Calibri"/>
                <a:cs typeface="Calibri"/>
              </a:rPr>
              <a:t>e</a:t>
            </a:r>
            <a:r>
              <a:rPr sz="1800" spc="-35" dirty="0" smtClean="0">
                <a:latin typeface="Calibri"/>
                <a:cs typeface="Calibri"/>
              </a:rPr>
              <a:t>n</a:t>
            </a:r>
            <a:r>
              <a:rPr sz="1800" spc="-3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55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150" dirty="0" smtClean="0">
                <a:latin typeface="Calibri"/>
                <a:cs typeface="Calibri"/>
              </a:rPr>
              <a:t> </a:t>
            </a:r>
            <a:r>
              <a:rPr sz="1800" spc="10" dirty="0" smtClean="0">
                <a:latin typeface="Calibri"/>
                <a:cs typeface="Calibri"/>
              </a:rPr>
              <a:t>u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10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aj</a:t>
            </a:r>
            <a:r>
              <a:rPr sz="1800" spc="15" dirty="0" smtClean="0">
                <a:latin typeface="Calibri"/>
                <a:cs typeface="Calibri"/>
              </a:rPr>
              <a:t>u</a:t>
            </a:r>
            <a:r>
              <a:rPr sz="1800" spc="-35" dirty="0" smtClean="0">
                <a:latin typeface="Calibri"/>
                <a:cs typeface="Calibri"/>
              </a:rPr>
              <a:t>s</a:t>
            </a:r>
            <a:r>
              <a:rPr sz="1800" spc="-3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e 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lang="es-MX" sz="1800" spc="15" dirty="0" smtClean="0">
                <a:latin typeface="Calibri"/>
                <a:cs typeface="Calibri"/>
              </a:rPr>
              <a:t>estas</a:t>
            </a:r>
            <a:r>
              <a:rPr sz="1800" spc="10" dirty="0" smtClean="0">
                <a:latin typeface="Calibri"/>
                <a:cs typeface="Calibri"/>
              </a:rPr>
              <a:t> </a:t>
            </a:r>
            <a:r>
              <a:rPr sz="1800" spc="-35" dirty="0" smtClean="0">
                <a:latin typeface="Calibri"/>
                <a:cs typeface="Calibri"/>
              </a:rPr>
              <a:t>v</a:t>
            </a:r>
            <a:r>
              <a:rPr sz="1800" spc="0" dirty="0" smtClean="0">
                <a:latin typeface="Calibri"/>
                <a:cs typeface="Calibri"/>
              </a:rPr>
              <a:t>ar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10" dirty="0" smtClean="0">
                <a:latin typeface="Calibri"/>
                <a:cs typeface="Calibri"/>
              </a:rPr>
              <a:t>b</a:t>
            </a:r>
            <a:r>
              <a:rPr sz="1800" spc="-5" dirty="0" smtClean="0">
                <a:latin typeface="Calibri"/>
                <a:cs typeface="Calibri"/>
              </a:rPr>
              <a:t>l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s</a:t>
            </a:r>
            <a:r>
              <a:rPr lang="es-MX" sz="1800" spc="0" dirty="0" smtClean="0">
                <a:latin typeface="Calibri"/>
                <a:cs typeface="Calibri"/>
              </a:rPr>
              <a:t>.</a:t>
            </a:r>
          </a:p>
          <a:p>
            <a:pPr marL="182880" marR="17780" indent="-170815" algn="just">
              <a:lnSpc>
                <a:spcPct val="107100"/>
              </a:lnSpc>
              <a:buFont typeface="Arial"/>
              <a:buChar char="•"/>
              <a:tabLst>
                <a:tab pos="182880" algn="l"/>
              </a:tabLst>
            </a:pPr>
            <a:endParaRPr sz="1800" dirty="0">
              <a:latin typeface="Calibri"/>
              <a:cs typeface="Calibri"/>
            </a:endParaRPr>
          </a:p>
          <a:p>
            <a:pPr>
              <a:lnSpc>
                <a:spcPts val="950"/>
              </a:lnSpc>
              <a:spcBef>
                <a:spcPts val="9"/>
              </a:spcBef>
              <a:buFont typeface="Arial"/>
              <a:buChar char="•"/>
            </a:pPr>
            <a:endParaRPr sz="950" dirty="0"/>
          </a:p>
          <a:p>
            <a:pPr marL="182880" indent="-170815">
              <a:lnSpc>
                <a:spcPct val="100000"/>
              </a:lnSpc>
              <a:buFont typeface="Arial"/>
              <a:buChar char="•"/>
              <a:tabLst>
                <a:tab pos="182880" algn="l"/>
              </a:tabLst>
            </a:pPr>
            <a:r>
              <a:rPr sz="1800" spc="-15" dirty="0" smtClean="0">
                <a:latin typeface="Calibri"/>
                <a:cs typeface="Calibri"/>
              </a:rPr>
              <a:t>S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0" dirty="0" smtClean="0">
                <a:latin typeface="Calibri"/>
                <a:cs typeface="Calibri"/>
              </a:rPr>
              <a:t>n </a:t>
            </a:r>
            <a:r>
              <a:rPr sz="1800" spc="-13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m</a:t>
            </a:r>
            <a:r>
              <a:rPr sz="1800" spc="-15" dirty="0" smtClean="0">
                <a:latin typeface="Calibri"/>
                <a:cs typeface="Calibri"/>
              </a:rPr>
              <a:t>b</a:t>
            </a:r>
            <a:r>
              <a:rPr sz="1800" spc="0" dirty="0" smtClean="0">
                <a:latin typeface="Calibri"/>
                <a:cs typeface="Calibri"/>
              </a:rPr>
              <a:t>ar</a:t>
            </a:r>
            <a:r>
              <a:rPr sz="1800" spc="-40" dirty="0" smtClean="0">
                <a:latin typeface="Calibri"/>
                <a:cs typeface="Calibri"/>
              </a:rPr>
              <a:t>g</a:t>
            </a:r>
            <a:r>
              <a:rPr sz="1800" spc="0" dirty="0" smtClean="0">
                <a:latin typeface="Calibri"/>
                <a:cs typeface="Calibri"/>
              </a:rPr>
              <a:t>o </a:t>
            </a:r>
            <a:r>
              <a:rPr sz="1800" spc="-130" dirty="0" smtClean="0">
                <a:latin typeface="Calibri"/>
                <a:cs typeface="Calibri"/>
              </a:rPr>
              <a:t> </a:t>
            </a:r>
            <a:r>
              <a:rPr sz="1800" spc="10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l </a:t>
            </a:r>
            <a:r>
              <a:rPr sz="1800" spc="-150" dirty="0" smtClean="0">
                <a:latin typeface="Calibri"/>
                <a:cs typeface="Calibri"/>
              </a:rPr>
              <a:t> </a:t>
            </a:r>
            <a:r>
              <a:rPr sz="1800" spc="-5" dirty="0" smtClean="0">
                <a:latin typeface="Calibri"/>
                <a:cs typeface="Calibri"/>
              </a:rPr>
              <a:t>54</a:t>
            </a:r>
            <a:r>
              <a:rPr sz="1800" spc="0" dirty="0" smtClean="0">
                <a:latin typeface="Calibri"/>
                <a:cs typeface="Calibri"/>
              </a:rPr>
              <a:t>.</a:t>
            </a:r>
            <a:r>
              <a:rPr sz="1800" spc="-5" dirty="0" smtClean="0">
                <a:latin typeface="Calibri"/>
                <a:cs typeface="Calibri"/>
              </a:rPr>
              <a:t>2</a:t>
            </a:r>
            <a:r>
              <a:rPr sz="1800" spc="0" dirty="0" smtClean="0">
                <a:latin typeface="Calibri"/>
                <a:cs typeface="Calibri"/>
              </a:rPr>
              <a:t>% </a:t>
            </a:r>
            <a:r>
              <a:rPr sz="1800" spc="-135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d</a:t>
            </a:r>
            <a:r>
              <a:rPr sz="1800" spc="0" dirty="0" smtClean="0">
                <a:latin typeface="Calibri"/>
                <a:cs typeface="Calibri"/>
              </a:rPr>
              <a:t>e </a:t>
            </a:r>
            <a:r>
              <a:rPr sz="1800" spc="-13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as </a:t>
            </a:r>
            <a:r>
              <a:rPr sz="1800" spc="-150" dirty="0" smtClean="0">
                <a:latin typeface="Calibri"/>
                <a:cs typeface="Calibri"/>
              </a:rPr>
              <a:t> </a:t>
            </a:r>
            <a:r>
              <a:rPr sz="1800" spc="15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m</a:t>
            </a:r>
            <a:r>
              <a:rPr sz="1800" spc="-10" dirty="0" smtClean="0">
                <a:latin typeface="Calibri"/>
                <a:cs typeface="Calibri"/>
              </a:rPr>
              <a:t>p</a:t>
            </a:r>
            <a:r>
              <a:rPr sz="1800" spc="-30" dirty="0" smtClean="0">
                <a:latin typeface="Calibri"/>
                <a:cs typeface="Calibri"/>
              </a:rPr>
              <a:t>r</a:t>
            </a:r>
            <a:r>
              <a:rPr sz="1800" spc="-10" dirty="0" smtClean="0">
                <a:latin typeface="Calibri"/>
                <a:cs typeface="Calibri"/>
              </a:rPr>
              <a:t>es</a:t>
            </a:r>
            <a:r>
              <a:rPr sz="1800" spc="0" dirty="0" smtClean="0">
                <a:latin typeface="Calibri"/>
                <a:cs typeface="Calibri"/>
              </a:rPr>
              <a:t>as </a:t>
            </a:r>
            <a:r>
              <a:rPr sz="1800" spc="-135" dirty="0" smtClean="0">
                <a:latin typeface="Calibri"/>
                <a:cs typeface="Calibri"/>
              </a:rPr>
              <a:t> </a:t>
            </a:r>
            <a:r>
              <a:rPr sz="1800" spc="-30" dirty="0" smtClean="0">
                <a:latin typeface="Calibri"/>
                <a:cs typeface="Calibri"/>
              </a:rPr>
              <a:t>r</a:t>
            </a:r>
            <a:r>
              <a:rPr sz="1800" spc="10" dirty="0" smtClean="0">
                <a:latin typeface="Calibri"/>
                <a:cs typeface="Calibri"/>
              </a:rPr>
              <a:t>e</a:t>
            </a:r>
            <a:r>
              <a:rPr sz="1800" spc="-15" dirty="0" smtClean="0">
                <a:latin typeface="Calibri"/>
                <a:cs typeface="Calibri"/>
              </a:rPr>
              <a:t>p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0" dirty="0" smtClean="0">
                <a:latin typeface="Calibri"/>
                <a:cs typeface="Calibri"/>
              </a:rPr>
              <a:t>r</a:t>
            </a:r>
            <a:r>
              <a:rPr sz="1800" spc="-35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a </a:t>
            </a:r>
            <a:r>
              <a:rPr sz="1800" spc="-140" dirty="0" smtClean="0">
                <a:latin typeface="Calibri"/>
                <a:cs typeface="Calibri"/>
              </a:rPr>
              <a:t> </a:t>
            </a:r>
            <a:r>
              <a:rPr sz="1800" spc="10" dirty="0" smtClean="0">
                <a:latin typeface="Calibri"/>
                <a:cs typeface="Calibri"/>
              </a:rPr>
              <a:t>u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a </a:t>
            </a:r>
            <a:r>
              <a:rPr sz="1800" spc="-145" dirty="0" smtClean="0">
                <a:latin typeface="Calibri"/>
                <a:cs typeface="Calibri"/>
              </a:rPr>
              <a:t> </a:t>
            </a:r>
            <a:r>
              <a:rPr sz="1800" spc="-30" dirty="0" smtClean="0">
                <a:latin typeface="Calibri"/>
                <a:cs typeface="Calibri"/>
              </a:rPr>
              <a:t>r</a:t>
            </a:r>
            <a:r>
              <a:rPr sz="1800" spc="10" dirty="0" smtClean="0">
                <a:latin typeface="Calibri"/>
                <a:cs typeface="Calibri"/>
              </a:rPr>
              <a:t>e</a:t>
            </a:r>
            <a:r>
              <a:rPr sz="1800" spc="-15" dirty="0" smtClean="0">
                <a:latin typeface="Calibri"/>
                <a:cs typeface="Calibri"/>
              </a:rPr>
              <a:t>du</a:t>
            </a:r>
            <a:r>
              <a:rPr sz="1800" spc="0" dirty="0" smtClean="0">
                <a:latin typeface="Calibri"/>
                <a:cs typeface="Calibri"/>
              </a:rPr>
              <a:t>cc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5" dirty="0" smtClean="0">
                <a:latin typeface="Calibri"/>
                <a:cs typeface="Calibri"/>
              </a:rPr>
              <a:t>ó</a:t>
            </a:r>
            <a:r>
              <a:rPr sz="1800" spc="0" dirty="0" smtClean="0">
                <a:latin typeface="Calibri"/>
                <a:cs typeface="Calibri"/>
              </a:rPr>
              <a:t>n </a:t>
            </a:r>
            <a:r>
              <a:rPr sz="1800" spc="-12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n </a:t>
            </a:r>
            <a:r>
              <a:rPr sz="1800" spc="-15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10" dirty="0" smtClean="0">
                <a:latin typeface="Calibri"/>
                <a:cs typeface="Calibri"/>
              </a:rPr>
              <a:t>o</a:t>
            </a:r>
            <a:r>
              <a:rPr sz="1800" spc="0" dirty="0" smtClean="0">
                <a:latin typeface="Calibri"/>
                <a:cs typeface="Calibri"/>
              </a:rPr>
              <a:t>s </a:t>
            </a:r>
            <a:r>
              <a:rPr sz="1800" spc="-15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s</a:t>
            </a:r>
            <a:r>
              <a:rPr sz="1800" spc="20" dirty="0" smtClean="0">
                <a:latin typeface="Calibri"/>
                <a:cs typeface="Calibri"/>
              </a:rPr>
              <a:t>a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ar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-10" dirty="0" smtClean="0">
                <a:latin typeface="Calibri"/>
                <a:cs typeface="Calibri"/>
              </a:rPr>
              <a:t>s</a:t>
            </a:r>
            <a:r>
              <a:rPr sz="1800" spc="-5" dirty="0" smtClean="0">
                <a:latin typeface="Calibri"/>
                <a:cs typeface="Calibri"/>
              </a:rPr>
              <a:t>, </a:t>
            </a:r>
            <a:r>
              <a:rPr sz="1800" spc="-130" dirty="0" smtClean="0">
                <a:latin typeface="Calibri"/>
                <a:cs typeface="Calibri"/>
              </a:rPr>
              <a:t> </a:t>
            </a:r>
            <a:r>
              <a:rPr sz="1800" spc="35" dirty="0" smtClean="0">
                <a:latin typeface="Calibri"/>
                <a:cs typeface="Calibri"/>
              </a:rPr>
              <a:t>en</a:t>
            </a:r>
            <a:endParaRPr sz="1800" dirty="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  <a:spcBef>
                <a:spcPts val="145"/>
              </a:spcBef>
            </a:pPr>
            <a:r>
              <a:rPr sz="1800" spc="-10" dirty="0" smtClean="0">
                <a:latin typeface="Calibri"/>
                <a:cs typeface="Calibri"/>
              </a:rPr>
              <a:t>d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-10" dirty="0" smtClean="0">
                <a:latin typeface="Calibri"/>
                <a:cs typeface="Calibri"/>
              </a:rPr>
              <a:t>nde</a:t>
            </a:r>
            <a:r>
              <a:rPr sz="1800" spc="4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l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2</a:t>
            </a:r>
            <a:r>
              <a:rPr sz="1800" spc="-10" dirty="0" smtClean="0">
                <a:latin typeface="Calibri"/>
                <a:cs typeface="Calibri"/>
              </a:rPr>
              <a:t>3.</a:t>
            </a:r>
            <a:r>
              <a:rPr sz="1800" spc="-15" dirty="0" smtClean="0">
                <a:latin typeface="Calibri"/>
                <a:cs typeface="Calibri"/>
              </a:rPr>
              <a:t>3%</a:t>
            </a:r>
            <a:r>
              <a:rPr sz="1800" spc="1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1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h</a:t>
            </a:r>
            <a:r>
              <a:rPr sz="1800" spc="-5" dirty="0" smtClean="0">
                <a:latin typeface="Calibri"/>
                <a:cs typeface="Calibri"/>
              </a:rPr>
              <a:t>i</a:t>
            </a:r>
            <a:r>
              <a:rPr sz="1800" spc="-40" dirty="0" smtClean="0">
                <a:latin typeface="Calibri"/>
                <a:cs typeface="Calibri"/>
              </a:rPr>
              <a:t>z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35" dirty="0" smtClean="0">
                <a:latin typeface="Calibri"/>
                <a:cs typeface="Calibri"/>
              </a:rPr>
              <a:t>n</a:t>
            </a:r>
            <a:r>
              <a:rPr sz="1800" spc="-10" dirty="0" smtClean="0">
                <a:latin typeface="Calibri"/>
                <a:cs typeface="Calibri"/>
              </a:rPr>
              <a:t>t</a:t>
            </a:r>
            <a:r>
              <a:rPr sz="1800" spc="-40" dirty="0" smtClean="0">
                <a:latin typeface="Calibri"/>
                <a:cs typeface="Calibri"/>
              </a:rPr>
              <a:t>r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4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u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4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5 y </a:t>
            </a:r>
            <a:r>
              <a:rPr sz="1800" spc="-15" dirty="0" smtClean="0">
                <a:latin typeface="Calibri"/>
                <a:cs typeface="Calibri"/>
              </a:rPr>
              <a:t>10%</a:t>
            </a:r>
            <a:r>
              <a:rPr lang="es-MX" sz="1800" spc="-15" dirty="0" smtClean="0">
                <a:latin typeface="Calibri"/>
                <a:cs typeface="Calibri"/>
              </a:rPr>
              <a:t>.</a:t>
            </a:r>
          </a:p>
          <a:p>
            <a:pPr marL="182880">
              <a:lnSpc>
                <a:spcPct val="100000"/>
              </a:lnSpc>
              <a:spcBef>
                <a:spcPts val="145"/>
              </a:spcBef>
            </a:pPr>
            <a:endParaRPr sz="1800" dirty="0">
              <a:latin typeface="Calibri"/>
              <a:cs typeface="Calibri"/>
            </a:endParaRPr>
          </a:p>
          <a:p>
            <a:pPr>
              <a:lnSpc>
                <a:spcPts val="950"/>
              </a:lnSpc>
              <a:spcBef>
                <a:spcPts val="9"/>
              </a:spcBef>
            </a:pPr>
            <a:endParaRPr sz="950" dirty="0"/>
          </a:p>
          <a:p>
            <a:pPr marL="182880" indent="-170815">
              <a:lnSpc>
                <a:spcPct val="100000"/>
              </a:lnSpc>
              <a:buFont typeface="Arial"/>
              <a:buChar char="•"/>
              <a:tabLst>
                <a:tab pos="182880" algn="l"/>
              </a:tabLst>
            </a:pPr>
            <a:r>
              <a:rPr sz="1800" spc="-135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35" dirty="0" smtClean="0">
                <a:latin typeface="Calibri"/>
                <a:cs typeface="Calibri"/>
              </a:rPr>
              <a:t>n</a:t>
            </a:r>
            <a:r>
              <a:rPr sz="1800" spc="-3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 </a:t>
            </a:r>
            <a:r>
              <a:rPr sz="1800" spc="3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as 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p</a:t>
            </a:r>
            <a:r>
              <a:rPr sz="1800" spc="-30" dirty="0" smtClean="0">
                <a:latin typeface="Calibri"/>
                <a:cs typeface="Calibri"/>
              </a:rPr>
              <a:t>r</a:t>
            </a:r>
            <a:r>
              <a:rPr sz="1800" spc="10" dirty="0" smtClean="0">
                <a:latin typeface="Calibri"/>
                <a:cs typeface="Calibri"/>
              </a:rPr>
              <a:t>e</a:t>
            </a:r>
            <a:r>
              <a:rPr sz="1800" spc="-35" dirty="0" smtClean="0">
                <a:latin typeface="Calibri"/>
                <a:cs typeface="Calibri"/>
              </a:rPr>
              <a:t>s</a:t>
            </a:r>
            <a:r>
              <a:rPr sz="1800" spc="-3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ac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-15" dirty="0" smtClean="0">
                <a:latin typeface="Calibri"/>
                <a:cs typeface="Calibri"/>
              </a:rPr>
              <a:t>n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s </a:t>
            </a:r>
            <a:r>
              <a:rPr sz="1800" spc="25" dirty="0" smtClean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c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0" dirty="0" smtClean="0">
                <a:latin typeface="Calibri"/>
                <a:cs typeface="Calibri"/>
              </a:rPr>
              <a:t>mo </a:t>
            </a:r>
            <a:r>
              <a:rPr sz="1800" spc="3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 </a:t>
            </a:r>
            <a:r>
              <a:rPr sz="1800" spc="30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p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35" dirty="0" smtClean="0">
                <a:latin typeface="Calibri"/>
                <a:cs typeface="Calibri"/>
              </a:rPr>
              <a:t>n</a:t>
            </a:r>
            <a:r>
              <a:rPr sz="1800" spc="15" dirty="0" smtClean="0">
                <a:latin typeface="Calibri"/>
                <a:cs typeface="Calibri"/>
              </a:rPr>
              <a:t>t</a:t>
            </a:r>
            <a:r>
              <a:rPr sz="1800" spc="-10" dirty="0" smtClean="0">
                <a:latin typeface="Calibri"/>
                <a:cs typeface="Calibri"/>
              </a:rPr>
              <a:t>ill</a:t>
            </a:r>
            <a:r>
              <a:rPr sz="1800" spc="0" dirty="0" smtClean="0">
                <a:latin typeface="Calibri"/>
                <a:cs typeface="Calibri"/>
              </a:rPr>
              <a:t>a </a:t>
            </a:r>
            <a:r>
              <a:rPr sz="1800" spc="35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10" dirty="0" smtClean="0">
                <a:latin typeface="Calibri"/>
                <a:cs typeface="Calibri"/>
              </a:rPr>
              <a:t>b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-55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al 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spc="-3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20" dirty="0" smtClean="0">
                <a:latin typeface="Calibri"/>
                <a:cs typeface="Calibri"/>
              </a:rPr>
              <a:t>m</a:t>
            </a:r>
            <a:r>
              <a:rPr sz="1800" spc="-15" dirty="0" smtClean="0">
                <a:latin typeface="Calibri"/>
                <a:cs typeface="Calibri"/>
              </a:rPr>
              <a:t>b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10" dirty="0" smtClean="0">
                <a:latin typeface="Calibri"/>
                <a:cs typeface="Calibri"/>
              </a:rPr>
              <a:t>é</a:t>
            </a:r>
            <a:r>
              <a:rPr sz="1800" spc="0" dirty="0" smtClean="0">
                <a:latin typeface="Calibri"/>
                <a:cs typeface="Calibri"/>
              </a:rPr>
              <a:t>n 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e 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v</a:t>
            </a:r>
            <a:r>
              <a:rPr sz="1800" spc="15" dirty="0" smtClean="0">
                <a:latin typeface="Calibri"/>
                <a:cs typeface="Calibri"/>
              </a:rPr>
              <a:t>i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-30" dirty="0" smtClean="0">
                <a:latin typeface="Calibri"/>
                <a:cs typeface="Calibri"/>
              </a:rPr>
              <a:t>r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0" dirty="0" smtClean="0">
                <a:latin typeface="Calibri"/>
                <a:cs typeface="Calibri"/>
              </a:rPr>
              <a:t>n 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d</a:t>
            </a:r>
            <a:r>
              <a:rPr sz="1800" spc="-10" dirty="0" smtClean="0">
                <a:latin typeface="Calibri"/>
                <a:cs typeface="Calibri"/>
              </a:rPr>
              <a:t>is</a:t>
            </a:r>
            <a:r>
              <a:rPr sz="1800" spc="0" dirty="0" smtClean="0">
                <a:latin typeface="Calibri"/>
                <a:cs typeface="Calibri"/>
              </a:rPr>
              <a:t>m</a:t>
            </a:r>
            <a:r>
              <a:rPr sz="1800" spc="15" dirty="0" smtClean="0">
                <a:latin typeface="Calibri"/>
                <a:cs typeface="Calibri"/>
              </a:rPr>
              <a:t>i</a:t>
            </a:r>
            <a:r>
              <a:rPr sz="1800" spc="-15" dirty="0" smtClean="0">
                <a:latin typeface="Calibri"/>
                <a:cs typeface="Calibri"/>
              </a:rPr>
              <a:t>n</a:t>
            </a:r>
            <a:r>
              <a:rPr sz="1800" spc="10" dirty="0" smtClean="0">
                <a:latin typeface="Calibri"/>
                <a:cs typeface="Calibri"/>
              </a:rPr>
              <a:t>u</a:t>
            </a:r>
            <a:r>
              <a:rPr sz="1800" spc="-10" dirty="0" smtClean="0">
                <a:latin typeface="Calibri"/>
                <a:cs typeface="Calibri"/>
              </a:rPr>
              <a:t>i</a:t>
            </a:r>
            <a:r>
              <a:rPr sz="1800" spc="-15" dirty="0" smtClean="0">
                <a:latin typeface="Calibri"/>
                <a:cs typeface="Calibri"/>
              </a:rPr>
              <a:t>d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10" dirty="0" smtClean="0">
                <a:latin typeface="Calibri"/>
                <a:cs typeface="Calibri"/>
              </a:rPr>
              <a:t>s</a:t>
            </a:r>
            <a:r>
              <a:rPr sz="1800" spc="-5" dirty="0" smtClean="0">
                <a:latin typeface="Calibri"/>
                <a:cs typeface="Calibri"/>
              </a:rPr>
              <a:t>,</a:t>
            </a:r>
            <a:endParaRPr sz="1800" dirty="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  <a:spcBef>
                <a:spcPts val="145"/>
              </a:spcBef>
            </a:pPr>
            <a:r>
              <a:rPr sz="1800" dirty="0" smtClean="0">
                <a:latin typeface="Calibri"/>
                <a:cs typeface="Calibri"/>
              </a:rPr>
              <a:t>a</a:t>
            </a:r>
            <a:r>
              <a:rPr sz="1800" spc="-10" dirty="0" smtClean="0">
                <a:latin typeface="Calibri"/>
                <a:cs typeface="Calibri"/>
              </a:rPr>
              <a:t>unque</a:t>
            </a:r>
            <a:r>
              <a:rPr sz="1800" spc="65" dirty="0" smtClean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10" dirty="0" smtClean="0">
                <a:latin typeface="Calibri"/>
                <a:cs typeface="Calibri"/>
              </a:rPr>
              <a:t>n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sz="1800" spc="-15" dirty="0" smtClean="0">
                <a:latin typeface="Calibri"/>
                <a:cs typeface="Calibri"/>
              </a:rPr>
              <a:t>me</a:t>
            </a:r>
            <a:r>
              <a:rPr sz="1800" spc="-25" dirty="0" smtClean="0">
                <a:latin typeface="Calibri"/>
                <a:cs typeface="Calibri"/>
              </a:rPr>
              <a:t>n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-10" dirty="0" smtClean="0">
                <a:latin typeface="Calibri"/>
                <a:cs typeface="Calibri"/>
              </a:rPr>
              <a:t>r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spc="-10" dirty="0" smtClean="0">
                <a:latin typeface="Calibri"/>
                <a:cs typeface="Calibri"/>
              </a:rPr>
              <a:t>nú</a:t>
            </a:r>
            <a:r>
              <a:rPr sz="1800" spc="-15" dirty="0" smtClean="0">
                <a:latin typeface="Calibri"/>
                <a:cs typeface="Calibri"/>
              </a:rPr>
              <a:t>m</a:t>
            </a:r>
            <a:r>
              <a:rPr sz="1800" spc="-20" dirty="0" smtClean="0">
                <a:latin typeface="Calibri"/>
                <a:cs typeface="Calibri"/>
              </a:rPr>
              <a:t>e</a:t>
            </a:r>
            <a:r>
              <a:rPr sz="1800" spc="-40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40" dirty="0" smtClean="0">
                <a:latin typeface="Calibri"/>
                <a:cs typeface="Calibri"/>
              </a:rPr>
              <a:t> </a:t>
            </a:r>
            <a:r>
              <a:rPr sz="1800" spc="-20" dirty="0" smtClean="0">
                <a:latin typeface="Calibri"/>
                <a:cs typeface="Calibri"/>
              </a:rPr>
              <a:t>d</a:t>
            </a:r>
            <a:r>
              <a:rPr sz="1800" spc="-10" dirty="0" smtClean="0">
                <a:latin typeface="Calibri"/>
                <a:cs typeface="Calibri"/>
              </a:rPr>
              <a:t>e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sz="1800" spc="-30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10" dirty="0" smtClean="0">
                <a:latin typeface="Calibri"/>
                <a:cs typeface="Calibri"/>
              </a:rPr>
              <a:t>s</a:t>
            </a:r>
            <a:r>
              <a:rPr sz="1800" spc="5" dirty="0" smtClean="0">
                <a:latin typeface="Calibri"/>
                <a:cs typeface="Calibri"/>
              </a:rPr>
              <a:t>o</a:t>
            </a:r>
            <a:r>
              <a:rPr sz="1800" spc="0" dirty="0" smtClean="0"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755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46294" y="1052736"/>
            <a:ext cx="84461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 </a:t>
            </a:r>
            <a:r>
              <a:rPr lang="es-ES" b="1" u="sng" dirty="0"/>
              <a:t>3</a:t>
            </a:r>
            <a:r>
              <a:rPr lang="es-ES" b="1" u="sng" dirty="0" smtClean="0"/>
              <a:t>. TARIFA </a:t>
            </a:r>
            <a:r>
              <a:rPr lang="es-MX" b="1" u="sng" dirty="0"/>
              <a:t>DEL</a:t>
            </a:r>
            <a:r>
              <a:rPr lang="es-ES" b="1" u="sng" dirty="0"/>
              <a:t> ISR PERSONAS FÍSICAS.</a:t>
            </a:r>
            <a:endParaRPr lang="es-MX" dirty="0"/>
          </a:p>
          <a:p>
            <a:r>
              <a:rPr lang="es-ES" b="1" dirty="0"/>
              <a:t> </a:t>
            </a:r>
            <a:endParaRPr lang="es-ES" b="1" dirty="0" smtClean="0"/>
          </a:p>
          <a:p>
            <a:endParaRPr lang="es-ES" b="1" dirty="0" smtClean="0"/>
          </a:p>
          <a:p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Se establecen tasas que representan saltos cuantitativos injustificados entre renglones de las </a:t>
            </a:r>
            <a:r>
              <a:rPr lang="es-ES" dirty="0" smtClean="0"/>
              <a:t>tarifas, lo que conlleva a una falta de progresividad.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/>
              <a:t>La </a:t>
            </a:r>
            <a:r>
              <a:rPr lang="es-ES" dirty="0"/>
              <a:t>tarifa </a:t>
            </a:r>
            <a:r>
              <a:rPr lang="es-MX" dirty="0"/>
              <a:t>vigente de referencia </a:t>
            </a:r>
            <a:r>
              <a:rPr lang="es-MX" b="1" u="sng" dirty="0"/>
              <a:t>no reconoce los efectos de </a:t>
            </a:r>
            <a:r>
              <a:rPr lang="es-MX" b="1" u="sng" dirty="0" smtClean="0"/>
              <a:t>inflación desde el 2008</a:t>
            </a:r>
            <a:r>
              <a:rPr lang="es-MX" dirty="0" smtClean="0"/>
              <a:t>, lo que aumenta el pago del impuesto.</a:t>
            </a:r>
            <a:endParaRPr lang="es-MX" dirty="0"/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 Incrementar</a:t>
            </a:r>
            <a:r>
              <a:rPr lang="es-ES" dirty="0" smtClean="0"/>
              <a:t> </a:t>
            </a:r>
            <a:r>
              <a:rPr lang="es-ES" dirty="0"/>
              <a:t>los renglones de las tarifas para hacerlas más </a:t>
            </a:r>
            <a:r>
              <a:rPr lang="es-ES" dirty="0" smtClean="0"/>
              <a:t>progresivas.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/>
              <a:t>Reducir </a:t>
            </a:r>
            <a:r>
              <a:rPr lang="es-ES" dirty="0"/>
              <a:t>la tasa máxima a 32%, al igual que </a:t>
            </a:r>
            <a:r>
              <a:rPr lang="es-MX" dirty="0"/>
              <a:t>reconocer los efectos de </a:t>
            </a:r>
            <a:r>
              <a:rPr lang="es-MX" dirty="0" smtClean="0"/>
              <a:t>inflación.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152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196752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b="1" u="sng" dirty="0" smtClean="0"/>
              <a:t>4. LÍMITE </a:t>
            </a:r>
            <a:r>
              <a:rPr lang="es-ES" b="1" u="sng" dirty="0"/>
              <a:t>DEDUCCIONES PERSONALES.</a:t>
            </a:r>
            <a:endParaRPr lang="es-MX" dirty="0"/>
          </a:p>
          <a:p>
            <a:pPr algn="just"/>
            <a:r>
              <a:rPr lang="es-ES" dirty="0"/>
              <a:t> </a:t>
            </a:r>
            <a:endParaRPr lang="es-ES" dirty="0" smtClean="0"/>
          </a:p>
          <a:p>
            <a:pPr algn="just"/>
            <a:endParaRPr lang="es-ES" dirty="0"/>
          </a:p>
          <a:p>
            <a:pPr algn="just"/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/>
              <a:t>Limitante </a:t>
            </a:r>
            <a:r>
              <a:rPr lang="es-ES" dirty="0"/>
              <a:t>para ejercer las deducciones </a:t>
            </a:r>
            <a:r>
              <a:rPr lang="es-ES" dirty="0" smtClean="0"/>
              <a:t>personales.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/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/>
              <a:t>Entre </a:t>
            </a:r>
            <a:r>
              <a:rPr lang="es-ES" dirty="0"/>
              <a:t>cuatro salarios mínimos generales elevados al año del área geográfica del contribuyente, o del 10% del total de los ingresos del contribuyente.</a:t>
            </a:r>
            <a:endParaRPr lang="es-MX" dirty="0"/>
          </a:p>
          <a:p>
            <a:pPr algn="just"/>
            <a:r>
              <a:rPr lang="es-ES" dirty="0"/>
              <a:t> </a:t>
            </a:r>
            <a:endParaRPr lang="es-ES" dirty="0" smtClean="0"/>
          </a:p>
          <a:p>
            <a:pPr algn="just"/>
            <a:endParaRPr lang="es-ES" dirty="0" smtClean="0"/>
          </a:p>
          <a:p>
            <a:pPr algn="just"/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Se propone que se establezca un límite que se determine de acuerdo al </a:t>
            </a:r>
            <a:r>
              <a:rPr lang="es-ES" b="1" u="sng" dirty="0"/>
              <a:t>número de dependientes económicos del contribuyente</a:t>
            </a:r>
            <a:r>
              <a:rPr lang="es-ES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198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052736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 </a:t>
            </a:r>
            <a:r>
              <a:rPr lang="es-MX" b="1" u="sng" dirty="0" smtClean="0"/>
              <a:t>5</a:t>
            </a:r>
            <a:r>
              <a:rPr lang="es-ES" b="1" u="sng" dirty="0" smtClean="0"/>
              <a:t>. ESTÍMULO</a:t>
            </a:r>
            <a:r>
              <a:rPr lang="es-MX" b="1" u="sng" dirty="0" smtClean="0"/>
              <a:t> </a:t>
            </a:r>
            <a:r>
              <a:rPr lang="es-MX" b="1" u="sng" dirty="0"/>
              <a:t>DE INVERSIÓN EN ENERGÍA LIMPIA</a:t>
            </a:r>
            <a:r>
              <a:rPr lang="es-ES" b="1" u="sng" dirty="0"/>
              <a:t>.</a:t>
            </a:r>
            <a:endParaRPr lang="es-MX" dirty="0"/>
          </a:p>
          <a:p>
            <a:pPr algn="just"/>
            <a:r>
              <a:rPr lang="es-ES" dirty="0"/>
              <a:t> </a:t>
            </a:r>
            <a:endParaRPr lang="es-ES" dirty="0" smtClean="0"/>
          </a:p>
          <a:p>
            <a:pPr algn="just"/>
            <a:endParaRPr lang="es-MX" dirty="0"/>
          </a:p>
          <a:p>
            <a:pPr algn="just"/>
            <a:r>
              <a:rPr lang="es-MX" dirty="0"/>
              <a:t>La Ley del Impuesto </a:t>
            </a:r>
            <a:r>
              <a:rPr lang="es-MX" dirty="0" smtClean="0"/>
              <a:t>Sobre </a:t>
            </a:r>
            <a:r>
              <a:rPr lang="es-MX" dirty="0"/>
              <a:t>la </a:t>
            </a:r>
            <a:r>
              <a:rPr lang="es-MX" dirty="0" smtClean="0"/>
              <a:t>Renta, </a:t>
            </a:r>
            <a:r>
              <a:rPr lang="es-MX" dirty="0"/>
              <a:t>prevé un estímulo a la industria de energías </a:t>
            </a:r>
            <a:r>
              <a:rPr lang="es-MX" dirty="0" smtClean="0"/>
              <a:t>limpias.</a:t>
            </a:r>
            <a:endParaRPr lang="es-MX" dirty="0"/>
          </a:p>
          <a:p>
            <a:pPr algn="just"/>
            <a:r>
              <a:rPr lang="es-MX" dirty="0"/>
              <a:t> </a:t>
            </a:r>
            <a:endParaRPr lang="es-MX" dirty="0" smtClean="0"/>
          </a:p>
          <a:p>
            <a:pPr algn="just"/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Al permitir </a:t>
            </a:r>
            <a:r>
              <a:rPr lang="es-MX" dirty="0"/>
              <a:t>a los contribuyentes la referida deducción en un sólo ejercicio del </a:t>
            </a:r>
            <a:r>
              <a:rPr lang="es-MX" dirty="0" smtClean="0"/>
              <a:t>100% del valor de la inversión en maquinaria y equipo, </a:t>
            </a:r>
            <a:r>
              <a:rPr lang="es-MX" b="1" u="sng" dirty="0" smtClean="0"/>
              <a:t>sin embargo esto puede ocasionar que los contribuyentes obtenga pérdida fiscal</a:t>
            </a:r>
            <a:r>
              <a:rPr lang="es-MX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/>
              <a:t>L</a:t>
            </a:r>
            <a:r>
              <a:rPr lang="es-MX" dirty="0" smtClean="0"/>
              <a:t>a </a:t>
            </a:r>
            <a:r>
              <a:rPr lang="es-MX" dirty="0"/>
              <a:t>distribución </a:t>
            </a:r>
            <a:r>
              <a:rPr lang="es-MX" dirty="0" smtClean="0"/>
              <a:t>de dinero al socio genera </a:t>
            </a:r>
            <a:r>
              <a:rPr lang="es-MX" dirty="0"/>
              <a:t>un </a:t>
            </a:r>
            <a:r>
              <a:rPr lang="es-MX" dirty="0" smtClean="0"/>
              <a:t>Impuesto </a:t>
            </a:r>
            <a:r>
              <a:rPr lang="es-MX" dirty="0"/>
              <a:t>S</a:t>
            </a:r>
            <a:r>
              <a:rPr lang="es-MX" dirty="0" smtClean="0"/>
              <a:t>obre </a:t>
            </a:r>
            <a:r>
              <a:rPr lang="es-MX" dirty="0"/>
              <a:t>la </a:t>
            </a:r>
            <a:r>
              <a:rPr lang="es-MX" dirty="0" smtClean="0"/>
              <a:t>Renta </a:t>
            </a:r>
            <a:r>
              <a:rPr lang="es-MX" dirty="0"/>
              <a:t>corporativo, al no contar con saldo en su CUFIN</a:t>
            </a:r>
            <a:r>
              <a:rPr lang="es-MX" dirty="0" smtClean="0"/>
              <a:t>.</a:t>
            </a:r>
          </a:p>
          <a:p>
            <a:pPr algn="just"/>
            <a:r>
              <a:rPr lang="es-MX" dirty="0"/>
              <a:t> </a:t>
            </a:r>
            <a:endParaRPr lang="es-MX" dirty="0" smtClean="0"/>
          </a:p>
          <a:p>
            <a:pPr algn="just"/>
            <a:endParaRPr lang="es-MX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/>
              <a:t>Proponemos incorporar un mecanismo </a:t>
            </a:r>
            <a:r>
              <a:rPr lang="es-MX" dirty="0"/>
              <a:t>que otorgue a los contribuyentes la posibilidad de distribuir sus excesos de flujo de efectivo durante los primeros años de </a:t>
            </a:r>
            <a:r>
              <a:rPr lang="es-MX" dirty="0" smtClean="0"/>
              <a:t>operaciones. Mediante </a:t>
            </a:r>
            <a:r>
              <a:rPr lang="es-MX" dirty="0"/>
              <a:t>dividendos o reembolsos de </a:t>
            </a:r>
            <a:r>
              <a:rPr lang="es-MX" dirty="0" smtClean="0"/>
              <a:t>capital.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829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ersonalizado 106">
      <a:dk1>
        <a:srgbClr val="002060"/>
      </a:dk1>
      <a:lt1>
        <a:sysClr val="window" lastClr="FFFFFF"/>
      </a:lt1>
      <a:dk2>
        <a:srgbClr val="4F271C"/>
      </a:dk2>
      <a:lt2>
        <a:srgbClr val="002060"/>
      </a:lt2>
      <a:accent1>
        <a:srgbClr val="0042C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367</TotalTime>
  <Words>608</Words>
  <Application>Microsoft Office PowerPoint</Application>
  <PresentationFormat>Presentación en pantalla (4:3)</PresentationFormat>
  <Paragraphs>278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Solsticio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Comentarios y conclusiones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Usuario</cp:lastModifiedBy>
  <cp:revision>54</cp:revision>
  <dcterms:created xsi:type="dcterms:W3CDTF">2015-07-02T00:45:24Z</dcterms:created>
  <dcterms:modified xsi:type="dcterms:W3CDTF">2015-10-12T23:44:22Z</dcterms:modified>
</cp:coreProperties>
</file>