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8" r:id="rId2"/>
    <p:sldId id="262" r:id="rId3"/>
    <p:sldId id="264" r:id="rId4"/>
    <p:sldId id="265" r:id="rId5"/>
    <p:sldId id="266" r:id="rId6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81FE73-A5A8-4B03-9CDF-2F4B3FA28EA1}" type="datetimeFigureOut">
              <a:rPr lang="es-MX" smtClean="0"/>
              <a:t>12/10/2015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77984EF-107C-4B6E-B57F-F3B7C9D663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8101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sz="2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785FFA-BAC8-4D1C-895D-B1C3B12177F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5120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599B-54D4-497C-843C-33AB931017B5}" type="datetimeFigureOut">
              <a:rPr lang="es-MX" smtClean="0"/>
              <a:t>12/10/2015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9DB0-2834-4938-8A67-9273337D5E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599B-54D4-497C-843C-33AB931017B5}" type="datetimeFigureOut">
              <a:rPr lang="es-MX" smtClean="0"/>
              <a:t>12/10/2015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9DB0-2834-4938-8A67-9273337D5E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599B-54D4-497C-843C-33AB931017B5}" type="datetimeFigureOut">
              <a:rPr lang="es-MX" smtClean="0"/>
              <a:t>12/10/2015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9DB0-2834-4938-8A67-9273337D5E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599B-54D4-497C-843C-33AB931017B5}" type="datetimeFigureOut">
              <a:rPr lang="es-MX" smtClean="0"/>
              <a:t>12/10/2015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9DB0-2834-4938-8A67-9273337D5E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599B-54D4-497C-843C-33AB931017B5}" type="datetimeFigureOut">
              <a:rPr lang="es-MX" smtClean="0"/>
              <a:t>12/10/2015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9DB0-2834-4938-8A67-9273337D5E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599B-54D4-497C-843C-33AB931017B5}" type="datetimeFigureOut">
              <a:rPr lang="es-MX" smtClean="0"/>
              <a:t>12/10/2015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9DB0-2834-4938-8A67-9273337D5EF3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599B-54D4-497C-843C-33AB931017B5}" type="datetimeFigureOut">
              <a:rPr lang="es-MX" smtClean="0"/>
              <a:t>12/10/2015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9DB0-2834-4938-8A67-9273337D5E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599B-54D4-497C-843C-33AB931017B5}" type="datetimeFigureOut">
              <a:rPr lang="es-MX" smtClean="0"/>
              <a:t>12/10/2015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9DB0-2834-4938-8A67-9273337D5E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599B-54D4-497C-843C-33AB931017B5}" type="datetimeFigureOut">
              <a:rPr lang="es-MX" smtClean="0"/>
              <a:t>12/10/2015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9DB0-2834-4938-8A67-9273337D5E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599B-54D4-497C-843C-33AB931017B5}" type="datetimeFigureOut">
              <a:rPr lang="es-MX" smtClean="0"/>
              <a:t>12/10/2015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7D9DB0-2834-4938-8A67-9273337D5E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599B-54D4-497C-843C-33AB931017B5}" type="datetimeFigureOut">
              <a:rPr lang="es-MX" smtClean="0"/>
              <a:t>12/10/2015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9DB0-2834-4938-8A67-9273337D5E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DEB599B-54D4-497C-843C-33AB931017B5}" type="datetimeFigureOut">
              <a:rPr lang="es-MX" smtClean="0"/>
              <a:t>12/10/2015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37D9DB0-2834-4938-8A67-9273337D5EF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07704" y="1988840"/>
            <a:ext cx="6696744" cy="2304256"/>
          </a:xfrm>
        </p:spPr>
        <p:txBody>
          <a:bodyPr anchor="ctr"/>
          <a:lstStyle/>
          <a:p>
            <a:pPr algn="ctr"/>
            <a:r>
              <a:rPr lang="es-MX" sz="4400" dirty="0" smtClean="0"/>
              <a:t>Comisión de hacienda </a:t>
            </a:r>
            <a:br>
              <a:rPr lang="es-MX" sz="4400" dirty="0" smtClean="0"/>
            </a:br>
            <a:r>
              <a:rPr lang="es-MX" sz="4400" dirty="0" smtClean="0"/>
              <a:t>cámara de diputados</a:t>
            </a:r>
            <a:br>
              <a:rPr lang="es-MX" sz="4400" dirty="0" smtClean="0"/>
            </a:br>
            <a:r>
              <a:rPr lang="es-MX" sz="4400" dirty="0" smtClean="0">
                <a:solidFill>
                  <a:srgbClr val="002060"/>
                </a:solidFill>
              </a:rPr>
              <a:t> reforma fiscal para 2016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80020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258689" y="4998659"/>
            <a:ext cx="7777807" cy="830997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r"/>
            <a:r>
              <a:rPr lang="es-MX" sz="2400" b="1" dirty="0" smtClean="0">
                <a:solidFill>
                  <a:schemeClr val="bg2">
                    <a:lumMod val="50000"/>
                  </a:schemeClr>
                </a:solidFill>
              </a:rPr>
              <a:t>12 de octubre 2015</a:t>
            </a:r>
          </a:p>
          <a:p>
            <a:pPr algn="r"/>
            <a:r>
              <a:rPr lang="es-MX" sz="2400" b="1" dirty="0" smtClean="0">
                <a:solidFill>
                  <a:schemeClr val="bg2">
                    <a:lumMod val="50000"/>
                  </a:schemeClr>
                </a:solidFill>
              </a:rPr>
              <a:t>Ricardo Cervantes Vargas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0900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7" y="764704"/>
            <a:ext cx="7356455" cy="5904656"/>
          </a:xfrm>
        </p:spPr>
        <p:txBody>
          <a:bodyPr>
            <a:normAutofit/>
          </a:bodyPr>
          <a:lstStyle/>
          <a:p>
            <a:pPr marL="0" indent="0" algn="just"/>
            <a:r>
              <a:rPr lang="es-MX" sz="2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Deducibilidad Pagos de Empresas por Prestaciones Exentas para sus trabajadores.</a:t>
            </a:r>
            <a:endParaRPr lang="es-MX" sz="24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Enero 2015 se limita deducción al 53 - 47%.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Motivo: Erradicar supuestas prácticas de evasión y elusión.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Reforma: Solo elimina problema generalidad. No soluciona problemática empresarial.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Propuesta: Al ser una deducción estructural no debe limitarse arbitrariamente, sino establecer controles para  evitar supuestas prácticas de evasión y elusión. Es contraria al derecho fundamental de proporcionalidad tributaria.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Atacar frontalmente problemas generados por esquemas inadecuados de nomina de algunos.</a:t>
            </a:r>
          </a:p>
          <a:p>
            <a:pPr>
              <a:buFont typeface="Wingdings" panose="05000000000000000000" pitchFamily="2" charset="2"/>
              <a:buChar char="Ø"/>
            </a:pPr>
            <a:endParaRPr lang="es-MX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es-MX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060848"/>
            <a:ext cx="936104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741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7" y="764704"/>
            <a:ext cx="7356455" cy="5904656"/>
          </a:xfrm>
        </p:spPr>
        <p:txBody>
          <a:bodyPr>
            <a:normAutofit fontScale="92500" lnSpcReduction="10000"/>
          </a:bodyPr>
          <a:lstStyle/>
          <a:p>
            <a:pPr marL="0" indent="0" algn="just"/>
            <a:r>
              <a:rPr lang="es-MX" sz="26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Deducción inmediata de inversiones</a:t>
            </a:r>
            <a:endParaRPr lang="es-MX" sz="26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s-MX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s-MX" sz="2200" b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Enero </a:t>
            </a:r>
            <a:r>
              <a:rPr lang="es-MX" sz="2200" b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 </a:t>
            </a:r>
            <a:r>
              <a:rPr lang="es-MX" sz="2200" b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MX" sz="2200" b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elimina </a:t>
            </a:r>
            <a:r>
              <a:rPr lang="es-MX" sz="2200" b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deducción </a:t>
            </a:r>
            <a:r>
              <a:rPr lang="es-MX" sz="2200" b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inmediata de inversiones en bienes nuevos de activo fijo.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s-MX" sz="2200" b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Motivo: Solo apoyaba a las grandes empresas y no a las pequeñas y medianas. No incentiva inversión.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s-MX" sz="2200" b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Reforma</a:t>
            </a:r>
            <a:r>
              <a:rPr lang="es-MX" sz="2200" b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MX" sz="2200" b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reestablece temporalmente deducción inmediata empresas con ingresos de hasta 50 M$.</a:t>
            </a:r>
            <a:endParaRPr lang="es-MX" sz="2200" b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s-MX" sz="2200" b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Propuesta: </a:t>
            </a:r>
            <a:r>
              <a:rPr lang="es-MX" sz="2200" b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la reforma se genera una inequidad de trato con los demás empresarios, que en la medida de que incentivan la productividad debieran estar contemplados.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s-MX" sz="2200" b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todo caso habría que establecer objetivos para cada sector o montos máximos de deducción pero no eliminarlos.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s-MX" sz="2200" b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limite debiera estar en utilidades y no en ingresos, para hacerlo acorde con métricas mas objetivas.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s-MX" sz="2200" b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temporalidad de 2 años resulta injustificada. En todo caso establecer mecanismo de revisión cada dos años.</a:t>
            </a:r>
          </a:p>
          <a:p>
            <a:pPr lvl="0" algn="just">
              <a:buFont typeface="Wingdings" panose="05000000000000000000" pitchFamily="2" charset="2"/>
              <a:buChar char="Ø"/>
            </a:pPr>
            <a:endParaRPr lang="es-MX" sz="2200" b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endParaRPr lang="es-MX" sz="2200" b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es-MX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es-MX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es-MX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060848"/>
            <a:ext cx="936104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854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7" y="764704"/>
            <a:ext cx="7356455" cy="5904656"/>
          </a:xfrm>
        </p:spPr>
        <p:txBody>
          <a:bodyPr>
            <a:normAutofit fontScale="92500" lnSpcReduction="20000"/>
          </a:bodyPr>
          <a:lstStyle/>
          <a:p>
            <a:pPr marL="0" indent="0" algn="just"/>
            <a:r>
              <a:rPr lang="es-MX" sz="2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Nueva declaración informativa de estructuras internacionales (BEPS)</a:t>
            </a:r>
            <a:endParaRPr lang="es-MX" sz="24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s-MX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Nueva obligación derivada de las acciones que actualmente está analizando la OCDE.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Nuestro país ya la implementó aun cuando no ha sido analizada integralmente ni adoptada por OCDE.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Otros países: analizando que opere por información reciproca. Reforma sugiere implementación automática.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Constitucionalmente cualquier molestia en papeles o posesiones debe ser vía Judicial. Excepción materia fiscal vía visitas con requisitos.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En el caso se obliga a proporcionar información sin requisitos y sin objeto claro buscado.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Solo debiera obligarse en su caso a nacionales que sean Corporativos de grupos internacionales, no subsidiarias.</a:t>
            </a:r>
            <a:endParaRPr lang="es-MX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s-MX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s-MX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060848"/>
            <a:ext cx="936104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854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7" y="764704"/>
            <a:ext cx="7356455" cy="5904656"/>
          </a:xfrm>
        </p:spPr>
        <p:txBody>
          <a:bodyPr>
            <a:normAutofit/>
          </a:bodyPr>
          <a:lstStyle/>
          <a:p>
            <a:pPr marL="0" indent="0" algn="just"/>
            <a:r>
              <a:rPr lang="es-MX" sz="2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Ajustes Adicionales</a:t>
            </a:r>
            <a:endParaRPr lang="es-MX" sz="24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MX" sz="2300" b="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Tasa de dividendos </a:t>
            </a:r>
            <a:r>
              <a:rPr lang="es-MX" sz="23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 personas físicas.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23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Sigue problemática de inequidad con PF extrajeras residentes en país con tratado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23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Tasa integrada de ISR para empresario PF es anti competitiva. Representa 42% integrado.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2300" b="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Transición Impuesto diferido consolidación </a:t>
            </a:r>
            <a:r>
              <a:rPr lang="es-MX" sz="2300" b="0" dirty="0" smtClean="0">
                <a:latin typeface="Arial" panose="020B0604020202020204" pitchFamily="34" charset="0"/>
                <a:cs typeface="Arial" panose="020B0604020202020204" pitchFamily="34" charset="0"/>
              </a:rPr>
              <a:t>fiscal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23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Se establece posibilidad de cubrir diferido por pérdidas fiscales con la propia pérdida.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2300" b="0" dirty="0" smtClean="0">
                <a:latin typeface="Arial" panose="020B0604020202020204" pitchFamily="34" charset="0"/>
                <a:cs typeface="Arial" panose="020B0604020202020204" pitchFamily="34" charset="0"/>
              </a:rPr>
              <a:t>Costo: perder 50% de la pérdida, la cual se utilizaría al 100% en la empresa operativa que las generó.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23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Poco atractivo para empresario. Bajar tasa descuento.</a:t>
            </a:r>
            <a:endParaRPr lang="es-MX" sz="23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s-MX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s-MX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es-MX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es-MX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es-MX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060848"/>
            <a:ext cx="936104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854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436</Words>
  <Application>Microsoft Office PowerPoint</Application>
  <PresentationFormat>Presentación en pantalla (4:3)</PresentationFormat>
  <Paragraphs>41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Ángulos</vt:lpstr>
      <vt:lpstr>Comisión de hacienda  cámara de diputados  reforma fiscal para 2016 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CRZ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REFORMAS  ESTATUTOS SOCIALES DE  ANADE COLEGIO</dc:title>
  <dc:creator>Cervantes Vargas Ricardo</dc:creator>
  <cp:lastModifiedBy>Cervantes Vargas Ricardo</cp:lastModifiedBy>
  <cp:revision>7</cp:revision>
  <cp:lastPrinted>2015-10-12T19:12:51Z</cp:lastPrinted>
  <dcterms:created xsi:type="dcterms:W3CDTF">2015-10-12T17:54:52Z</dcterms:created>
  <dcterms:modified xsi:type="dcterms:W3CDTF">2015-10-12T19:12:59Z</dcterms:modified>
</cp:coreProperties>
</file>