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2" r:id="rId3"/>
    <p:sldId id="381" r:id="rId4"/>
    <p:sldId id="458" r:id="rId5"/>
    <p:sldId id="460" r:id="rId6"/>
    <p:sldId id="468" r:id="rId7"/>
    <p:sldId id="469" r:id="rId8"/>
    <p:sldId id="470" r:id="rId9"/>
    <p:sldId id="472" r:id="rId10"/>
    <p:sldId id="492" r:id="rId11"/>
    <p:sldId id="493" r:id="rId12"/>
    <p:sldId id="494" r:id="rId13"/>
    <p:sldId id="496" r:id="rId14"/>
    <p:sldId id="497" r:id="rId15"/>
    <p:sldId id="498" r:id="rId16"/>
    <p:sldId id="536" r:id="rId17"/>
    <p:sldId id="537" r:id="rId18"/>
    <p:sldId id="539" r:id="rId19"/>
    <p:sldId id="538" r:id="rId20"/>
    <p:sldId id="540" r:id="rId21"/>
    <p:sldId id="541" r:id="rId22"/>
    <p:sldId id="542" r:id="rId23"/>
    <p:sldId id="543" r:id="rId24"/>
    <p:sldId id="544" r:id="rId25"/>
    <p:sldId id="545" r:id="rId26"/>
    <p:sldId id="546" r:id="rId27"/>
    <p:sldId id="547" r:id="rId28"/>
    <p:sldId id="548" r:id="rId29"/>
    <p:sldId id="549" r:id="rId30"/>
    <p:sldId id="550" r:id="rId31"/>
    <p:sldId id="534" r:id="rId32"/>
  </p:sldIdLst>
  <p:sldSz cx="9144000" cy="6858000" type="screen4x3"/>
  <p:notesSz cx="68580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guide id="3" pos="216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2"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ADDC7A"/>
    <a:srgbClr val="DDF1C7"/>
    <a:srgbClr val="BAE18F"/>
    <a:srgbClr val="9DD561"/>
    <a:srgbClr val="F8A968"/>
    <a:srgbClr val="FFE285"/>
    <a:srgbClr val="F5770F"/>
    <a:srgbClr val="99CCFF"/>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434" autoAdjust="0"/>
  </p:normalViewPr>
  <p:slideViewPr>
    <p:cSldViewPr>
      <p:cViewPr varScale="1">
        <p:scale>
          <a:sx n="74" d="100"/>
          <a:sy n="74" d="100"/>
        </p:scale>
        <p:origin x="1164" y="72"/>
      </p:cViewPr>
      <p:guideLst>
        <p:guide orient="horz" pos="2160"/>
        <p:guide pos="2880"/>
      </p:guideLst>
    </p:cSldViewPr>
  </p:slideViewPr>
  <p:notesTextViewPr>
    <p:cViewPr>
      <p:scale>
        <a:sx n="75" d="100"/>
        <a:sy n="75" d="100"/>
      </p:scale>
      <p:origin x="0" y="0"/>
    </p:cViewPr>
  </p:notesTextViewPr>
  <p:sorterViewPr>
    <p:cViewPr>
      <p:scale>
        <a:sx n="66" d="100"/>
        <a:sy n="66" d="100"/>
      </p:scale>
      <p:origin x="0" y="5418"/>
    </p:cViewPr>
  </p:sorterViewPr>
  <p:notesViewPr>
    <p:cSldViewPr>
      <p:cViewPr varScale="1">
        <p:scale>
          <a:sx n="66" d="100"/>
          <a:sy n="66" d="100"/>
        </p:scale>
        <p:origin x="-2820" y="-114"/>
      </p:cViewPr>
      <p:guideLst>
        <p:guide orient="horz" pos="2928"/>
        <p:guide pos="2168"/>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F14D6-BDE4-40E9-8532-8200C08887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EEEC4F33-E393-44DC-ACE7-F1BB1C3D7041}">
      <dgm:prSet phldrT="[Texto]" custT="1">
        <dgm:style>
          <a:lnRef idx="1">
            <a:schemeClr val="accent3"/>
          </a:lnRef>
          <a:fillRef idx="3">
            <a:schemeClr val="accent3"/>
          </a:fillRef>
          <a:effectRef idx="2">
            <a:schemeClr val="accent3"/>
          </a:effectRef>
          <a:fontRef idx="minor">
            <a:schemeClr val="lt1"/>
          </a:fontRef>
        </dgm:style>
      </dgm:prSet>
      <dgm:spPr>
        <a:solidFill>
          <a:srgbClr val="BAE18F"/>
        </a:solidFill>
        <a:effectLst/>
      </dgm:spPr>
      <dgm:t>
        <a:bodyPr/>
        <a:lstStyle/>
        <a:p>
          <a:r>
            <a:rPr lang="es-MX" sz="2000" b="1" dirty="0" smtClean="0">
              <a:solidFill>
                <a:schemeClr val="tx1"/>
              </a:solidFill>
            </a:rPr>
            <a:t>Menor dinamismo de la economía de Estados Unidos</a:t>
          </a:r>
          <a:endParaRPr lang="es-MX" sz="2000" dirty="0">
            <a:solidFill>
              <a:schemeClr val="tx1"/>
            </a:solidFill>
          </a:endParaRPr>
        </a:p>
      </dgm:t>
    </dgm:pt>
    <dgm:pt modelId="{CD995419-E36C-48BF-B530-60CCE8750625}" type="parTrans" cxnId="{4A527593-7A0D-49A2-A9EF-042656DD42A2}">
      <dgm:prSet/>
      <dgm:spPr/>
      <dgm:t>
        <a:bodyPr/>
        <a:lstStyle/>
        <a:p>
          <a:endParaRPr lang="es-MX"/>
        </a:p>
      </dgm:t>
    </dgm:pt>
    <dgm:pt modelId="{88D61012-01A6-4E03-8B9C-1742CEDF9CA0}" type="sibTrans" cxnId="{4A527593-7A0D-49A2-A9EF-042656DD42A2}">
      <dgm:prSet/>
      <dgm:spPr/>
      <dgm:t>
        <a:bodyPr/>
        <a:lstStyle/>
        <a:p>
          <a:endParaRPr lang="es-MX"/>
        </a:p>
      </dgm:t>
    </dgm:pt>
    <dgm:pt modelId="{CDE5F5D4-21B4-4CC7-B815-6E5C164DCBA1}">
      <dgm:prSet phldrT="[Texto]"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dgm:spPr>
      <dgm:t>
        <a:bodyPr/>
        <a:lstStyle/>
        <a:p>
          <a:pPr algn="just"/>
          <a:r>
            <a:rPr lang="es-MX" sz="1600" dirty="0" smtClean="0"/>
            <a:t>La producción industrial podría crecer de manera más moderada como resultado de la apreciación del dólar.</a:t>
          </a:r>
          <a:endParaRPr lang="es-MX" sz="1600" dirty="0"/>
        </a:p>
      </dgm:t>
    </dgm:pt>
    <dgm:pt modelId="{A4EC4AFF-F8A6-41A8-BE65-DB8445333F22}" type="parTrans" cxnId="{50C3B72C-883E-47F7-8992-24D192906D0C}">
      <dgm:prSet/>
      <dgm:spPr/>
      <dgm:t>
        <a:bodyPr/>
        <a:lstStyle/>
        <a:p>
          <a:endParaRPr lang="es-MX"/>
        </a:p>
      </dgm:t>
    </dgm:pt>
    <dgm:pt modelId="{A42CFF02-AB88-4C64-B78F-6928AE1F5EB6}" type="sibTrans" cxnId="{50C3B72C-883E-47F7-8992-24D192906D0C}">
      <dgm:prSet/>
      <dgm:spPr/>
      <dgm:t>
        <a:bodyPr/>
        <a:lstStyle/>
        <a:p>
          <a:endParaRPr lang="es-MX"/>
        </a:p>
      </dgm:t>
    </dgm:pt>
    <dgm:pt modelId="{44A09A49-39D8-49BE-82ED-2B31FCE37833}">
      <dgm:prSet phldrT="[Texto]"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dgm:spPr>
      <dgm:t>
        <a:bodyPr/>
        <a:lstStyle/>
        <a:p>
          <a:pPr algn="just"/>
          <a:r>
            <a:rPr lang="es-MX" sz="1600" dirty="0" smtClean="0"/>
            <a:t>Los precios de los energéticos podrían desincentivar la inversión en el sector.</a:t>
          </a:r>
          <a:endParaRPr lang="es-MX" sz="1600" dirty="0"/>
        </a:p>
      </dgm:t>
    </dgm:pt>
    <dgm:pt modelId="{8FE2CA44-5AE8-4D57-B857-020EC76FD647}" type="parTrans" cxnId="{2F1CCEE2-F8BF-4FD8-9786-F42017DC7474}">
      <dgm:prSet/>
      <dgm:spPr/>
      <dgm:t>
        <a:bodyPr/>
        <a:lstStyle/>
        <a:p>
          <a:endParaRPr lang="es-MX"/>
        </a:p>
      </dgm:t>
    </dgm:pt>
    <dgm:pt modelId="{30D1F7FA-AF2A-4870-ACA6-8F8908B8E5AA}" type="sibTrans" cxnId="{2F1CCEE2-F8BF-4FD8-9786-F42017DC7474}">
      <dgm:prSet/>
      <dgm:spPr/>
      <dgm:t>
        <a:bodyPr/>
        <a:lstStyle/>
        <a:p>
          <a:endParaRPr lang="es-MX"/>
        </a:p>
      </dgm:t>
    </dgm:pt>
    <dgm:pt modelId="{327506FD-913D-4845-A8A8-77A44D0BFBAB}">
      <dgm:prSet phldrT="[Texto]" custT="1">
        <dgm:style>
          <a:lnRef idx="1">
            <a:schemeClr val="accent3"/>
          </a:lnRef>
          <a:fillRef idx="3">
            <a:schemeClr val="accent3"/>
          </a:fillRef>
          <a:effectRef idx="2">
            <a:schemeClr val="accent3"/>
          </a:effectRef>
          <a:fontRef idx="minor">
            <a:schemeClr val="lt1"/>
          </a:fontRef>
        </dgm:style>
      </dgm:prSet>
      <dgm:spPr>
        <a:solidFill>
          <a:srgbClr val="BAE18F"/>
        </a:solidFill>
      </dgm:spPr>
      <dgm:t>
        <a:bodyPr/>
        <a:lstStyle/>
        <a:p>
          <a:r>
            <a:rPr lang="es-MX" sz="2000" b="1" dirty="0" smtClean="0">
              <a:solidFill>
                <a:schemeClr val="tx1"/>
              </a:solidFill>
            </a:rPr>
            <a:t>Debilitamiento de la economía mundial</a:t>
          </a:r>
          <a:endParaRPr lang="es-MX" sz="2000" dirty="0">
            <a:solidFill>
              <a:schemeClr val="tx1"/>
            </a:solidFill>
          </a:endParaRPr>
        </a:p>
      </dgm:t>
    </dgm:pt>
    <dgm:pt modelId="{17C9D1C9-95FA-41EF-9018-9E1E2A8092AC}" type="parTrans" cxnId="{F691B857-AEEB-4F6E-822F-7177890B0963}">
      <dgm:prSet/>
      <dgm:spPr/>
      <dgm:t>
        <a:bodyPr/>
        <a:lstStyle/>
        <a:p>
          <a:endParaRPr lang="es-MX"/>
        </a:p>
      </dgm:t>
    </dgm:pt>
    <dgm:pt modelId="{D6707AAF-FC22-4B97-A227-99E70A9FB3BD}" type="sibTrans" cxnId="{F691B857-AEEB-4F6E-822F-7177890B0963}">
      <dgm:prSet/>
      <dgm:spPr/>
      <dgm:t>
        <a:bodyPr/>
        <a:lstStyle/>
        <a:p>
          <a:endParaRPr lang="es-MX"/>
        </a:p>
      </dgm:t>
    </dgm:pt>
    <dgm:pt modelId="{25115D24-5647-44F4-8906-C11C9E06B3B2}">
      <dgm:prSet phldrT="[Texto]"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dgm:spPr>
      <dgm:t>
        <a:bodyPr/>
        <a:lstStyle/>
        <a:p>
          <a:pPr algn="just"/>
          <a:r>
            <a:rPr lang="es-MX" sz="1600" dirty="0" smtClean="0"/>
            <a:t>Existe el riesgo de una mayor desaceleración para algunas economías como China, Brasil y Rusia.</a:t>
          </a:r>
          <a:endParaRPr lang="es-MX" sz="1600" dirty="0"/>
        </a:p>
      </dgm:t>
    </dgm:pt>
    <dgm:pt modelId="{86D24CFF-5FAE-4FEF-BD63-1A9187150D59}" type="parTrans" cxnId="{FCF79DAB-5321-42F1-A127-4A63283D1BD9}">
      <dgm:prSet/>
      <dgm:spPr/>
      <dgm:t>
        <a:bodyPr/>
        <a:lstStyle/>
        <a:p>
          <a:endParaRPr lang="es-MX"/>
        </a:p>
      </dgm:t>
    </dgm:pt>
    <dgm:pt modelId="{93E9D949-72E5-43DC-8F00-B0D9CE66CA2A}" type="sibTrans" cxnId="{FCF79DAB-5321-42F1-A127-4A63283D1BD9}">
      <dgm:prSet/>
      <dgm:spPr/>
      <dgm:t>
        <a:bodyPr/>
        <a:lstStyle/>
        <a:p>
          <a:endParaRPr lang="es-MX"/>
        </a:p>
      </dgm:t>
    </dgm:pt>
    <dgm:pt modelId="{5C4000E6-3953-4380-B1DB-AF5B5E1CD99C}">
      <dgm:prSet phldrT="[Texto]" custT="1">
        <dgm:style>
          <a:lnRef idx="1">
            <a:schemeClr val="accent3"/>
          </a:lnRef>
          <a:fillRef idx="3">
            <a:schemeClr val="accent3"/>
          </a:fillRef>
          <a:effectRef idx="2">
            <a:schemeClr val="accent3"/>
          </a:effectRef>
          <a:fontRef idx="minor">
            <a:schemeClr val="lt1"/>
          </a:fontRef>
        </dgm:style>
      </dgm:prSet>
      <dgm:spPr>
        <a:solidFill>
          <a:srgbClr val="BAE18F"/>
        </a:solidFill>
      </dgm:spPr>
      <dgm:t>
        <a:bodyPr/>
        <a:lstStyle/>
        <a:p>
          <a:r>
            <a:rPr lang="es-MX" sz="2000" b="1" dirty="0" smtClean="0">
              <a:solidFill>
                <a:schemeClr val="tx1"/>
              </a:solidFill>
            </a:rPr>
            <a:t>Elevada volatilidad en los mercados financieros internacionales</a:t>
          </a:r>
          <a:endParaRPr lang="es-MX" sz="2000" dirty="0">
            <a:solidFill>
              <a:schemeClr val="tx1"/>
            </a:solidFill>
          </a:endParaRPr>
        </a:p>
      </dgm:t>
    </dgm:pt>
    <dgm:pt modelId="{EB5AEA75-63CA-4158-8BEF-7FEEE2C097DA}" type="parTrans" cxnId="{24A38D03-7DB3-41F4-9F48-F1FBF738DFCE}">
      <dgm:prSet/>
      <dgm:spPr/>
      <dgm:t>
        <a:bodyPr/>
        <a:lstStyle/>
        <a:p>
          <a:endParaRPr lang="es-MX"/>
        </a:p>
      </dgm:t>
    </dgm:pt>
    <dgm:pt modelId="{969E195A-5CDF-4CD0-BE4F-611586D64DEE}" type="sibTrans" cxnId="{24A38D03-7DB3-41F4-9F48-F1FBF738DFCE}">
      <dgm:prSet/>
      <dgm:spPr/>
      <dgm:t>
        <a:bodyPr/>
        <a:lstStyle/>
        <a:p>
          <a:endParaRPr lang="es-MX"/>
        </a:p>
      </dgm:t>
    </dgm:pt>
    <dgm:pt modelId="{B62F93A7-6B03-4D8B-9014-6C8CA0B2F6E2}">
      <dgm:prSet phldrT="[Texto]"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dgm:spPr>
      <dgm:t>
        <a:bodyPr/>
        <a:lstStyle/>
        <a:p>
          <a:pPr algn="just"/>
          <a:r>
            <a:rPr lang="es-MX" sz="1600" dirty="0" smtClean="0"/>
            <a:t>Expectativa en la normalización de la política monetaria de Estados Unidos.</a:t>
          </a:r>
          <a:endParaRPr lang="es-MX" sz="1600" dirty="0"/>
        </a:p>
      </dgm:t>
    </dgm:pt>
    <dgm:pt modelId="{396D3658-0B02-43FC-BCA2-0250092417E5}" type="parTrans" cxnId="{0A0FEC8B-BFA3-40BF-9F77-3F8AB7B90ED6}">
      <dgm:prSet/>
      <dgm:spPr/>
      <dgm:t>
        <a:bodyPr/>
        <a:lstStyle/>
        <a:p>
          <a:endParaRPr lang="es-MX"/>
        </a:p>
      </dgm:t>
    </dgm:pt>
    <dgm:pt modelId="{7D69029F-29DC-43CF-9D6F-2CF6DD2DF541}" type="sibTrans" cxnId="{0A0FEC8B-BFA3-40BF-9F77-3F8AB7B90ED6}">
      <dgm:prSet/>
      <dgm:spPr/>
      <dgm:t>
        <a:bodyPr/>
        <a:lstStyle/>
        <a:p>
          <a:endParaRPr lang="es-MX"/>
        </a:p>
      </dgm:t>
    </dgm:pt>
    <dgm:pt modelId="{217CA23A-0136-409D-84F8-EBB8E22BB059}">
      <dgm:prSet phldrT="[Texto]"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dgm:spPr>
      <dgm:t>
        <a:bodyPr/>
        <a:lstStyle/>
        <a:p>
          <a:pPr algn="l"/>
          <a:r>
            <a:rPr lang="es-MX" sz="1600" dirty="0" smtClean="0"/>
            <a:t>Falta de una solución estructural a la crisis de deuda de Grecia.</a:t>
          </a:r>
          <a:endParaRPr lang="es-MX" sz="1600" dirty="0"/>
        </a:p>
      </dgm:t>
    </dgm:pt>
    <dgm:pt modelId="{43B3D75C-D04A-4064-9F8D-4E6006868F18}" type="parTrans" cxnId="{8B446F99-98B9-45FF-88EA-A74154994DFC}">
      <dgm:prSet/>
      <dgm:spPr/>
      <dgm:t>
        <a:bodyPr/>
        <a:lstStyle/>
        <a:p>
          <a:endParaRPr lang="es-MX"/>
        </a:p>
      </dgm:t>
    </dgm:pt>
    <dgm:pt modelId="{1753F7E8-79B2-464D-A052-14AD89F63A44}" type="sibTrans" cxnId="{8B446F99-98B9-45FF-88EA-A74154994DFC}">
      <dgm:prSet/>
      <dgm:spPr/>
      <dgm:t>
        <a:bodyPr/>
        <a:lstStyle/>
        <a:p>
          <a:endParaRPr lang="es-MX"/>
        </a:p>
      </dgm:t>
    </dgm:pt>
    <dgm:pt modelId="{9D02B52B-6CB9-4254-B4F3-573979A2E24D}">
      <dgm:prSet phldrT="[Texto]"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dgm:spPr>
      <dgm:t>
        <a:bodyPr/>
        <a:lstStyle/>
        <a:p>
          <a:pPr algn="l"/>
          <a:r>
            <a:rPr lang="es-MX" sz="1600" dirty="0" smtClean="0"/>
            <a:t>Mayor volatilidad en los mercados accionarios en China.</a:t>
          </a:r>
          <a:endParaRPr lang="es-MX" sz="1600" dirty="0"/>
        </a:p>
      </dgm:t>
    </dgm:pt>
    <dgm:pt modelId="{ABBFF15A-A02C-45C9-B71C-C06372423BD5}" type="parTrans" cxnId="{9880A4C5-EBAE-4022-AEFF-E9DB036D91C1}">
      <dgm:prSet/>
      <dgm:spPr/>
      <dgm:t>
        <a:bodyPr/>
        <a:lstStyle/>
        <a:p>
          <a:endParaRPr lang="es-MX"/>
        </a:p>
      </dgm:t>
    </dgm:pt>
    <dgm:pt modelId="{03D2FDC2-BFE1-4662-8BFA-CF2D13C691AC}" type="sibTrans" cxnId="{9880A4C5-EBAE-4022-AEFF-E9DB036D91C1}">
      <dgm:prSet/>
      <dgm:spPr/>
      <dgm:t>
        <a:bodyPr/>
        <a:lstStyle/>
        <a:p>
          <a:endParaRPr lang="es-MX"/>
        </a:p>
      </dgm:t>
    </dgm:pt>
    <dgm:pt modelId="{4F161798-6705-463E-95A3-5C7DDDC2DC66}">
      <dgm:prSet phldrT="[Texto]" custT="1">
        <dgm:style>
          <a:lnRef idx="1">
            <a:schemeClr val="accent3"/>
          </a:lnRef>
          <a:fillRef idx="2">
            <a:schemeClr val="accent3"/>
          </a:fillRef>
          <a:effectRef idx="1">
            <a:schemeClr val="accent3"/>
          </a:effectRef>
          <a:fontRef idx="minor">
            <a:schemeClr val="dk1"/>
          </a:fontRef>
        </dgm:style>
      </dgm:prSet>
      <dgm:spPr>
        <a:solidFill>
          <a:schemeClr val="accent3">
            <a:lumMod val="20000"/>
            <a:lumOff val="80000"/>
          </a:schemeClr>
        </a:solidFill>
      </dgm:spPr>
      <dgm:t>
        <a:bodyPr/>
        <a:lstStyle/>
        <a:p>
          <a:pPr algn="l"/>
          <a:r>
            <a:rPr lang="es-MX" sz="1600" dirty="0" smtClean="0"/>
            <a:t>Tensiones geopolíticas.</a:t>
          </a:r>
          <a:endParaRPr lang="es-MX" sz="1600" dirty="0"/>
        </a:p>
      </dgm:t>
    </dgm:pt>
    <dgm:pt modelId="{8A986A37-AEED-489E-98C3-AFD38AB7D0D9}" type="parTrans" cxnId="{36ED3D26-C522-4C33-A6DE-A1209982AD8C}">
      <dgm:prSet/>
      <dgm:spPr/>
      <dgm:t>
        <a:bodyPr/>
        <a:lstStyle/>
        <a:p>
          <a:endParaRPr lang="es-MX"/>
        </a:p>
      </dgm:t>
    </dgm:pt>
    <dgm:pt modelId="{23F76C72-CB37-497B-A0FC-7204A892CA5F}" type="sibTrans" cxnId="{36ED3D26-C522-4C33-A6DE-A1209982AD8C}">
      <dgm:prSet/>
      <dgm:spPr/>
      <dgm:t>
        <a:bodyPr/>
        <a:lstStyle/>
        <a:p>
          <a:endParaRPr lang="es-MX"/>
        </a:p>
      </dgm:t>
    </dgm:pt>
    <dgm:pt modelId="{C966048E-45C9-46D6-8E64-25170EC10C66}" type="pres">
      <dgm:prSet presAssocID="{9CAF14D6-BDE4-40E9-8532-8200C0888719}" presName="Name0" presStyleCnt="0">
        <dgm:presLayoutVars>
          <dgm:dir/>
          <dgm:animLvl val="lvl"/>
          <dgm:resizeHandles val="exact"/>
        </dgm:presLayoutVars>
      </dgm:prSet>
      <dgm:spPr/>
      <dgm:t>
        <a:bodyPr/>
        <a:lstStyle/>
        <a:p>
          <a:endParaRPr lang="es-MX"/>
        </a:p>
      </dgm:t>
    </dgm:pt>
    <dgm:pt modelId="{0285C3A8-0C6D-4D94-BC08-298AF9C3448A}" type="pres">
      <dgm:prSet presAssocID="{EEEC4F33-E393-44DC-ACE7-F1BB1C3D7041}" presName="linNode" presStyleCnt="0"/>
      <dgm:spPr/>
    </dgm:pt>
    <dgm:pt modelId="{E9F892E7-F16E-4A4C-9CD9-4F0DAEA635B3}" type="pres">
      <dgm:prSet presAssocID="{EEEC4F33-E393-44DC-ACE7-F1BB1C3D7041}" presName="parentText" presStyleLbl="node1" presStyleIdx="0" presStyleCnt="3" custScaleX="80312">
        <dgm:presLayoutVars>
          <dgm:chMax val="1"/>
          <dgm:bulletEnabled val="1"/>
        </dgm:presLayoutVars>
      </dgm:prSet>
      <dgm:spPr/>
      <dgm:t>
        <a:bodyPr/>
        <a:lstStyle/>
        <a:p>
          <a:endParaRPr lang="es-MX"/>
        </a:p>
      </dgm:t>
    </dgm:pt>
    <dgm:pt modelId="{1C0DC2A5-614D-4273-91BC-B61D99E6DA6E}" type="pres">
      <dgm:prSet presAssocID="{EEEC4F33-E393-44DC-ACE7-F1BB1C3D7041}" presName="descendantText" presStyleLbl="alignAccFollowNode1" presStyleIdx="0" presStyleCnt="3">
        <dgm:presLayoutVars>
          <dgm:bulletEnabled val="1"/>
        </dgm:presLayoutVars>
      </dgm:prSet>
      <dgm:spPr/>
      <dgm:t>
        <a:bodyPr/>
        <a:lstStyle/>
        <a:p>
          <a:endParaRPr lang="es-MX"/>
        </a:p>
      </dgm:t>
    </dgm:pt>
    <dgm:pt modelId="{36FE3E26-8517-4E9A-92F5-973617F97311}" type="pres">
      <dgm:prSet presAssocID="{88D61012-01A6-4E03-8B9C-1742CEDF9CA0}" presName="sp" presStyleCnt="0"/>
      <dgm:spPr/>
    </dgm:pt>
    <dgm:pt modelId="{FF8F6980-5DBB-4409-AF89-179341A5ECC9}" type="pres">
      <dgm:prSet presAssocID="{327506FD-913D-4845-A8A8-77A44D0BFBAB}" presName="linNode" presStyleCnt="0"/>
      <dgm:spPr/>
    </dgm:pt>
    <dgm:pt modelId="{4142AD2D-4EC5-4658-8380-F8A5009F8EBB}" type="pres">
      <dgm:prSet presAssocID="{327506FD-913D-4845-A8A8-77A44D0BFBAB}" presName="parentText" presStyleLbl="node1" presStyleIdx="1" presStyleCnt="3" custScaleX="80312" custScaleY="89329" custLinFactNeighborX="-55" custLinFactNeighborY="3287">
        <dgm:presLayoutVars>
          <dgm:chMax val="1"/>
          <dgm:bulletEnabled val="1"/>
        </dgm:presLayoutVars>
      </dgm:prSet>
      <dgm:spPr/>
      <dgm:t>
        <a:bodyPr/>
        <a:lstStyle/>
        <a:p>
          <a:endParaRPr lang="es-MX"/>
        </a:p>
      </dgm:t>
    </dgm:pt>
    <dgm:pt modelId="{A1332EB3-2642-424C-81E6-9C42CA1A0D19}" type="pres">
      <dgm:prSet presAssocID="{327506FD-913D-4845-A8A8-77A44D0BFBAB}" presName="descendantText" presStyleLbl="alignAccFollowNode1" presStyleIdx="1" presStyleCnt="3" custScaleY="89329" custLinFactNeighborY="1249">
        <dgm:presLayoutVars>
          <dgm:bulletEnabled val="1"/>
        </dgm:presLayoutVars>
      </dgm:prSet>
      <dgm:spPr/>
      <dgm:t>
        <a:bodyPr/>
        <a:lstStyle/>
        <a:p>
          <a:endParaRPr lang="es-MX"/>
        </a:p>
      </dgm:t>
    </dgm:pt>
    <dgm:pt modelId="{33FC0D0A-1847-4B31-88EA-BC38C0E3F330}" type="pres">
      <dgm:prSet presAssocID="{D6707AAF-FC22-4B97-A227-99E70A9FB3BD}" presName="sp" presStyleCnt="0"/>
      <dgm:spPr/>
    </dgm:pt>
    <dgm:pt modelId="{907EC6F1-54F0-4694-B979-CE77F629F076}" type="pres">
      <dgm:prSet presAssocID="{5C4000E6-3953-4380-B1DB-AF5B5E1CD99C}" presName="linNode" presStyleCnt="0"/>
      <dgm:spPr/>
    </dgm:pt>
    <dgm:pt modelId="{AA6D8697-990B-40ED-A650-9C6713B1F61B}" type="pres">
      <dgm:prSet presAssocID="{5C4000E6-3953-4380-B1DB-AF5B5E1CD99C}" presName="parentText" presStyleLbl="node1" presStyleIdx="2" presStyleCnt="3" custScaleX="80312" custLinFactNeighborY="-1488">
        <dgm:presLayoutVars>
          <dgm:chMax val="1"/>
          <dgm:bulletEnabled val="1"/>
        </dgm:presLayoutVars>
      </dgm:prSet>
      <dgm:spPr/>
      <dgm:t>
        <a:bodyPr/>
        <a:lstStyle/>
        <a:p>
          <a:endParaRPr lang="es-MX"/>
        </a:p>
      </dgm:t>
    </dgm:pt>
    <dgm:pt modelId="{BEB022C3-6035-480F-BCBE-F07F633983A5}" type="pres">
      <dgm:prSet presAssocID="{5C4000E6-3953-4380-B1DB-AF5B5E1CD99C}" presName="descendantText" presStyleLbl="alignAccFollowNode1" presStyleIdx="2" presStyleCnt="3" custScaleY="165364" custLinFactNeighborY="1364">
        <dgm:presLayoutVars>
          <dgm:bulletEnabled val="1"/>
        </dgm:presLayoutVars>
      </dgm:prSet>
      <dgm:spPr/>
      <dgm:t>
        <a:bodyPr/>
        <a:lstStyle/>
        <a:p>
          <a:endParaRPr lang="es-MX"/>
        </a:p>
      </dgm:t>
    </dgm:pt>
  </dgm:ptLst>
  <dgm:cxnLst>
    <dgm:cxn modelId="{36ED3D26-C522-4C33-A6DE-A1209982AD8C}" srcId="{5C4000E6-3953-4380-B1DB-AF5B5E1CD99C}" destId="{4F161798-6705-463E-95A3-5C7DDDC2DC66}" srcOrd="3" destOrd="0" parTransId="{8A986A37-AEED-489E-98C3-AFD38AB7D0D9}" sibTransId="{23F76C72-CB37-497B-A0FC-7204A892CA5F}"/>
    <dgm:cxn modelId="{C7D2ED99-88DB-42A7-8BFA-B29C03688341}" type="presOf" srcId="{4F161798-6705-463E-95A3-5C7DDDC2DC66}" destId="{BEB022C3-6035-480F-BCBE-F07F633983A5}" srcOrd="0" destOrd="3" presId="urn:microsoft.com/office/officeart/2005/8/layout/vList5"/>
    <dgm:cxn modelId="{23400931-0A43-4D31-8CB8-559FC6CD204B}" type="presOf" srcId="{25115D24-5647-44F4-8906-C11C9E06B3B2}" destId="{A1332EB3-2642-424C-81E6-9C42CA1A0D19}" srcOrd="0" destOrd="0" presId="urn:microsoft.com/office/officeart/2005/8/layout/vList5"/>
    <dgm:cxn modelId="{F691B857-AEEB-4F6E-822F-7177890B0963}" srcId="{9CAF14D6-BDE4-40E9-8532-8200C0888719}" destId="{327506FD-913D-4845-A8A8-77A44D0BFBAB}" srcOrd="1" destOrd="0" parTransId="{17C9D1C9-95FA-41EF-9018-9E1E2A8092AC}" sibTransId="{D6707AAF-FC22-4B97-A227-99E70A9FB3BD}"/>
    <dgm:cxn modelId="{2F26347A-7F55-43EC-926A-6B9BBC968E8A}" type="presOf" srcId="{44A09A49-39D8-49BE-82ED-2B31FCE37833}" destId="{1C0DC2A5-614D-4273-91BC-B61D99E6DA6E}" srcOrd="0" destOrd="1" presId="urn:microsoft.com/office/officeart/2005/8/layout/vList5"/>
    <dgm:cxn modelId="{030D4352-A70E-4F50-B933-04291BF0A967}" type="presOf" srcId="{9D02B52B-6CB9-4254-B4F3-573979A2E24D}" destId="{BEB022C3-6035-480F-BCBE-F07F633983A5}" srcOrd="0" destOrd="2" presId="urn:microsoft.com/office/officeart/2005/8/layout/vList5"/>
    <dgm:cxn modelId="{992B1350-8F29-4ADF-8448-4B949C1FE172}" type="presOf" srcId="{9CAF14D6-BDE4-40E9-8532-8200C0888719}" destId="{C966048E-45C9-46D6-8E64-25170EC10C66}" srcOrd="0" destOrd="0" presId="urn:microsoft.com/office/officeart/2005/8/layout/vList5"/>
    <dgm:cxn modelId="{2F1CCEE2-F8BF-4FD8-9786-F42017DC7474}" srcId="{EEEC4F33-E393-44DC-ACE7-F1BB1C3D7041}" destId="{44A09A49-39D8-49BE-82ED-2B31FCE37833}" srcOrd="1" destOrd="0" parTransId="{8FE2CA44-5AE8-4D57-B857-020EC76FD647}" sibTransId="{30D1F7FA-AF2A-4870-ACA6-8F8908B8E5AA}"/>
    <dgm:cxn modelId="{9880A4C5-EBAE-4022-AEFF-E9DB036D91C1}" srcId="{5C4000E6-3953-4380-B1DB-AF5B5E1CD99C}" destId="{9D02B52B-6CB9-4254-B4F3-573979A2E24D}" srcOrd="2" destOrd="0" parTransId="{ABBFF15A-A02C-45C9-B71C-C06372423BD5}" sibTransId="{03D2FDC2-BFE1-4662-8BFA-CF2D13C691AC}"/>
    <dgm:cxn modelId="{6EB5A603-63DB-464D-9896-FD903331071A}" type="presOf" srcId="{EEEC4F33-E393-44DC-ACE7-F1BB1C3D7041}" destId="{E9F892E7-F16E-4A4C-9CD9-4F0DAEA635B3}" srcOrd="0" destOrd="0" presId="urn:microsoft.com/office/officeart/2005/8/layout/vList5"/>
    <dgm:cxn modelId="{F8F582B1-00F7-4448-97DC-6C1242C98F58}" type="presOf" srcId="{5C4000E6-3953-4380-B1DB-AF5B5E1CD99C}" destId="{AA6D8697-990B-40ED-A650-9C6713B1F61B}" srcOrd="0" destOrd="0" presId="urn:microsoft.com/office/officeart/2005/8/layout/vList5"/>
    <dgm:cxn modelId="{7499639F-B880-408C-AB44-2EA3DD6C5C73}" type="presOf" srcId="{B62F93A7-6B03-4D8B-9014-6C8CA0B2F6E2}" destId="{BEB022C3-6035-480F-BCBE-F07F633983A5}" srcOrd="0" destOrd="0" presId="urn:microsoft.com/office/officeart/2005/8/layout/vList5"/>
    <dgm:cxn modelId="{50C3B72C-883E-47F7-8992-24D192906D0C}" srcId="{EEEC4F33-E393-44DC-ACE7-F1BB1C3D7041}" destId="{CDE5F5D4-21B4-4CC7-B815-6E5C164DCBA1}" srcOrd="0" destOrd="0" parTransId="{A4EC4AFF-F8A6-41A8-BE65-DB8445333F22}" sibTransId="{A42CFF02-AB88-4C64-B78F-6928AE1F5EB6}"/>
    <dgm:cxn modelId="{90A9D449-092F-40F4-9455-02504237D943}" type="presOf" srcId="{327506FD-913D-4845-A8A8-77A44D0BFBAB}" destId="{4142AD2D-4EC5-4658-8380-F8A5009F8EBB}" srcOrd="0" destOrd="0" presId="urn:microsoft.com/office/officeart/2005/8/layout/vList5"/>
    <dgm:cxn modelId="{FCF79DAB-5321-42F1-A127-4A63283D1BD9}" srcId="{327506FD-913D-4845-A8A8-77A44D0BFBAB}" destId="{25115D24-5647-44F4-8906-C11C9E06B3B2}" srcOrd="0" destOrd="0" parTransId="{86D24CFF-5FAE-4FEF-BD63-1A9187150D59}" sibTransId="{93E9D949-72E5-43DC-8F00-B0D9CE66CA2A}"/>
    <dgm:cxn modelId="{0A0FEC8B-BFA3-40BF-9F77-3F8AB7B90ED6}" srcId="{5C4000E6-3953-4380-B1DB-AF5B5E1CD99C}" destId="{B62F93A7-6B03-4D8B-9014-6C8CA0B2F6E2}" srcOrd="0" destOrd="0" parTransId="{396D3658-0B02-43FC-BCA2-0250092417E5}" sibTransId="{7D69029F-29DC-43CF-9D6F-2CF6DD2DF541}"/>
    <dgm:cxn modelId="{34BBDD3A-C3F5-423B-855A-948D671FABA4}" type="presOf" srcId="{CDE5F5D4-21B4-4CC7-B815-6E5C164DCBA1}" destId="{1C0DC2A5-614D-4273-91BC-B61D99E6DA6E}" srcOrd="0" destOrd="0" presId="urn:microsoft.com/office/officeart/2005/8/layout/vList5"/>
    <dgm:cxn modelId="{4A527593-7A0D-49A2-A9EF-042656DD42A2}" srcId="{9CAF14D6-BDE4-40E9-8532-8200C0888719}" destId="{EEEC4F33-E393-44DC-ACE7-F1BB1C3D7041}" srcOrd="0" destOrd="0" parTransId="{CD995419-E36C-48BF-B530-60CCE8750625}" sibTransId="{88D61012-01A6-4E03-8B9C-1742CEDF9CA0}"/>
    <dgm:cxn modelId="{8B446F99-98B9-45FF-88EA-A74154994DFC}" srcId="{5C4000E6-3953-4380-B1DB-AF5B5E1CD99C}" destId="{217CA23A-0136-409D-84F8-EBB8E22BB059}" srcOrd="1" destOrd="0" parTransId="{43B3D75C-D04A-4064-9F8D-4E6006868F18}" sibTransId="{1753F7E8-79B2-464D-A052-14AD89F63A44}"/>
    <dgm:cxn modelId="{24A38D03-7DB3-41F4-9F48-F1FBF738DFCE}" srcId="{9CAF14D6-BDE4-40E9-8532-8200C0888719}" destId="{5C4000E6-3953-4380-B1DB-AF5B5E1CD99C}" srcOrd="2" destOrd="0" parTransId="{EB5AEA75-63CA-4158-8BEF-7FEEE2C097DA}" sibTransId="{969E195A-5CDF-4CD0-BE4F-611586D64DEE}"/>
    <dgm:cxn modelId="{96A6A4DA-1D12-438B-A509-CBA782CD99B0}" type="presOf" srcId="{217CA23A-0136-409D-84F8-EBB8E22BB059}" destId="{BEB022C3-6035-480F-BCBE-F07F633983A5}" srcOrd="0" destOrd="1" presId="urn:microsoft.com/office/officeart/2005/8/layout/vList5"/>
    <dgm:cxn modelId="{D15F1A27-0A08-4035-A84D-68F5E8289E9A}" type="presParOf" srcId="{C966048E-45C9-46D6-8E64-25170EC10C66}" destId="{0285C3A8-0C6D-4D94-BC08-298AF9C3448A}" srcOrd="0" destOrd="0" presId="urn:microsoft.com/office/officeart/2005/8/layout/vList5"/>
    <dgm:cxn modelId="{0F62FFBF-5825-4F46-91B4-DA1A03C950BA}" type="presParOf" srcId="{0285C3A8-0C6D-4D94-BC08-298AF9C3448A}" destId="{E9F892E7-F16E-4A4C-9CD9-4F0DAEA635B3}" srcOrd="0" destOrd="0" presId="urn:microsoft.com/office/officeart/2005/8/layout/vList5"/>
    <dgm:cxn modelId="{6B9FA351-D953-46BF-9F33-11C516794948}" type="presParOf" srcId="{0285C3A8-0C6D-4D94-BC08-298AF9C3448A}" destId="{1C0DC2A5-614D-4273-91BC-B61D99E6DA6E}" srcOrd="1" destOrd="0" presId="urn:microsoft.com/office/officeart/2005/8/layout/vList5"/>
    <dgm:cxn modelId="{8E54F1E6-3339-4522-B46A-3473CFCDDFFD}" type="presParOf" srcId="{C966048E-45C9-46D6-8E64-25170EC10C66}" destId="{36FE3E26-8517-4E9A-92F5-973617F97311}" srcOrd="1" destOrd="0" presId="urn:microsoft.com/office/officeart/2005/8/layout/vList5"/>
    <dgm:cxn modelId="{59AFC383-2D54-4997-9EFB-701B2EBAE319}" type="presParOf" srcId="{C966048E-45C9-46D6-8E64-25170EC10C66}" destId="{FF8F6980-5DBB-4409-AF89-179341A5ECC9}" srcOrd="2" destOrd="0" presId="urn:microsoft.com/office/officeart/2005/8/layout/vList5"/>
    <dgm:cxn modelId="{930A212E-7405-4BD1-99A1-BEBA40766832}" type="presParOf" srcId="{FF8F6980-5DBB-4409-AF89-179341A5ECC9}" destId="{4142AD2D-4EC5-4658-8380-F8A5009F8EBB}" srcOrd="0" destOrd="0" presId="urn:microsoft.com/office/officeart/2005/8/layout/vList5"/>
    <dgm:cxn modelId="{BDC2F444-A5C9-4D92-B139-B2A4DE76E8B2}" type="presParOf" srcId="{FF8F6980-5DBB-4409-AF89-179341A5ECC9}" destId="{A1332EB3-2642-424C-81E6-9C42CA1A0D19}" srcOrd="1" destOrd="0" presId="urn:microsoft.com/office/officeart/2005/8/layout/vList5"/>
    <dgm:cxn modelId="{5D3D8A0A-B740-4082-819C-7B80BD085B8A}" type="presParOf" srcId="{C966048E-45C9-46D6-8E64-25170EC10C66}" destId="{33FC0D0A-1847-4B31-88EA-BC38C0E3F330}" srcOrd="3" destOrd="0" presId="urn:microsoft.com/office/officeart/2005/8/layout/vList5"/>
    <dgm:cxn modelId="{FC1043BE-0637-463E-85DE-CF7A1D600F37}" type="presParOf" srcId="{C966048E-45C9-46D6-8E64-25170EC10C66}" destId="{907EC6F1-54F0-4694-B979-CE77F629F076}" srcOrd="4" destOrd="0" presId="urn:microsoft.com/office/officeart/2005/8/layout/vList5"/>
    <dgm:cxn modelId="{91099247-01EE-4487-968D-02A19AE5F390}" type="presParOf" srcId="{907EC6F1-54F0-4694-B979-CE77F629F076}" destId="{AA6D8697-990B-40ED-A650-9C6713B1F61B}" srcOrd="0" destOrd="0" presId="urn:microsoft.com/office/officeart/2005/8/layout/vList5"/>
    <dgm:cxn modelId="{FB15B261-56D5-422B-89D8-690443C484C0}" type="presParOf" srcId="{907EC6F1-54F0-4694-B979-CE77F629F076}" destId="{BEB022C3-6035-480F-BCBE-F07F633983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F7A87-CEFE-4806-B9CC-6C1B08E16179}" type="doc">
      <dgm:prSet loTypeId="urn:microsoft.com/office/officeart/2005/8/layout/hList9" loCatId="list" qsTypeId="urn:microsoft.com/office/officeart/2005/8/quickstyle/3d1" qsCatId="3D" csTypeId="urn:microsoft.com/office/officeart/2005/8/colors/colorful4" csCatId="colorful" phldr="1"/>
      <dgm:spPr/>
      <dgm:t>
        <a:bodyPr/>
        <a:lstStyle/>
        <a:p>
          <a:endParaRPr lang="es-MX"/>
        </a:p>
      </dgm:t>
    </dgm:pt>
    <dgm:pt modelId="{B3423BBB-E897-4C55-B617-3495EB517CC5}">
      <dgm:prSet phldrT="[Texto]" custT="1"/>
      <dgm:spPr/>
      <dgm:t>
        <a:bodyPr/>
        <a:lstStyle/>
        <a:p>
          <a:r>
            <a:rPr lang="es-MX" sz="1600" smtClean="0"/>
            <a:t>LIF -2015</a:t>
          </a:r>
        </a:p>
        <a:p>
          <a:r>
            <a:rPr lang="es-MX" sz="1600" smtClean="0"/>
            <a:t>4,694,677.4</a:t>
          </a:r>
          <a:endParaRPr lang="es-MX" sz="1600" dirty="0"/>
        </a:p>
      </dgm:t>
    </dgm:pt>
    <dgm:pt modelId="{12FC91A4-A28C-415D-8D85-A91D0FD8E65A}" type="parTrans" cxnId="{1A15FEDE-1524-45FB-A3A9-793E3EADF21D}">
      <dgm:prSet/>
      <dgm:spPr/>
      <dgm:t>
        <a:bodyPr/>
        <a:lstStyle/>
        <a:p>
          <a:endParaRPr lang="es-MX"/>
        </a:p>
      </dgm:t>
    </dgm:pt>
    <dgm:pt modelId="{CD856082-6BD7-4F60-8062-6260310910BE}" type="sibTrans" cxnId="{1A15FEDE-1524-45FB-A3A9-793E3EADF21D}">
      <dgm:prSet/>
      <dgm:spPr/>
      <dgm:t>
        <a:bodyPr/>
        <a:lstStyle/>
        <a:p>
          <a:endParaRPr lang="es-MX"/>
        </a:p>
      </dgm:t>
    </dgm:pt>
    <dgm:pt modelId="{4E721E5D-9B2B-433F-A696-2C51051BADA4}">
      <dgm:prSet phldrT="[Texto]" custT="1"/>
      <dgm:spPr>
        <a:solidFill>
          <a:schemeClr val="tx2">
            <a:lumMod val="40000"/>
            <a:lumOff val="60000"/>
          </a:schemeClr>
        </a:solidFill>
        <a:scene3d>
          <a:camera prst="orthographicFront"/>
          <a:lightRig rig="flat" dir="t"/>
        </a:scene3d>
        <a:sp3d>
          <a:bevelT/>
        </a:sp3d>
      </dgm:spPr>
      <dgm:t>
        <a:bodyPr/>
        <a:lstStyle/>
        <a:p>
          <a:pPr algn="ctr"/>
          <a:r>
            <a:rPr lang="es-MX" sz="1600" b="1" dirty="0" smtClean="0"/>
            <a:t>Gobierno Federal</a:t>
          </a:r>
        </a:p>
        <a:p>
          <a:pPr algn="ctr"/>
          <a:r>
            <a:rPr lang="es-MX" sz="1600" b="1" dirty="0" smtClean="0"/>
            <a:t>2,904,011.8</a:t>
          </a:r>
        </a:p>
        <a:p>
          <a:pPr algn="ctr"/>
          <a:r>
            <a:rPr lang="es-MX" sz="1600" b="1" dirty="0" smtClean="0"/>
            <a:t>61.9%</a:t>
          </a:r>
          <a:endParaRPr lang="es-MX" sz="1600" b="1" dirty="0"/>
        </a:p>
      </dgm:t>
    </dgm:pt>
    <dgm:pt modelId="{D50632EE-E920-4FF2-8863-CE9D8BCBFB96}" type="parTrans" cxnId="{D26BAAEE-8918-49BF-8FBF-727AF54355B5}">
      <dgm:prSet/>
      <dgm:spPr/>
      <dgm:t>
        <a:bodyPr/>
        <a:lstStyle/>
        <a:p>
          <a:endParaRPr lang="es-MX"/>
        </a:p>
      </dgm:t>
    </dgm:pt>
    <dgm:pt modelId="{853E8DC8-8EF6-4A8C-84D1-91240254801D}" type="sibTrans" cxnId="{D26BAAEE-8918-49BF-8FBF-727AF54355B5}">
      <dgm:prSet/>
      <dgm:spPr/>
      <dgm:t>
        <a:bodyPr/>
        <a:lstStyle/>
        <a:p>
          <a:endParaRPr lang="es-MX"/>
        </a:p>
      </dgm:t>
    </dgm:pt>
    <dgm:pt modelId="{D05AE944-35BD-43B7-8F61-623CD2A7463D}">
      <dgm:prSet phldrT="[Texto]" custT="1"/>
      <dgm:spPr>
        <a:solidFill>
          <a:schemeClr val="accent2">
            <a:lumMod val="60000"/>
            <a:lumOff val="40000"/>
          </a:schemeClr>
        </a:solidFill>
        <a:scene3d>
          <a:camera prst="orthographicFront"/>
          <a:lightRig rig="flat" dir="t"/>
        </a:scene3d>
        <a:sp3d z="-190500" extrusionH="12700" prstMaterial="plastic">
          <a:bevelT h="50800"/>
        </a:sp3d>
      </dgm:spPr>
      <dgm:t>
        <a:bodyPr/>
        <a:lstStyle/>
        <a:p>
          <a:pPr algn="ctr"/>
          <a:r>
            <a:rPr lang="es-MX" sz="1600" b="1" dirty="0" err="1" smtClean="0"/>
            <a:t>Org</a:t>
          </a:r>
          <a:r>
            <a:rPr lang="es-MX" sz="1600" b="1" dirty="0" smtClean="0"/>
            <a:t>. y Empresas</a:t>
          </a:r>
        </a:p>
        <a:p>
          <a:pPr algn="ctr"/>
          <a:r>
            <a:rPr lang="es-MX" sz="1600" b="1" dirty="0" smtClean="0"/>
            <a:t>1,118,070.6</a:t>
          </a:r>
        </a:p>
        <a:p>
          <a:pPr algn="ctr"/>
          <a:r>
            <a:rPr lang="es-MX" sz="1600" b="1" dirty="0" smtClean="0"/>
            <a:t>23.8%</a:t>
          </a:r>
          <a:endParaRPr lang="es-MX" sz="1600" b="1" dirty="0"/>
        </a:p>
      </dgm:t>
    </dgm:pt>
    <dgm:pt modelId="{FDF4809A-821D-4C88-8C8A-8EF2459AB927}" type="parTrans" cxnId="{1436BA4C-48F6-4877-ACFE-AADAC9D53A61}">
      <dgm:prSet/>
      <dgm:spPr/>
      <dgm:t>
        <a:bodyPr/>
        <a:lstStyle/>
        <a:p>
          <a:endParaRPr lang="es-MX"/>
        </a:p>
      </dgm:t>
    </dgm:pt>
    <dgm:pt modelId="{9907F963-87C9-4AC7-840E-6F0FACDE451B}" type="sibTrans" cxnId="{1436BA4C-48F6-4877-ACFE-AADAC9D53A61}">
      <dgm:prSet/>
      <dgm:spPr/>
      <dgm:t>
        <a:bodyPr/>
        <a:lstStyle/>
        <a:p>
          <a:endParaRPr lang="es-MX"/>
        </a:p>
      </dgm:t>
    </dgm:pt>
    <dgm:pt modelId="{35EF0730-F575-4F90-BDBE-97C94C6D69D6}">
      <dgm:prSet phldrT="[Texto]" custT="1"/>
      <dgm:spPr/>
      <dgm:t>
        <a:bodyPr/>
        <a:lstStyle/>
        <a:p>
          <a:r>
            <a:rPr lang="es-MX" sz="1600" dirty="0" smtClean="0"/>
            <a:t>ILIF-2016</a:t>
          </a:r>
        </a:p>
        <a:p>
          <a:r>
            <a:rPr lang="es-MX" sz="1600" dirty="0" smtClean="0"/>
            <a:t>4,746,945.7</a:t>
          </a:r>
          <a:endParaRPr lang="es-MX" sz="1600" dirty="0"/>
        </a:p>
      </dgm:t>
    </dgm:pt>
    <dgm:pt modelId="{8D13066B-E775-47C2-95D4-FAE68F4B07F5}" type="parTrans" cxnId="{90D444A3-CE56-4A16-A01F-4D057EB1074C}">
      <dgm:prSet/>
      <dgm:spPr/>
      <dgm:t>
        <a:bodyPr/>
        <a:lstStyle/>
        <a:p>
          <a:endParaRPr lang="es-MX"/>
        </a:p>
      </dgm:t>
    </dgm:pt>
    <dgm:pt modelId="{300C6831-BB48-4C59-B081-16118C09F976}" type="sibTrans" cxnId="{90D444A3-CE56-4A16-A01F-4D057EB1074C}">
      <dgm:prSet/>
      <dgm:spPr/>
      <dgm:t>
        <a:bodyPr/>
        <a:lstStyle/>
        <a:p>
          <a:endParaRPr lang="es-MX"/>
        </a:p>
      </dgm:t>
    </dgm:pt>
    <dgm:pt modelId="{EC0F0BEC-80B7-49EF-A69D-538164904CFC}">
      <dgm:prSet phldrT="[Texto]" custT="1"/>
      <dgm:spPr>
        <a:solidFill>
          <a:schemeClr val="accent4">
            <a:lumMod val="60000"/>
            <a:lumOff val="40000"/>
          </a:schemeClr>
        </a:solidFill>
        <a:scene3d>
          <a:camera prst="orthographicFront"/>
          <a:lightRig rig="flat" dir="t"/>
        </a:scene3d>
        <a:sp3d z="-190500" extrusionH="12700" prstMaterial="plastic">
          <a:bevelT h="50800"/>
        </a:sp3d>
      </dgm:spPr>
      <dgm:t>
        <a:bodyPr/>
        <a:lstStyle/>
        <a:p>
          <a:pPr algn="ctr"/>
          <a:r>
            <a:rPr lang="es-MX" sz="1600" b="1" dirty="0" smtClean="0"/>
            <a:t>Gobierno Federal</a:t>
          </a:r>
        </a:p>
        <a:p>
          <a:pPr algn="ctr"/>
          <a:r>
            <a:rPr lang="es-MX" sz="1600" b="1" dirty="0" smtClean="0"/>
            <a:t>3,093,148.1</a:t>
          </a:r>
        </a:p>
        <a:p>
          <a:pPr algn="ctr"/>
          <a:r>
            <a:rPr lang="es-MX" sz="1600" b="1" dirty="0" smtClean="0"/>
            <a:t>65.2%</a:t>
          </a:r>
          <a:endParaRPr lang="es-MX" sz="1600" b="1" dirty="0"/>
        </a:p>
      </dgm:t>
    </dgm:pt>
    <dgm:pt modelId="{814726CA-7099-456F-9915-5D6E16EBC6CD}" type="parTrans" cxnId="{84D20E09-C408-4904-B19E-FFC92E60EE71}">
      <dgm:prSet/>
      <dgm:spPr/>
      <dgm:t>
        <a:bodyPr/>
        <a:lstStyle/>
        <a:p>
          <a:endParaRPr lang="es-MX"/>
        </a:p>
      </dgm:t>
    </dgm:pt>
    <dgm:pt modelId="{9D5AAEE2-8B6A-4814-8A6A-FE7D1BC10AB0}" type="sibTrans" cxnId="{84D20E09-C408-4904-B19E-FFC92E60EE71}">
      <dgm:prSet/>
      <dgm:spPr/>
      <dgm:t>
        <a:bodyPr/>
        <a:lstStyle/>
        <a:p>
          <a:endParaRPr lang="es-MX"/>
        </a:p>
      </dgm:t>
    </dgm:pt>
    <dgm:pt modelId="{2654E753-B6C5-4442-8B58-3E74E021DA5F}">
      <dgm:prSet phldrT="[Texto]" custT="1"/>
      <dgm:spPr>
        <a:solidFill>
          <a:schemeClr val="accent5">
            <a:lumMod val="60000"/>
            <a:lumOff val="40000"/>
          </a:schemeClr>
        </a:solidFill>
        <a:scene3d>
          <a:camera prst="orthographicFront"/>
          <a:lightRig rig="flat" dir="t"/>
        </a:scene3d>
        <a:sp3d z="-190500" extrusionH="12700" prstMaterial="plastic">
          <a:bevelT h="50800"/>
        </a:sp3d>
      </dgm:spPr>
      <dgm:t>
        <a:bodyPr/>
        <a:lstStyle/>
        <a:p>
          <a:pPr algn="ctr"/>
          <a:r>
            <a:rPr lang="es-MX" sz="1600" b="1" dirty="0" err="1" smtClean="0"/>
            <a:t>Org</a:t>
          </a:r>
          <a:r>
            <a:rPr lang="es-MX" sz="1600" b="1" dirty="0" smtClean="0"/>
            <a:t>. y Empresas</a:t>
          </a:r>
        </a:p>
        <a:p>
          <a:pPr algn="ctr"/>
          <a:r>
            <a:rPr lang="es-MX" sz="1600" b="1" dirty="0" smtClean="0"/>
            <a:t>1,044,556.9</a:t>
          </a:r>
        </a:p>
        <a:p>
          <a:pPr algn="ctr"/>
          <a:r>
            <a:rPr lang="es-MX" sz="1600" b="1" dirty="0" smtClean="0"/>
            <a:t>22.0%</a:t>
          </a:r>
          <a:endParaRPr lang="es-MX" sz="1600" b="1" dirty="0"/>
        </a:p>
      </dgm:t>
    </dgm:pt>
    <dgm:pt modelId="{910EF7E0-28FA-4DA7-B062-90DABC6276C1}" type="parTrans" cxnId="{D8C84F33-03E3-4D43-9335-5CE9EEC5D301}">
      <dgm:prSet/>
      <dgm:spPr/>
      <dgm:t>
        <a:bodyPr/>
        <a:lstStyle/>
        <a:p>
          <a:endParaRPr lang="es-MX"/>
        </a:p>
      </dgm:t>
    </dgm:pt>
    <dgm:pt modelId="{056C32BD-AB58-495B-A951-64113B102264}" type="sibTrans" cxnId="{D8C84F33-03E3-4D43-9335-5CE9EEC5D301}">
      <dgm:prSet/>
      <dgm:spPr/>
      <dgm:t>
        <a:bodyPr/>
        <a:lstStyle/>
        <a:p>
          <a:endParaRPr lang="es-MX"/>
        </a:p>
      </dgm:t>
    </dgm:pt>
    <dgm:pt modelId="{37DAD141-00AA-4975-9921-F8851F338F71}">
      <dgm:prSet custT="1"/>
      <dgm:spPr>
        <a:solidFill>
          <a:schemeClr val="accent3">
            <a:lumMod val="60000"/>
            <a:lumOff val="40000"/>
          </a:schemeClr>
        </a:solidFill>
        <a:scene3d>
          <a:camera prst="orthographicFront"/>
          <a:lightRig rig="flat" dir="t"/>
        </a:scene3d>
        <a:sp3d z="-190500" extrusionH="12700" prstMaterial="plastic">
          <a:bevelT h="50800"/>
        </a:sp3d>
      </dgm:spPr>
      <dgm:t>
        <a:bodyPr/>
        <a:lstStyle/>
        <a:p>
          <a:pPr algn="ctr"/>
          <a:r>
            <a:rPr lang="es-MX" sz="1600" b="1" dirty="0" smtClean="0"/>
            <a:t>Financiamiento</a:t>
          </a:r>
        </a:p>
        <a:p>
          <a:pPr algn="ctr"/>
          <a:r>
            <a:rPr lang="es-MX" sz="1600" b="1" dirty="0" smtClean="0"/>
            <a:t>672,595.0</a:t>
          </a:r>
        </a:p>
        <a:p>
          <a:pPr algn="ctr"/>
          <a:r>
            <a:rPr lang="es-MX" sz="1600" b="1" dirty="0" smtClean="0"/>
            <a:t>14.3%</a:t>
          </a:r>
          <a:endParaRPr lang="es-MX" sz="1600" b="1" dirty="0"/>
        </a:p>
      </dgm:t>
    </dgm:pt>
    <dgm:pt modelId="{EDD9E554-EB60-48ED-AFBB-8269CCA01D97}" type="parTrans" cxnId="{5F478FD1-07BA-4310-BFC2-2FE751AB529D}">
      <dgm:prSet/>
      <dgm:spPr/>
      <dgm:t>
        <a:bodyPr/>
        <a:lstStyle/>
        <a:p>
          <a:endParaRPr lang="es-MX"/>
        </a:p>
      </dgm:t>
    </dgm:pt>
    <dgm:pt modelId="{5930B417-62DD-4D7B-A5BF-FF2B783848DA}" type="sibTrans" cxnId="{5F478FD1-07BA-4310-BFC2-2FE751AB529D}">
      <dgm:prSet/>
      <dgm:spPr/>
      <dgm:t>
        <a:bodyPr/>
        <a:lstStyle/>
        <a:p>
          <a:endParaRPr lang="es-MX"/>
        </a:p>
      </dgm:t>
    </dgm:pt>
    <dgm:pt modelId="{3A3E680D-68DE-41CC-989E-359AD0702C1C}">
      <dgm:prSet custT="1"/>
      <dgm:spPr>
        <a:solidFill>
          <a:schemeClr val="accent6">
            <a:lumMod val="60000"/>
            <a:lumOff val="40000"/>
          </a:schemeClr>
        </a:solidFill>
        <a:scene3d>
          <a:camera prst="orthographicFront"/>
          <a:lightRig rig="flat" dir="t"/>
        </a:scene3d>
        <a:sp3d z="-190500" extrusionH="12700" prstMaterial="plastic">
          <a:bevelT h="50800"/>
        </a:sp3d>
      </dgm:spPr>
      <dgm:t>
        <a:bodyPr/>
        <a:lstStyle/>
        <a:p>
          <a:pPr algn="ctr"/>
          <a:r>
            <a:rPr lang="es-MX" sz="1600" b="1" dirty="0" smtClean="0"/>
            <a:t>Financiamiento</a:t>
          </a:r>
        </a:p>
        <a:p>
          <a:pPr algn="ctr"/>
          <a:r>
            <a:rPr lang="es-MX" sz="1600" b="1" dirty="0" smtClean="0"/>
            <a:t>609,240.7</a:t>
          </a:r>
        </a:p>
        <a:p>
          <a:pPr algn="ctr"/>
          <a:r>
            <a:rPr lang="es-MX" sz="1600" b="1" dirty="0" smtClean="0"/>
            <a:t>12.8%</a:t>
          </a:r>
          <a:endParaRPr lang="es-MX" sz="1600" b="1" dirty="0"/>
        </a:p>
      </dgm:t>
    </dgm:pt>
    <dgm:pt modelId="{979D11F4-F9E2-474E-8D7E-0FFA611C75A8}" type="parTrans" cxnId="{C58EBB43-7B3F-41FD-99A5-E464CE1F10A6}">
      <dgm:prSet/>
      <dgm:spPr/>
      <dgm:t>
        <a:bodyPr/>
        <a:lstStyle/>
        <a:p>
          <a:endParaRPr lang="es-MX"/>
        </a:p>
      </dgm:t>
    </dgm:pt>
    <dgm:pt modelId="{F6D58D8A-5801-4A85-8440-80772F69FE59}" type="sibTrans" cxnId="{C58EBB43-7B3F-41FD-99A5-E464CE1F10A6}">
      <dgm:prSet/>
      <dgm:spPr/>
      <dgm:t>
        <a:bodyPr/>
        <a:lstStyle/>
        <a:p>
          <a:endParaRPr lang="es-MX"/>
        </a:p>
      </dgm:t>
    </dgm:pt>
    <dgm:pt modelId="{6FB68B05-0D89-4544-BB37-A2B7E0AA6251}" type="pres">
      <dgm:prSet presAssocID="{A85F7A87-CEFE-4806-B9CC-6C1B08E16179}" presName="list" presStyleCnt="0">
        <dgm:presLayoutVars>
          <dgm:dir/>
          <dgm:animLvl val="lvl"/>
        </dgm:presLayoutVars>
      </dgm:prSet>
      <dgm:spPr/>
      <dgm:t>
        <a:bodyPr/>
        <a:lstStyle/>
        <a:p>
          <a:endParaRPr lang="es-MX"/>
        </a:p>
      </dgm:t>
    </dgm:pt>
    <dgm:pt modelId="{ADC214BC-2176-41DC-9399-B96C288E1891}" type="pres">
      <dgm:prSet presAssocID="{B3423BBB-E897-4C55-B617-3495EB517CC5}" presName="posSpace" presStyleCnt="0"/>
      <dgm:spPr/>
      <dgm:t>
        <a:bodyPr/>
        <a:lstStyle/>
        <a:p>
          <a:endParaRPr lang="es-MX"/>
        </a:p>
      </dgm:t>
    </dgm:pt>
    <dgm:pt modelId="{CEDC40F8-DD6C-4EB2-A7FD-F56C25E84E4A}" type="pres">
      <dgm:prSet presAssocID="{B3423BBB-E897-4C55-B617-3495EB517CC5}" presName="vertFlow" presStyleCnt="0"/>
      <dgm:spPr/>
      <dgm:t>
        <a:bodyPr/>
        <a:lstStyle/>
        <a:p>
          <a:endParaRPr lang="es-MX"/>
        </a:p>
      </dgm:t>
    </dgm:pt>
    <dgm:pt modelId="{CDAA50D2-532C-43A1-B0A7-4B0ECFF5747B}" type="pres">
      <dgm:prSet presAssocID="{B3423BBB-E897-4C55-B617-3495EB517CC5}" presName="topSpace" presStyleCnt="0"/>
      <dgm:spPr/>
      <dgm:t>
        <a:bodyPr/>
        <a:lstStyle/>
        <a:p>
          <a:endParaRPr lang="es-MX"/>
        </a:p>
      </dgm:t>
    </dgm:pt>
    <dgm:pt modelId="{9E727380-7833-4218-A565-07FFC4BA06B5}" type="pres">
      <dgm:prSet presAssocID="{B3423BBB-E897-4C55-B617-3495EB517CC5}" presName="firstComp" presStyleCnt="0"/>
      <dgm:spPr/>
      <dgm:t>
        <a:bodyPr/>
        <a:lstStyle/>
        <a:p>
          <a:endParaRPr lang="es-MX"/>
        </a:p>
      </dgm:t>
    </dgm:pt>
    <dgm:pt modelId="{E7DFE206-E3B3-4A23-A304-3C136D0D6E04}" type="pres">
      <dgm:prSet presAssocID="{B3423BBB-E897-4C55-B617-3495EB517CC5}" presName="firstChild" presStyleLbl="bgAccFollowNode1" presStyleIdx="0" presStyleCnt="6" custLinFactNeighborX="1525"/>
      <dgm:spPr/>
      <dgm:t>
        <a:bodyPr/>
        <a:lstStyle/>
        <a:p>
          <a:endParaRPr lang="es-MX"/>
        </a:p>
      </dgm:t>
    </dgm:pt>
    <dgm:pt modelId="{ED485A94-3637-4E02-9329-9D91BE92EC58}" type="pres">
      <dgm:prSet presAssocID="{B3423BBB-E897-4C55-B617-3495EB517CC5}" presName="firstChildTx" presStyleLbl="bgAccFollowNode1" presStyleIdx="0" presStyleCnt="6">
        <dgm:presLayoutVars>
          <dgm:bulletEnabled val="1"/>
        </dgm:presLayoutVars>
      </dgm:prSet>
      <dgm:spPr/>
      <dgm:t>
        <a:bodyPr/>
        <a:lstStyle/>
        <a:p>
          <a:endParaRPr lang="es-MX"/>
        </a:p>
      </dgm:t>
    </dgm:pt>
    <dgm:pt modelId="{CB9542C4-8FFE-4017-8809-6CA599E540CD}" type="pres">
      <dgm:prSet presAssocID="{D05AE944-35BD-43B7-8F61-623CD2A7463D}" presName="comp" presStyleCnt="0"/>
      <dgm:spPr/>
      <dgm:t>
        <a:bodyPr/>
        <a:lstStyle/>
        <a:p>
          <a:endParaRPr lang="es-MX"/>
        </a:p>
      </dgm:t>
    </dgm:pt>
    <dgm:pt modelId="{08E43618-4ACA-4B66-A140-91A376AF1102}" type="pres">
      <dgm:prSet presAssocID="{D05AE944-35BD-43B7-8F61-623CD2A7463D}" presName="child" presStyleLbl="bgAccFollowNode1" presStyleIdx="1" presStyleCnt="6" custLinFactNeighborX="1525"/>
      <dgm:spPr/>
      <dgm:t>
        <a:bodyPr/>
        <a:lstStyle/>
        <a:p>
          <a:endParaRPr lang="es-MX"/>
        </a:p>
      </dgm:t>
    </dgm:pt>
    <dgm:pt modelId="{BAF0881D-5197-4CF2-B266-5727D94B9A4A}" type="pres">
      <dgm:prSet presAssocID="{D05AE944-35BD-43B7-8F61-623CD2A7463D}" presName="childTx" presStyleLbl="bgAccFollowNode1" presStyleIdx="1" presStyleCnt="6">
        <dgm:presLayoutVars>
          <dgm:bulletEnabled val="1"/>
        </dgm:presLayoutVars>
      </dgm:prSet>
      <dgm:spPr/>
      <dgm:t>
        <a:bodyPr/>
        <a:lstStyle/>
        <a:p>
          <a:endParaRPr lang="es-MX"/>
        </a:p>
      </dgm:t>
    </dgm:pt>
    <dgm:pt modelId="{67A261D8-BA64-4CF4-8824-0CED80105DD0}" type="pres">
      <dgm:prSet presAssocID="{37DAD141-00AA-4975-9921-F8851F338F71}" presName="comp" presStyleCnt="0"/>
      <dgm:spPr/>
      <dgm:t>
        <a:bodyPr/>
        <a:lstStyle/>
        <a:p>
          <a:endParaRPr lang="es-MX"/>
        </a:p>
      </dgm:t>
    </dgm:pt>
    <dgm:pt modelId="{6DAB3D62-B1FD-407E-8E31-12606E5B56D5}" type="pres">
      <dgm:prSet presAssocID="{37DAD141-00AA-4975-9921-F8851F338F71}" presName="child" presStyleLbl="bgAccFollowNode1" presStyleIdx="2" presStyleCnt="6" custLinFactNeighborX="1525"/>
      <dgm:spPr/>
      <dgm:t>
        <a:bodyPr/>
        <a:lstStyle/>
        <a:p>
          <a:endParaRPr lang="es-MX"/>
        </a:p>
      </dgm:t>
    </dgm:pt>
    <dgm:pt modelId="{2FB084BC-C992-49D9-A646-CCD1D0821B9C}" type="pres">
      <dgm:prSet presAssocID="{37DAD141-00AA-4975-9921-F8851F338F71}" presName="childTx" presStyleLbl="bgAccFollowNode1" presStyleIdx="2" presStyleCnt="6">
        <dgm:presLayoutVars>
          <dgm:bulletEnabled val="1"/>
        </dgm:presLayoutVars>
      </dgm:prSet>
      <dgm:spPr/>
      <dgm:t>
        <a:bodyPr/>
        <a:lstStyle/>
        <a:p>
          <a:endParaRPr lang="es-MX"/>
        </a:p>
      </dgm:t>
    </dgm:pt>
    <dgm:pt modelId="{26827E97-7E44-499E-9C09-0A7BA39D54F5}" type="pres">
      <dgm:prSet presAssocID="{B3423BBB-E897-4C55-B617-3495EB517CC5}" presName="negSpace" presStyleCnt="0"/>
      <dgm:spPr/>
      <dgm:t>
        <a:bodyPr/>
        <a:lstStyle/>
        <a:p>
          <a:endParaRPr lang="es-MX"/>
        </a:p>
      </dgm:t>
    </dgm:pt>
    <dgm:pt modelId="{0604B46C-5876-4D93-A1E4-E762E45EA13C}" type="pres">
      <dgm:prSet presAssocID="{B3423BBB-E897-4C55-B617-3495EB517CC5}" presName="circle" presStyleLbl="node1" presStyleIdx="0" presStyleCnt="2" custScaleX="103823" custScaleY="82862" custLinFactNeighborX="8649" custLinFactNeighborY="80"/>
      <dgm:spPr/>
      <dgm:t>
        <a:bodyPr/>
        <a:lstStyle/>
        <a:p>
          <a:endParaRPr lang="es-MX"/>
        </a:p>
      </dgm:t>
    </dgm:pt>
    <dgm:pt modelId="{9E0D75E5-A319-40DF-B068-2AFAE9855710}" type="pres">
      <dgm:prSet presAssocID="{CD856082-6BD7-4F60-8062-6260310910BE}" presName="transSpace" presStyleCnt="0"/>
      <dgm:spPr/>
      <dgm:t>
        <a:bodyPr/>
        <a:lstStyle/>
        <a:p>
          <a:endParaRPr lang="es-MX"/>
        </a:p>
      </dgm:t>
    </dgm:pt>
    <dgm:pt modelId="{FA8D35B6-5F2E-4B6F-A859-D64B19A10AC9}" type="pres">
      <dgm:prSet presAssocID="{35EF0730-F575-4F90-BDBE-97C94C6D69D6}" presName="posSpace" presStyleCnt="0"/>
      <dgm:spPr/>
      <dgm:t>
        <a:bodyPr/>
        <a:lstStyle/>
        <a:p>
          <a:endParaRPr lang="es-MX"/>
        </a:p>
      </dgm:t>
    </dgm:pt>
    <dgm:pt modelId="{17930CFB-6D0C-4F3E-BF21-C9F846473B86}" type="pres">
      <dgm:prSet presAssocID="{35EF0730-F575-4F90-BDBE-97C94C6D69D6}" presName="vertFlow" presStyleCnt="0"/>
      <dgm:spPr/>
      <dgm:t>
        <a:bodyPr/>
        <a:lstStyle/>
        <a:p>
          <a:endParaRPr lang="es-MX"/>
        </a:p>
      </dgm:t>
    </dgm:pt>
    <dgm:pt modelId="{0FC25796-FB85-4FE5-B617-1AE8C4E867A4}" type="pres">
      <dgm:prSet presAssocID="{35EF0730-F575-4F90-BDBE-97C94C6D69D6}" presName="topSpace" presStyleCnt="0"/>
      <dgm:spPr/>
      <dgm:t>
        <a:bodyPr/>
        <a:lstStyle/>
        <a:p>
          <a:endParaRPr lang="es-MX"/>
        </a:p>
      </dgm:t>
    </dgm:pt>
    <dgm:pt modelId="{877F9FAD-27E4-481B-B46E-9FF59363FDFE}" type="pres">
      <dgm:prSet presAssocID="{35EF0730-F575-4F90-BDBE-97C94C6D69D6}" presName="firstComp" presStyleCnt="0"/>
      <dgm:spPr/>
      <dgm:t>
        <a:bodyPr/>
        <a:lstStyle/>
        <a:p>
          <a:endParaRPr lang="es-MX"/>
        </a:p>
      </dgm:t>
    </dgm:pt>
    <dgm:pt modelId="{107601D7-AA6B-4A5A-BC50-9677E6B6DA69}" type="pres">
      <dgm:prSet presAssocID="{35EF0730-F575-4F90-BDBE-97C94C6D69D6}" presName="firstChild" presStyleLbl="bgAccFollowNode1" presStyleIdx="3" presStyleCnt="6" custLinFactNeighborX="-13153"/>
      <dgm:spPr/>
      <dgm:t>
        <a:bodyPr/>
        <a:lstStyle/>
        <a:p>
          <a:endParaRPr lang="es-MX"/>
        </a:p>
      </dgm:t>
    </dgm:pt>
    <dgm:pt modelId="{0D5F2ADF-3E8E-4F00-9698-217714BB3AC7}" type="pres">
      <dgm:prSet presAssocID="{35EF0730-F575-4F90-BDBE-97C94C6D69D6}" presName="firstChildTx" presStyleLbl="bgAccFollowNode1" presStyleIdx="3" presStyleCnt="6">
        <dgm:presLayoutVars>
          <dgm:bulletEnabled val="1"/>
        </dgm:presLayoutVars>
      </dgm:prSet>
      <dgm:spPr/>
      <dgm:t>
        <a:bodyPr/>
        <a:lstStyle/>
        <a:p>
          <a:endParaRPr lang="es-MX"/>
        </a:p>
      </dgm:t>
    </dgm:pt>
    <dgm:pt modelId="{4C683026-9DC5-45F8-87B4-1FBA0BDCE6E6}" type="pres">
      <dgm:prSet presAssocID="{2654E753-B6C5-4442-8B58-3E74E021DA5F}" presName="comp" presStyleCnt="0"/>
      <dgm:spPr/>
      <dgm:t>
        <a:bodyPr/>
        <a:lstStyle/>
        <a:p>
          <a:endParaRPr lang="es-MX"/>
        </a:p>
      </dgm:t>
    </dgm:pt>
    <dgm:pt modelId="{59759B02-0D5B-4E27-8DC6-C22206C4F245}" type="pres">
      <dgm:prSet presAssocID="{2654E753-B6C5-4442-8B58-3E74E021DA5F}" presName="child" presStyleLbl="bgAccFollowNode1" presStyleIdx="4" presStyleCnt="6" custLinFactNeighborX="-13153"/>
      <dgm:spPr/>
      <dgm:t>
        <a:bodyPr/>
        <a:lstStyle/>
        <a:p>
          <a:endParaRPr lang="es-MX"/>
        </a:p>
      </dgm:t>
    </dgm:pt>
    <dgm:pt modelId="{7E3A690C-2A41-435E-BD0A-100ADAF0B442}" type="pres">
      <dgm:prSet presAssocID="{2654E753-B6C5-4442-8B58-3E74E021DA5F}" presName="childTx" presStyleLbl="bgAccFollowNode1" presStyleIdx="4" presStyleCnt="6">
        <dgm:presLayoutVars>
          <dgm:bulletEnabled val="1"/>
        </dgm:presLayoutVars>
      </dgm:prSet>
      <dgm:spPr/>
      <dgm:t>
        <a:bodyPr/>
        <a:lstStyle/>
        <a:p>
          <a:endParaRPr lang="es-MX"/>
        </a:p>
      </dgm:t>
    </dgm:pt>
    <dgm:pt modelId="{48A574E5-F2E7-4BC0-818C-94C30DFCAD13}" type="pres">
      <dgm:prSet presAssocID="{3A3E680D-68DE-41CC-989E-359AD0702C1C}" presName="comp" presStyleCnt="0"/>
      <dgm:spPr/>
      <dgm:t>
        <a:bodyPr/>
        <a:lstStyle/>
        <a:p>
          <a:endParaRPr lang="es-MX"/>
        </a:p>
      </dgm:t>
    </dgm:pt>
    <dgm:pt modelId="{F1EFB284-3CD1-4384-BF47-236D100E803F}" type="pres">
      <dgm:prSet presAssocID="{3A3E680D-68DE-41CC-989E-359AD0702C1C}" presName="child" presStyleLbl="bgAccFollowNode1" presStyleIdx="5" presStyleCnt="6" custLinFactNeighborX="-13153"/>
      <dgm:spPr/>
      <dgm:t>
        <a:bodyPr/>
        <a:lstStyle/>
        <a:p>
          <a:endParaRPr lang="es-MX"/>
        </a:p>
      </dgm:t>
    </dgm:pt>
    <dgm:pt modelId="{F0E1B10F-7507-4141-B9AA-2CE4DA2911A2}" type="pres">
      <dgm:prSet presAssocID="{3A3E680D-68DE-41CC-989E-359AD0702C1C}" presName="childTx" presStyleLbl="bgAccFollowNode1" presStyleIdx="5" presStyleCnt="6">
        <dgm:presLayoutVars>
          <dgm:bulletEnabled val="1"/>
        </dgm:presLayoutVars>
      </dgm:prSet>
      <dgm:spPr/>
      <dgm:t>
        <a:bodyPr/>
        <a:lstStyle/>
        <a:p>
          <a:endParaRPr lang="es-MX"/>
        </a:p>
      </dgm:t>
    </dgm:pt>
    <dgm:pt modelId="{27C54544-5DCA-4156-BAA3-9625CF343F01}" type="pres">
      <dgm:prSet presAssocID="{35EF0730-F575-4F90-BDBE-97C94C6D69D6}" presName="negSpace" presStyleCnt="0"/>
      <dgm:spPr/>
      <dgm:t>
        <a:bodyPr/>
        <a:lstStyle/>
        <a:p>
          <a:endParaRPr lang="es-MX"/>
        </a:p>
      </dgm:t>
    </dgm:pt>
    <dgm:pt modelId="{7C598F57-9371-4BB5-9D31-87225E484CBD}" type="pres">
      <dgm:prSet presAssocID="{35EF0730-F575-4F90-BDBE-97C94C6D69D6}" presName="circle" presStyleLbl="node1" presStyleIdx="1" presStyleCnt="2" custScaleX="104390" custScaleY="80986" custLinFactNeighborX="-7271" custLinFactNeighborY="-83"/>
      <dgm:spPr/>
      <dgm:t>
        <a:bodyPr/>
        <a:lstStyle/>
        <a:p>
          <a:endParaRPr lang="es-MX"/>
        </a:p>
      </dgm:t>
    </dgm:pt>
  </dgm:ptLst>
  <dgm:cxnLst>
    <dgm:cxn modelId="{99B61031-7D22-430B-A352-7E1837BA102D}" type="presOf" srcId="{EC0F0BEC-80B7-49EF-A69D-538164904CFC}" destId="{0D5F2ADF-3E8E-4F00-9698-217714BB3AC7}" srcOrd="1" destOrd="0" presId="urn:microsoft.com/office/officeart/2005/8/layout/hList9"/>
    <dgm:cxn modelId="{90D444A3-CE56-4A16-A01F-4D057EB1074C}" srcId="{A85F7A87-CEFE-4806-B9CC-6C1B08E16179}" destId="{35EF0730-F575-4F90-BDBE-97C94C6D69D6}" srcOrd="1" destOrd="0" parTransId="{8D13066B-E775-47C2-95D4-FAE68F4B07F5}" sibTransId="{300C6831-BB48-4C59-B081-16118C09F976}"/>
    <dgm:cxn modelId="{1A15FEDE-1524-45FB-A3A9-793E3EADF21D}" srcId="{A85F7A87-CEFE-4806-B9CC-6C1B08E16179}" destId="{B3423BBB-E897-4C55-B617-3495EB517CC5}" srcOrd="0" destOrd="0" parTransId="{12FC91A4-A28C-415D-8D85-A91D0FD8E65A}" sibTransId="{CD856082-6BD7-4F60-8062-6260310910BE}"/>
    <dgm:cxn modelId="{9CACBB0A-D8EE-426B-8662-67B23A693035}" type="presOf" srcId="{35EF0730-F575-4F90-BDBE-97C94C6D69D6}" destId="{7C598F57-9371-4BB5-9D31-87225E484CBD}" srcOrd="0" destOrd="0" presId="urn:microsoft.com/office/officeart/2005/8/layout/hList9"/>
    <dgm:cxn modelId="{1F072D58-7D68-4746-BBE8-3A0F3CB94AA8}" type="presOf" srcId="{B3423BBB-E897-4C55-B617-3495EB517CC5}" destId="{0604B46C-5876-4D93-A1E4-E762E45EA13C}" srcOrd="0" destOrd="0" presId="urn:microsoft.com/office/officeart/2005/8/layout/hList9"/>
    <dgm:cxn modelId="{C58EBB43-7B3F-41FD-99A5-E464CE1F10A6}" srcId="{35EF0730-F575-4F90-BDBE-97C94C6D69D6}" destId="{3A3E680D-68DE-41CC-989E-359AD0702C1C}" srcOrd="2" destOrd="0" parTransId="{979D11F4-F9E2-474E-8D7E-0FFA611C75A8}" sibTransId="{F6D58D8A-5801-4A85-8440-80772F69FE59}"/>
    <dgm:cxn modelId="{5F478FD1-07BA-4310-BFC2-2FE751AB529D}" srcId="{B3423BBB-E897-4C55-B617-3495EB517CC5}" destId="{37DAD141-00AA-4975-9921-F8851F338F71}" srcOrd="2" destOrd="0" parTransId="{EDD9E554-EB60-48ED-AFBB-8269CCA01D97}" sibTransId="{5930B417-62DD-4D7B-A5BF-FF2B783848DA}"/>
    <dgm:cxn modelId="{AF9CF05B-ACA4-46FF-8B75-8F41D4E2C79F}" type="presOf" srcId="{D05AE944-35BD-43B7-8F61-623CD2A7463D}" destId="{BAF0881D-5197-4CF2-B266-5727D94B9A4A}" srcOrd="1" destOrd="0" presId="urn:microsoft.com/office/officeart/2005/8/layout/hList9"/>
    <dgm:cxn modelId="{BA6A1506-A32F-48D6-BE98-17FAC4B3B29E}" type="presOf" srcId="{3A3E680D-68DE-41CC-989E-359AD0702C1C}" destId="{F0E1B10F-7507-4141-B9AA-2CE4DA2911A2}" srcOrd="1" destOrd="0" presId="urn:microsoft.com/office/officeart/2005/8/layout/hList9"/>
    <dgm:cxn modelId="{84D20E09-C408-4904-B19E-FFC92E60EE71}" srcId="{35EF0730-F575-4F90-BDBE-97C94C6D69D6}" destId="{EC0F0BEC-80B7-49EF-A69D-538164904CFC}" srcOrd="0" destOrd="0" parTransId="{814726CA-7099-456F-9915-5D6E16EBC6CD}" sibTransId="{9D5AAEE2-8B6A-4814-8A6A-FE7D1BC10AB0}"/>
    <dgm:cxn modelId="{1436BA4C-48F6-4877-ACFE-AADAC9D53A61}" srcId="{B3423BBB-E897-4C55-B617-3495EB517CC5}" destId="{D05AE944-35BD-43B7-8F61-623CD2A7463D}" srcOrd="1" destOrd="0" parTransId="{FDF4809A-821D-4C88-8C8A-8EF2459AB927}" sibTransId="{9907F963-87C9-4AC7-840E-6F0FACDE451B}"/>
    <dgm:cxn modelId="{82345B84-A6C5-4D08-9D9A-D0F6EF20D4F2}" type="presOf" srcId="{4E721E5D-9B2B-433F-A696-2C51051BADA4}" destId="{ED485A94-3637-4E02-9329-9D91BE92EC58}" srcOrd="1" destOrd="0" presId="urn:microsoft.com/office/officeart/2005/8/layout/hList9"/>
    <dgm:cxn modelId="{D26BAAEE-8918-49BF-8FBF-727AF54355B5}" srcId="{B3423BBB-E897-4C55-B617-3495EB517CC5}" destId="{4E721E5D-9B2B-433F-A696-2C51051BADA4}" srcOrd="0" destOrd="0" parTransId="{D50632EE-E920-4FF2-8863-CE9D8BCBFB96}" sibTransId="{853E8DC8-8EF6-4A8C-84D1-91240254801D}"/>
    <dgm:cxn modelId="{35BACACE-3E4C-4860-BA20-21D867B58A79}" type="presOf" srcId="{4E721E5D-9B2B-433F-A696-2C51051BADA4}" destId="{E7DFE206-E3B3-4A23-A304-3C136D0D6E04}" srcOrd="0" destOrd="0" presId="urn:microsoft.com/office/officeart/2005/8/layout/hList9"/>
    <dgm:cxn modelId="{D8C84F33-03E3-4D43-9335-5CE9EEC5D301}" srcId="{35EF0730-F575-4F90-BDBE-97C94C6D69D6}" destId="{2654E753-B6C5-4442-8B58-3E74E021DA5F}" srcOrd="1" destOrd="0" parTransId="{910EF7E0-28FA-4DA7-B062-90DABC6276C1}" sibTransId="{056C32BD-AB58-495B-A951-64113B102264}"/>
    <dgm:cxn modelId="{714DA6AE-D4FE-40DF-A535-6F1CAB80A812}" type="presOf" srcId="{EC0F0BEC-80B7-49EF-A69D-538164904CFC}" destId="{107601D7-AA6B-4A5A-BC50-9677E6B6DA69}" srcOrd="0" destOrd="0" presId="urn:microsoft.com/office/officeart/2005/8/layout/hList9"/>
    <dgm:cxn modelId="{82BB56B3-B5A1-4334-9FC5-C4D4F4D8861B}" type="presOf" srcId="{37DAD141-00AA-4975-9921-F8851F338F71}" destId="{2FB084BC-C992-49D9-A646-CCD1D0821B9C}" srcOrd="1" destOrd="0" presId="urn:microsoft.com/office/officeart/2005/8/layout/hList9"/>
    <dgm:cxn modelId="{E55F6569-5D44-4346-9568-C65EFA7698F3}" type="presOf" srcId="{2654E753-B6C5-4442-8B58-3E74E021DA5F}" destId="{7E3A690C-2A41-435E-BD0A-100ADAF0B442}" srcOrd="1" destOrd="0" presId="urn:microsoft.com/office/officeart/2005/8/layout/hList9"/>
    <dgm:cxn modelId="{5EF8E1A3-0511-4767-86FD-56C44F6675E5}" type="presOf" srcId="{A85F7A87-CEFE-4806-B9CC-6C1B08E16179}" destId="{6FB68B05-0D89-4544-BB37-A2B7E0AA6251}" srcOrd="0" destOrd="0" presId="urn:microsoft.com/office/officeart/2005/8/layout/hList9"/>
    <dgm:cxn modelId="{66FE3F75-C772-4208-9A09-676F952732B5}" type="presOf" srcId="{3A3E680D-68DE-41CC-989E-359AD0702C1C}" destId="{F1EFB284-3CD1-4384-BF47-236D100E803F}" srcOrd="0" destOrd="0" presId="urn:microsoft.com/office/officeart/2005/8/layout/hList9"/>
    <dgm:cxn modelId="{2C875CB3-6E5B-420D-A87A-F3C941A89E79}" type="presOf" srcId="{2654E753-B6C5-4442-8B58-3E74E021DA5F}" destId="{59759B02-0D5B-4E27-8DC6-C22206C4F245}" srcOrd="0" destOrd="0" presId="urn:microsoft.com/office/officeart/2005/8/layout/hList9"/>
    <dgm:cxn modelId="{F8FA03D1-F0E3-444A-8172-CD2CDE65ECBF}" type="presOf" srcId="{37DAD141-00AA-4975-9921-F8851F338F71}" destId="{6DAB3D62-B1FD-407E-8E31-12606E5B56D5}" srcOrd="0" destOrd="0" presId="urn:microsoft.com/office/officeart/2005/8/layout/hList9"/>
    <dgm:cxn modelId="{C7B624CF-A268-484F-9A9D-15D23CB9BED7}" type="presOf" srcId="{D05AE944-35BD-43B7-8F61-623CD2A7463D}" destId="{08E43618-4ACA-4B66-A140-91A376AF1102}" srcOrd="0" destOrd="0" presId="urn:microsoft.com/office/officeart/2005/8/layout/hList9"/>
    <dgm:cxn modelId="{24732651-AB18-4C49-9495-8A552CA3397D}" type="presParOf" srcId="{6FB68B05-0D89-4544-BB37-A2B7E0AA6251}" destId="{ADC214BC-2176-41DC-9399-B96C288E1891}" srcOrd="0" destOrd="0" presId="urn:microsoft.com/office/officeart/2005/8/layout/hList9"/>
    <dgm:cxn modelId="{0F0F8549-9CCA-44B5-8A1B-AF2C1B294D0D}" type="presParOf" srcId="{6FB68B05-0D89-4544-BB37-A2B7E0AA6251}" destId="{CEDC40F8-DD6C-4EB2-A7FD-F56C25E84E4A}" srcOrd="1" destOrd="0" presId="urn:microsoft.com/office/officeart/2005/8/layout/hList9"/>
    <dgm:cxn modelId="{1E046DEB-C295-4C0C-91B9-DCE8B42E8350}" type="presParOf" srcId="{CEDC40F8-DD6C-4EB2-A7FD-F56C25E84E4A}" destId="{CDAA50D2-532C-43A1-B0A7-4B0ECFF5747B}" srcOrd="0" destOrd="0" presId="urn:microsoft.com/office/officeart/2005/8/layout/hList9"/>
    <dgm:cxn modelId="{E9AFB156-0559-4427-BDB0-9F4C4852040E}" type="presParOf" srcId="{CEDC40F8-DD6C-4EB2-A7FD-F56C25E84E4A}" destId="{9E727380-7833-4218-A565-07FFC4BA06B5}" srcOrd="1" destOrd="0" presId="urn:microsoft.com/office/officeart/2005/8/layout/hList9"/>
    <dgm:cxn modelId="{958D7413-48BF-4998-8A0C-FB2FA3B60ED6}" type="presParOf" srcId="{9E727380-7833-4218-A565-07FFC4BA06B5}" destId="{E7DFE206-E3B3-4A23-A304-3C136D0D6E04}" srcOrd="0" destOrd="0" presId="urn:microsoft.com/office/officeart/2005/8/layout/hList9"/>
    <dgm:cxn modelId="{61B8DCFF-EFF8-48F6-A853-4E51F5EFC57E}" type="presParOf" srcId="{9E727380-7833-4218-A565-07FFC4BA06B5}" destId="{ED485A94-3637-4E02-9329-9D91BE92EC58}" srcOrd="1" destOrd="0" presId="urn:microsoft.com/office/officeart/2005/8/layout/hList9"/>
    <dgm:cxn modelId="{6CDAF457-C413-4CB3-9B29-8D6ED1409A22}" type="presParOf" srcId="{CEDC40F8-DD6C-4EB2-A7FD-F56C25E84E4A}" destId="{CB9542C4-8FFE-4017-8809-6CA599E540CD}" srcOrd="2" destOrd="0" presId="urn:microsoft.com/office/officeart/2005/8/layout/hList9"/>
    <dgm:cxn modelId="{C7B99BDC-BB2D-4DFB-8E72-7FC440376918}" type="presParOf" srcId="{CB9542C4-8FFE-4017-8809-6CA599E540CD}" destId="{08E43618-4ACA-4B66-A140-91A376AF1102}" srcOrd="0" destOrd="0" presId="urn:microsoft.com/office/officeart/2005/8/layout/hList9"/>
    <dgm:cxn modelId="{DC8900C4-5F5D-4F47-80E3-9273C3EAD0DF}" type="presParOf" srcId="{CB9542C4-8FFE-4017-8809-6CA599E540CD}" destId="{BAF0881D-5197-4CF2-B266-5727D94B9A4A}" srcOrd="1" destOrd="0" presId="urn:microsoft.com/office/officeart/2005/8/layout/hList9"/>
    <dgm:cxn modelId="{3BBCBD9F-DE58-41D3-A755-9B1B45867073}" type="presParOf" srcId="{CEDC40F8-DD6C-4EB2-A7FD-F56C25E84E4A}" destId="{67A261D8-BA64-4CF4-8824-0CED80105DD0}" srcOrd="3" destOrd="0" presId="urn:microsoft.com/office/officeart/2005/8/layout/hList9"/>
    <dgm:cxn modelId="{56BF1872-1BB5-44E8-9F7B-B851A3384375}" type="presParOf" srcId="{67A261D8-BA64-4CF4-8824-0CED80105DD0}" destId="{6DAB3D62-B1FD-407E-8E31-12606E5B56D5}" srcOrd="0" destOrd="0" presId="urn:microsoft.com/office/officeart/2005/8/layout/hList9"/>
    <dgm:cxn modelId="{9C2855C5-C31D-450E-99A6-635C5161B251}" type="presParOf" srcId="{67A261D8-BA64-4CF4-8824-0CED80105DD0}" destId="{2FB084BC-C992-49D9-A646-CCD1D0821B9C}" srcOrd="1" destOrd="0" presId="urn:microsoft.com/office/officeart/2005/8/layout/hList9"/>
    <dgm:cxn modelId="{AB06AE17-9836-49E6-BDAF-50CC927E0D96}" type="presParOf" srcId="{6FB68B05-0D89-4544-BB37-A2B7E0AA6251}" destId="{26827E97-7E44-499E-9C09-0A7BA39D54F5}" srcOrd="2" destOrd="0" presId="urn:microsoft.com/office/officeart/2005/8/layout/hList9"/>
    <dgm:cxn modelId="{E807EE5D-5F82-44E5-AF34-6DC5332F03A0}" type="presParOf" srcId="{6FB68B05-0D89-4544-BB37-A2B7E0AA6251}" destId="{0604B46C-5876-4D93-A1E4-E762E45EA13C}" srcOrd="3" destOrd="0" presId="urn:microsoft.com/office/officeart/2005/8/layout/hList9"/>
    <dgm:cxn modelId="{B0293CC2-A6DC-4602-9837-80E8A76E0E01}" type="presParOf" srcId="{6FB68B05-0D89-4544-BB37-A2B7E0AA6251}" destId="{9E0D75E5-A319-40DF-B068-2AFAE9855710}" srcOrd="4" destOrd="0" presId="urn:microsoft.com/office/officeart/2005/8/layout/hList9"/>
    <dgm:cxn modelId="{D1866281-A336-43AD-A37D-6AFF1917D93E}" type="presParOf" srcId="{6FB68B05-0D89-4544-BB37-A2B7E0AA6251}" destId="{FA8D35B6-5F2E-4B6F-A859-D64B19A10AC9}" srcOrd="5" destOrd="0" presId="urn:microsoft.com/office/officeart/2005/8/layout/hList9"/>
    <dgm:cxn modelId="{4ED72F0E-87B6-4187-BE9E-C3B30AFCE8E1}" type="presParOf" srcId="{6FB68B05-0D89-4544-BB37-A2B7E0AA6251}" destId="{17930CFB-6D0C-4F3E-BF21-C9F846473B86}" srcOrd="6" destOrd="0" presId="urn:microsoft.com/office/officeart/2005/8/layout/hList9"/>
    <dgm:cxn modelId="{6A8EA63C-D830-414B-8382-F8618816FB7A}" type="presParOf" srcId="{17930CFB-6D0C-4F3E-BF21-C9F846473B86}" destId="{0FC25796-FB85-4FE5-B617-1AE8C4E867A4}" srcOrd="0" destOrd="0" presId="urn:microsoft.com/office/officeart/2005/8/layout/hList9"/>
    <dgm:cxn modelId="{0DBCC107-6D74-42A0-8826-A2648D19938D}" type="presParOf" srcId="{17930CFB-6D0C-4F3E-BF21-C9F846473B86}" destId="{877F9FAD-27E4-481B-B46E-9FF59363FDFE}" srcOrd="1" destOrd="0" presId="urn:microsoft.com/office/officeart/2005/8/layout/hList9"/>
    <dgm:cxn modelId="{45EDBB49-86AC-4AAA-9EF3-223EB389E508}" type="presParOf" srcId="{877F9FAD-27E4-481B-B46E-9FF59363FDFE}" destId="{107601D7-AA6B-4A5A-BC50-9677E6B6DA69}" srcOrd="0" destOrd="0" presId="urn:microsoft.com/office/officeart/2005/8/layout/hList9"/>
    <dgm:cxn modelId="{40A072B0-2CE9-4CDD-8C32-67043F81E0FA}" type="presParOf" srcId="{877F9FAD-27E4-481B-B46E-9FF59363FDFE}" destId="{0D5F2ADF-3E8E-4F00-9698-217714BB3AC7}" srcOrd="1" destOrd="0" presId="urn:microsoft.com/office/officeart/2005/8/layout/hList9"/>
    <dgm:cxn modelId="{ECBAA3EE-41D4-46CA-839A-85DB4CC61FFA}" type="presParOf" srcId="{17930CFB-6D0C-4F3E-BF21-C9F846473B86}" destId="{4C683026-9DC5-45F8-87B4-1FBA0BDCE6E6}" srcOrd="2" destOrd="0" presId="urn:microsoft.com/office/officeart/2005/8/layout/hList9"/>
    <dgm:cxn modelId="{EC007581-F302-453C-936F-D7BE03A5C875}" type="presParOf" srcId="{4C683026-9DC5-45F8-87B4-1FBA0BDCE6E6}" destId="{59759B02-0D5B-4E27-8DC6-C22206C4F245}" srcOrd="0" destOrd="0" presId="urn:microsoft.com/office/officeart/2005/8/layout/hList9"/>
    <dgm:cxn modelId="{527A7B91-81B1-49B4-A14D-94191498309E}" type="presParOf" srcId="{4C683026-9DC5-45F8-87B4-1FBA0BDCE6E6}" destId="{7E3A690C-2A41-435E-BD0A-100ADAF0B442}" srcOrd="1" destOrd="0" presId="urn:microsoft.com/office/officeart/2005/8/layout/hList9"/>
    <dgm:cxn modelId="{5623F52F-F5C8-45C8-A7A0-E6F20E4CD5F5}" type="presParOf" srcId="{17930CFB-6D0C-4F3E-BF21-C9F846473B86}" destId="{48A574E5-F2E7-4BC0-818C-94C30DFCAD13}" srcOrd="3" destOrd="0" presId="urn:microsoft.com/office/officeart/2005/8/layout/hList9"/>
    <dgm:cxn modelId="{6CE2F8B2-F8A2-41F1-BD13-C7B6186E76D1}" type="presParOf" srcId="{48A574E5-F2E7-4BC0-818C-94C30DFCAD13}" destId="{F1EFB284-3CD1-4384-BF47-236D100E803F}" srcOrd="0" destOrd="0" presId="urn:microsoft.com/office/officeart/2005/8/layout/hList9"/>
    <dgm:cxn modelId="{FA2045B5-6E15-4B4E-9AE7-F448F30CFA18}" type="presParOf" srcId="{48A574E5-F2E7-4BC0-818C-94C30DFCAD13}" destId="{F0E1B10F-7507-4141-B9AA-2CE4DA2911A2}" srcOrd="1" destOrd="0" presId="urn:microsoft.com/office/officeart/2005/8/layout/hList9"/>
    <dgm:cxn modelId="{19E2A114-A9CE-4664-B52B-C26ABCCFEC3E}" type="presParOf" srcId="{6FB68B05-0D89-4544-BB37-A2B7E0AA6251}" destId="{27C54544-5DCA-4156-BAA3-9625CF343F01}" srcOrd="7" destOrd="0" presId="urn:microsoft.com/office/officeart/2005/8/layout/hList9"/>
    <dgm:cxn modelId="{4E7846E0-E9DB-4D05-A407-85AA84C41B63}" type="presParOf" srcId="{6FB68B05-0D89-4544-BB37-A2B7E0AA6251}" destId="{7C598F57-9371-4BB5-9D31-87225E484CBD}"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5C27F4E-0C71-41E3-8D3F-EC78BFEBF73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MX"/>
        </a:p>
      </dgm:t>
    </dgm:pt>
    <dgm:pt modelId="{99644CF9-CB2F-4148-AACA-A3A23A12A30E}" type="pres">
      <dgm:prSet presAssocID="{D5C27F4E-0C71-41E3-8D3F-EC78BFEBF733}" presName="Name0" presStyleCnt="0">
        <dgm:presLayoutVars>
          <dgm:chMax val="2"/>
          <dgm:chPref val="2"/>
          <dgm:animLvl val="lvl"/>
        </dgm:presLayoutVars>
      </dgm:prSet>
      <dgm:spPr/>
      <dgm:t>
        <a:bodyPr/>
        <a:lstStyle/>
        <a:p>
          <a:endParaRPr lang="es-MX"/>
        </a:p>
      </dgm:t>
    </dgm:pt>
  </dgm:ptLst>
  <dgm:cxnLst>
    <dgm:cxn modelId="{1B9C4C4D-F780-4979-9C49-23D13A405469}" type="presOf" srcId="{D5C27F4E-0C71-41E3-8D3F-EC78BFEBF733}" destId="{99644CF9-CB2F-4148-AACA-A3A23A12A30E}" srcOrd="0"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C27F4E-0C71-41E3-8D3F-EC78BFEBF73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MX"/>
        </a:p>
      </dgm:t>
    </dgm:pt>
    <dgm:pt modelId="{99644CF9-CB2F-4148-AACA-A3A23A12A30E}" type="pres">
      <dgm:prSet presAssocID="{D5C27F4E-0C71-41E3-8D3F-EC78BFEBF733}" presName="Name0" presStyleCnt="0">
        <dgm:presLayoutVars>
          <dgm:chMax val="2"/>
          <dgm:chPref val="2"/>
          <dgm:animLvl val="lvl"/>
        </dgm:presLayoutVars>
      </dgm:prSet>
      <dgm:spPr/>
      <dgm:t>
        <a:bodyPr/>
        <a:lstStyle/>
        <a:p>
          <a:endParaRPr lang="es-MX"/>
        </a:p>
      </dgm:t>
    </dgm:pt>
  </dgm:ptLst>
  <dgm:cxnLst>
    <dgm:cxn modelId="{FF494710-3B4A-4EBC-B38F-DC72741AAC00}" type="presOf" srcId="{D5C27F4E-0C71-41E3-8D3F-EC78BFEBF733}" destId="{99644CF9-CB2F-4148-AACA-A3A23A12A30E}" srcOrd="0"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7D9EE3-9767-4A98-8057-B8B2ED93BAA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MX"/>
        </a:p>
      </dgm:t>
    </dgm:pt>
    <dgm:pt modelId="{C7B0BB24-837E-4278-B5CA-BDB715D5040A}">
      <dgm:prSet phldrT="[Texto]" custT="1"/>
      <dgm:spPr/>
      <dgm:t>
        <a:bodyPr/>
        <a:lstStyle/>
        <a:p>
          <a:r>
            <a:rPr lang="es-MX" sz="1200" b="1" dirty="0" smtClean="0"/>
            <a:t>PEMEX</a:t>
          </a:r>
        </a:p>
        <a:p>
          <a:r>
            <a:rPr lang="es-MX" sz="1200" b="1" dirty="0" smtClean="0"/>
            <a:t>390,756.7</a:t>
          </a:r>
        </a:p>
        <a:p>
          <a:r>
            <a:rPr lang="es-MX" sz="1200" b="1" dirty="0" smtClean="0"/>
            <a:t>37.4%</a:t>
          </a:r>
          <a:endParaRPr lang="es-MX" sz="1200" b="1" dirty="0"/>
        </a:p>
      </dgm:t>
    </dgm:pt>
    <dgm:pt modelId="{BBB329C8-BF44-40A4-807B-7977B2387FCE}" type="parTrans" cxnId="{28181FFE-AFF8-49EC-BA91-EFE34A8A0F27}">
      <dgm:prSet/>
      <dgm:spPr/>
      <dgm:t>
        <a:bodyPr/>
        <a:lstStyle/>
        <a:p>
          <a:endParaRPr lang="es-MX"/>
        </a:p>
      </dgm:t>
    </dgm:pt>
    <dgm:pt modelId="{D505AAEA-C602-4324-989F-E6EDA2FB7BCB}" type="sibTrans" cxnId="{28181FFE-AFF8-49EC-BA91-EFE34A8A0F27}">
      <dgm:prSet/>
      <dgm:spPr/>
      <dgm:t>
        <a:bodyPr/>
        <a:lstStyle/>
        <a:p>
          <a:endParaRPr lang="es-MX"/>
        </a:p>
      </dgm:t>
    </dgm:pt>
    <dgm:pt modelId="{0588736B-7CF5-4B85-873E-9D80E8A77141}">
      <dgm:prSet phldrT="[Texto]" custT="1"/>
      <dgm:spPr/>
      <dgm:t>
        <a:bodyPr/>
        <a:lstStyle/>
        <a:p>
          <a:r>
            <a:rPr lang="es-MX" sz="1200" b="1" dirty="0" smtClean="0"/>
            <a:t>CFE</a:t>
          </a:r>
        </a:p>
        <a:p>
          <a:r>
            <a:rPr lang="es-MX" sz="1200" b="1" dirty="0" smtClean="0"/>
            <a:t>314,540.6</a:t>
          </a:r>
          <a:endParaRPr lang="es-MX" sz="1200" b="1" dirty="0" smtClean="0"/>
        </a:p>
        <a:p>
          <a:r>
            <a:rPr lang="es-MX" sz="1200" b="1" dirty="0" smtClean="0"/>
            <a:t>30.1%</a:t>
          </a:r>
        </a:p>
        <a:p>
          <a:endParaRPr lang="es-MX" sz="1200" dirty="0"/>
        </a:p>
      </dgm:t>
    </dgm:pt>
    <dgm:pt modelId="{89A75C41-AFF2-462E-85FD-D390DDFE2B26}" type="parTrans" cxnId="{CB31A964-8A8C-4347-AF99-A67EEA834830}">
      <dgm:prSet/>
      <dgm:spPr/>
      <dgm:t>
        <a:bodyPr/>
        <a:lstStyle/>
        <a:p>
          <a:endParaRPr lang="es-MX"/>
        </a:p>
      </dgm:t>
    </dgm:pt>
    <dgm:pt modelId="{507471DE-7321-421C-908E-5CEE22DADB74}" type="sibTrans" cxnId="{CB31A964-8A8C-4347-AF99-A67EEA834830}">
      <dgm:prSet/>
      <dgm:spPr/>
      <dgm:t>
        <a:bodyPr/>
        <a:lstStyle/>
        <a:p>
          <a:endParaRPr lang="es-MX"/>
        </a:p>
      </dgm:t>
    </dgm:pt>
    <dgm:pt modelId="{FA7F92C8-0AEB-4AD2-98B8-F1B8D8173E42}">
      <dgm:prSet phldrT="[Texto]" custT="1"/>
      <dgm:spPr/>
      <dgm:t>
        <a:bodyPr/>
        <a:lstStyle/>
        <a:p>
          <a:r>
            <a:rPr lang="es-MX" sz="1200" b="1" dirty="0" smtClean="0"/>
            <a:t>ISSSTE</a:t>
          </a:r>
        </a:p>
        <a:p>
          <a:r>
            <a:rPr lang="es-MX" sz="1200" b="1" dirty="0" smtClean="0"/>
            <a:t>59,671.5</a:t>
          </a:r>
        </a:p>
        <a:p>
          <a:r>
            <a:rPr lang="es-MX" sz="1200" b="1" dirty="0" smtClean="0"/>
            <a:t>4.9%</a:t>
          </a:r>
          <a:endParaRPr lang="es-MX" sz="1200" b="1" dirty="0"/>
        </a:p>
      </dgm:t>
    </dgm:pt>
    <dgm:pt modelId="{2ADA6E93-60B2-4380-A4FF-761EFBDB3CCC}" type="parTrans" cxnId="{DE8765B9-D338-44CC-997C-7465FF418585}">
      <dgm:prSet/>
      <dgm:spPr/>
      <dgm:t>
        <a:bodyPr/>
        <a:lstStyle/>
        <a:p>
          <a:endParaRPr lang="es-MX"/>
        </a:p>
      </dgm:t>
    </dgm:pt>
    <dgm:pt modelId="{7FFDD5DC-9880-4BBD-B654-4176D4E328A7}" type="sibTrans" cxnId="{DE8765B9-D338-44CC-997C-7465FF418585}">
      <dgm:prSet/>
      <dgm:spPr/>
      <dgm:t>
        <a:bodyPr/>
        <a:lstStyle/>
        <a:p>
          <a:endParaRPr lang="es-MX"/>
        </a:p>
      </dgm:t>
    </dgm:pt>
    <dgm:pt modelId="{9F02454C-C2A4-45C1-A9EB-548E1D30CA1D}">
      <dgm:prSet phldrT="[Texto]" custT="1"/>
      <dgm:spPr/>
      <dgm:t>
        <a:bodyPr/>
        <a:lstStyle/>
        <a:p>
          <a:r>
            <a:rPr lang="es-MX" sz="1200" b="1" dirty="0" smtClean="0"/>
            <a:t>IMSS</a:t>
          </a:r>
        </a:p>
        <a:p>
          <a:r>
            <a:rPr lang="es-MX" sz="1200" b="1" dirty="0" smtClean="0"/>
            <a:t>288,588.1</a:t>
          </a:r>
        </a:p>
        <a:p>
          <a:r>
            <a:rPr lang="es-MX" sz="1200" b="1" dirty="0" smtClean="0"/>
            <a:t>27.6%</a:t>
          </a:r>
          <a:endParaRPr lang="es-MX" sz="1200" b="1" dirty="0"/>
        </a:p>
      </dgm:t>
    </dgm:pt>
    <dgm:pt modelId="{EBEA309D-5BE8-4ED6-850E-2E8A2E938782}" type="parTrans" cxnId="{6765F2DD-2F51-4AE5-AF23-07E38267F7E8}">
      <dgm:prSet/>
      <dgm:spPr/>
      <dgm:t>
        <a:bodyPr/>
        <a:lstStyle/>
        <a:p>
          <a:endParaRPr lang="es-MX"/>
        </a:p>
      </dgm:t>
    </dgm:pt>
    <dgm:pt modelId="{2F6C1624-5FBF-46A1-9A98-4FA576E60C75}" type="sibTrans" cxnId="{6765F2DD-2F51-4AE5-AF23-07E38267F7E8}">
      <dgm:prSet/>
      <dgm:spPr/>
      <dgm:t>
        <a:bodyPr/>
        <a:lstStyle/>
        <a:p>
          <a:endParaRPr lang="es-MX"/>
        </a:p>
      </dgm:t>
    </dgm:pt>
    <dgm:pt modelId="{524A7994-6137-4A21-BE0C-9B16A207C41F}" type="pres">
      <dgm:prSet presAssocID="{D37D9EE3-9767-4A98-8057-B8B2ED93BAAF}" presName="Name0" presStyleCnt="0">
        <dgm:presLayoutVars>
          <dgm:chMax val="7"/>
          <dgm:chPref val="7"/>
          <dgm:dir/>
          <dgm:animLvl val="lvl"/>
        </dgm:presLayoutVars>
      </dgm:prSet>
      <dgm:spPr/>
      <dgm:t>
        <a:bodyPr/>
        <a:lstStyle/>
        <a:p>
          <a:endParaRPr lang="es-MX"/>
        </a:p>
      </dgm:t>
    </dgm:pt>
    <dgm:pt modelId="{76BD12AF-7BED-4033-997A-99E76B989BA4}" type="pres">
      <dgm:prSet presAssocID="{C7B0BB24-837E-4278-B5CA-BDB715D5040A}" presName="Accent1" presStyleCnt="0"/>
      <dgm:spPr/>
    </dgm:pt>
    <dgm:pt modelId="{80F4FC51-48D1-47A2-8B31-AB7C56F60CB7}" type="pres">
      <dgm:prSet presAssocID="{C7B0BB24-837E-4278-B5CA-BDB715D5040A}" presName="Accent" presStyleLbl="node1" presStyleIdx="0" presStyleCnt="4" custAng="19060708" custLinFactY="10632" custLinFactNeighborX="-97852" custLinFactNeighborY="100000"/>
      <dgm:spPr>
        <a:solidFill>
          <a:schemeClr val="accent4">
            <a:lumMod val="60000"/>
            <a:lumOff val="40000"/>
          </a:schemeClr>
        </a:solidFill>
      </dgm:spPr>
    </dgm:pt>
    <dgm:pt modelId="{5AC2E89E-CBD5-4AC0-A3F7-27916E1E90E6}" type="pres">
      <dgm:prSet presAssocID="{C7B0BB24-837E-4278-B5CA-BDB715D5040A}" presName="Parent1" presStyleLbl="revTx" presStyleIdx="0" presStyleCnt="4" custAng="0" custLinFactX="-79513" custLinFactY="178789" custLinFactNeighborX="-100000" custLinFactNeighborY="200000">
        <dgm:presLayoutVars>
          <dgm:chMax val="1"/>
          <dgm:chPref val="1"/>
          <dgm:bulletEnabled val="1"/>
        </dgm:presLayoutVars>
      </dgm:prSet>
      <dgm:spPr/>
      <dgm:t>
        <a:bodyPr/>
        <a:lstStyle/>
        <a:p>
          <a:endParaRPr lang="es-MX"/>
        </a:p>
      </dgm:t>
    </dgm:pt>
    <dgm:pt modelId="{C84F69FE-194B-4BCB-BC69-47BAF2258D9A}" type="pres">
      <dgm:prSet presAssocID="{0588736B-7CF5-4B85-873E-9D80E8A77141}" presName="Accent2" presStyleCnt="0"/>
      <dgm:spPr/>
    </dgm:pt>
    <dgm:pt modelId="{ED10F6E0-AC6C-4D58-A45E-7904F83B5B2C}" type="pres">
      <dgm:prSet presAssocID="{0588736B-7CF5-4B85-873E-9D80E8A77141}" presName="Accent" presStyleLbl="node1" presStyleIdx="1" presStyleCnt="4" custAng="14824693" custLinFactNeighborX="24318" custLinFactNeighborY="48359"/>
      <dgm:spPr>
        <a:solidFill>
          <a:schemeClr val="accent6">
            <a:lumMod val="75000"/>
          </a:schemeClr>
        </a:solidFill>
      </dgm:spPr>
    </dgm:pt>
    <dgm:pt modelId="{025FEF9D-9F84-4A95-B880-704FC78B61BC}" type="pres">
      <dgm:prSet presAssocID="{0588736B-7CF5-4B85-873E-9D80E8A77141}" presName="Parent2" presStyleLbl="revTx" presStyleIdx="1" presStyleCnt="4" custAng="0" custLinFactY="93293" custLinFactNeighborX="38870" custLinFactNeighborY="100000">
        <dgm:presLayoutVars>
          <dgm:chMax val="1"/>
          <dgm:chPref val="1"/>
          <dgm:bulletEnabled val="1"/>
        </dgm:presLayoutVars>
      </dgm:prSet>
      <dgm:spPr/>
      <dgm:t>
        <a:bodyPr/>
        <a:lstStyle/>
        <a:p>
          <a:endParaRPr lang="es-MX"/>
        </a:p>
      </dgm:t>
    </dgm:pt>
    <dgm:pt modelId="{69E70F21-F0F2-443E-89A5-C60EF4E3B27B}" type="pres">
      <dgm:prSet presAssocID="{9F02454C-C2A4-45C1-A9EB-548E1D30CA1D}" presName="Accent3" presStyleCnt="0"/>
      <dgm:spPr/>
    </dgm:pt>
    <dgm:pt modelId="{96089654-ECBE-4646-8A3F-1B2990E12432}" type="pres">
      <dgm:prSet presAssocID="{9F02454C-C2A4-45C1-A9EB-548E1D30CA1D}" presName="Accent" presStyleLbl="node1" presStyleIdx="2" presStyleCnt="4" custAng="17116474" custLinFactNeighborX="94638" custLinFactNeighborY="20"/>
      <dgm:spPr>
        <a:solidFill>
          <a:schemeClr val="accent3">
            <a:lumMod val="75000"/>
          </a:schemeClr>
        </a:solidFill>
      </dgm:spPr>
    </dgm:pt>
    <dgm:pt modelId="{53D612D3-CF61-49CE-A971-C61D74106F21}" type="pres">
      <dgm:prSet presAssocID="{9F02454C-C2A4-45C1-A9EB-548E1D30CA1D}" presName="Parent3" presStyleLbl="revTx" presStyleIdx="2" presStyleCnt="4" custAng="0" custLinFactX="69619" custLinFactNeighborX="100000" custLinFactNeighborY="3531">
        <dgm:presLayoutVars>
          <dgm:chMax val="1"/>
          <dgm:chPref val="1"/>
          <dgm:bulletEnabled val="1"/>
        </dgm:presLayoutVars>
      </dgm:prSet>
      <dgm:spPr/>
      <dgm:t>
        <a:bodyPr/>
        <a:lstStyle/>
        <a:p>
          <a:endParaRPr lang="es-MX"/>
        </a:p>
      </dgm:t>
    </dgm:pt>
    <dgm:pt modelId="{26294033-DFB6-4677-A7FB-D520E09C3064}" type="pres">
      <dgm:prSet presAssocID="{FA7F92C8-0AEB-4AD2-98B8-F1B8D8173E42}" presName="Accent4" presStyleCnt="0"/>
      <dgm:spPr/>
    </dgm:pt>
    <dgm:pt modelId="{54D011CF-CD11-479B-9A83-AC3B3903293A}" type="pres">
      <dgm:prSet presAssocID="{FA7F92C8-0AEB-4AD2-98B8-F1B8D8173E42}" presName="Accent" presStyleLbl="node1" presStyleIdx="3" presStyleCnt="4" custAng="6598795" custScaleX="100497" custLinFactX="100000" custLinFactNeighborX="153615" custLinFactNeighborY="-72789"/>
      <dgm:spPr>
        <a:solidFill>
          <a:srgbClr val="D85656"/>
        </a:solidFill>
      </dgm:spPr>
    </dgm:pt>
    <dgm:pt modelId="{36646968-CCB6-4CF7-B5A0-FF498B25F90A}" type="pres">
      <dgm:prSet presAssocID="{FA7F92C8-0AEB-4AD2-98B8-F1B8D8173E42}" presName="Parent4" presStyleLbl="revTx" presStyleIdx="3" presStyleCnt="4" custAng="0" custLinFactX="197533" custLinFactY="-100000" custLinFactNeighborX="200000" custLinFactNeighborY="-123046">
        <dgm:presLayoutVars>
          <dgm:chMax val="1"/>
          <dgm:chPref val="1"/>
          <dgm:bulletEnabled val="1"/>
        </dgm:presLayoutVars>
      </dgm:prSet>
      <dgm:spPr/>
      <dgm:t>
        <a:bodyPr/>
        <a:lstStyle/>
        <a:p>
          <a:endParaRPr lang="es-MX"/>
        </a:p>
      </dgm:t>
    </dgm:pt>
  </dgm:ptLst>
  <dgm:cxnLst>
    <dgm:cxn modelId="{6765F2DD-2F51-4AE5-AF23-07E38267F7E8}" srcId="{D37D9EE3-9767-4A98-8057-B8B2ED93BAAF}" destId="{9F02454C-C2A4-45C1-A9EB-548E1D30CA1D}" srcOrd="2" destOrd="0" parTransId="{EBEA309D-5BE8-4ED6-850E-2E8A2E938782}" sibTransId="{2F6C1624-5FBF-46A1-9A98-4FA576E60C75}"/>
    <dgm:cxn modelId="{CB31A964-8A8C-4347-AF99-A67EEA834830}" srcId="{D37D9EE3-9767-4A98-8057-B8B2ED93BAAF}" destId="{0588736B-7CF5-4B85-873E-9D80E8A77141}" srcOrd="1" destOrd="0" parTransId="{89A75C41-AFF2-462E-85FD-D390DDFE2B26}" sibTransId="{507471DE-7321-421C-908E-5CEE22DADB74}"/>
    <dgm:cxn modelId="{28181FFE-AFF8-49EC-BA91-EFE34A8A0F27}" srcId="{D37D9EE3-9767-4A98-8057-B8B2ED93BAAF}" destId="{C7B0BB24-837E-4278-B5CA-BDB715D5040A}" srcOrd="0" destOrd="0" parTransId="{BBB329C8-BF44-40A4-807B-7977B2387FCE}" sibTransId="{D505AAEA-C602-4324-989F-E6EDA2FB7BCB}"/>
    <dgm:cxn modelId="{5361620B-E9C0-4C0B-BFA8-2388AD3D3357}" type="presOf" srcId="{D37D9EE3-9767-4A98-8057-B8B2ED93BAAF}" destId="{524A7994-6137-4A21-BE0C-9B16A207C41F}" srcOrd="0" destOrd="0" presId="urn:microsoft.com/office/officeart/2009/layout/CircleArrowProcess"/>
    <dgm:cxn modelId="{FBEC542D-80D8-41BF-BBA3-2C90D0F9E048}" type="presOf" srcId="{FA7F92C8-0AEB-4AD2-98B8-F1B8D8173E42}" destId="{36646968-CCB6-4CF7-B5A0-FF498B25F90A}" srcOrd="0" destOrd="0" presId="urn:microsoft.com/office/officeart/2009/layout/CircleArrowProcess"/>
    <dgm:cxn modelId="{0C85935B-254E-4604-8240-8CEAA3E219E5}" type="presOf" srcId="{C7B0BB24-837E-4278-B5CA-BDB715D5040A}" destId="{5AC2E89E-CBD5-4AC0-A3F7-27916E1E90E6}" srcOrd="0" destOrd="0" presId="urn:microsoft.com/office/officeart/2009/layout/CircleArrowProcess"/>
    <dgm:cxn modelId="{30C287A7-E7A1-413B-84DB-340FFD917279}" type="presOf" srcId="{9F02454C-C2A4-45C1-A9EB-548E1D30CA1D}" destId="{53D612D3-CF61-49CE-A971-C61D74106F21}" srcOrd="0" destOrd="0" presId="urn:microsoft.com/office/officeart/2009/layout/CircleArrowProcess"/>
    <dgm:cxn modelId="{DE8765B9-D338-44CC-997C-7465FF418585}" srcId="{D37D9EE3-9767-4A98-8057-B8B2ED93BAAF}" destId="{FA7F92C8-0AEB-4AD2-98B8-F1B8D8173E42}" srcOrd="3" destOrd="0" parTransId="{2ADA6E93-60B2-4380-A4FF-761EFBDB3CCC}" sibTransId="{7FFDD5DC-9880-4BBD-B654-4176D4E328A7}"/>
    <dgm:cxn modelId="{7AB95CF3-D26B-4760-9BD3-DD85605A68AB}" type="presOf" srcId="{0588736B-7CF5-4B85-873E-9D80E8A77141}" destId="{025FEF9D-9F84-4A95-B880-704FC78B61BC}" srcOrd="0" destOrd="0" presId="urn:microsoft.com/office/officeart/2009/layout/CircleArrowProcess"/>
    <dgm:cxn modelId="{E5D78602-5A81-4AF7-9A6F-176184E5E89C}" type="presParOf" srcId="{524A7994-6137-4A21-BE0C-9B16A207C41F}" destId="{76BD12AF-7BED-4033-997A-99E76B989BA4}" srcOrd="0" destOrd="0" presId="urn:microsoft.com/office/officeart/2009/layout/CircleArrowProcess"/>
    <dgm:cxn modelId="{A2C7A6CC-5C58-44BE-93AD-FB7B39F142B8}" type="presParOf" srcId="{76BD12AF-7BED-4033-997A-99E76B989BA4}" destId="{80F4FC51-48D1-47A2-8B31-AB7C56F60CB7}" srcOrd="0" destOrd="0" presId="urn:microsoft.com/office/officeart/2009/layout/CircleArrowProcess"/>
    <dgm:cxn modelId="{3157D09F-78AE-4049-BE56-D4EE9F23784F}" type="presParOf" srcId="{524A7994-6137-4A21-BE0C-9B16A207C41F}" destId="{5AC2E89E-CBD5-4AC0-A3F7-27916E1E90E6}" srcOrd="1" destOrd="0" presId="urn:microsoft.com/office/officeart/2009/layout/CircleArrowProcess"/>
    <dgm:cxn modelId="{CD28395A-251F-4C08-9B86-2B3DC01D919A}" type="presParOf" srcId="{524A7994-6137-4A21-BE0C-9B16A207C41F}" destId="{C84F69FE-194B-4BCB-BC69-47BAF2258D9A}" srcOrd="2" destOrd="0" presId="urn:microsoft.com/office/officeart/2009/layout/CircleArrowProcess"/>
    <dgm:cxn modelId="{00C98471-3D9A-45CE-9470-ABAF0AE24A46}" type="presParOf" srcId="{C84F69FE-194B-4BCB-BC69-47BAF2258D9A}" destId="{ED10F6E0-AC6C-4D58-A45E-7904F83B5B2C}" srcOrd="0" destOrd="0" presId="urn:microsoft.com/office/officeart/2009/layout/CircleArrowProcess"/>
    <dgm:cxn modelId="{0EF201C1-F0D9-4B7F-988A-16504AD0BF52}" type="presParOf" srcId="{524A7994-6137-4A21-BE0C-9B16A207C41F}" destId="{025FEF9D-9F84-4A95-B880-704FC78B61BC}" srcOrd="3" destOrd="0" presId="urn:microsoft.com/office/officeart/2009/layout/CircleArrowProcess"/>
    <dgm:cxn modelId="{3768805D-F47C-4331-9962-7C161D251014}" type="presParOf" srcId="{524A7994-6137-4A21-BE0C-9B16A207C41F}" destId="{69E70F21-F0F2-443E-89A5-C60EF4E3B27B}" srcOrd="4" destOrd="0" presId="urn:microsoft.com/office/officeart/2009/layout/CircleArrowProcess"/>
    <dgm:cxn modelId="{52985CC3-883A-49FC-901C-6FED03F675E7}" type="presParOf" srcId="{69E70F21-F0F2-443E-89A5-C60EF4E3B27B}" destId="{96089654-ECBE-4646-8A3F-1B2990E12432}" srcOrd="0" destOrd="0" presId="urn:microsoft.com/office/officeart/2009/layout/CircleArrowProcess"/>
    <dgm:cxn modelId="{20FA14CE-B60A-40AF-81AC-96D3508CEA5A}" type="presParOf" srcId="{524A7994-6137-4A21-BE0C-9B16A207C41F}" destId="{53D612D3-CF61-49CE-A971-C61D74106F21}" srcOrd="5" destOrd="0" presId="urn:microsoft.com/office/officeart/2009/layout/CircleArrowProcess"/>
    <dgm:cxn modelId="{2D2945A0-2C9F-496A-8E0C-9317E37C91A6}" type="presParOf" srcId="{524A7994-6137-4A21-BE0C-9B16A207C41F}" destId="{26294033-DFB6-4677-A7FB-D520E09C3064}" srcOrd="6" destOrd="0" presId="urn:microsoft.com/office/officeart/2009/layout/CircleArrowProcess"/>
    <dgm:cxn modelId="{C7FB0EE3-BCDA-4BA8-88E4-CD11925C1069}" type="presParOf" srcId="{26294033-DFB6-4677-A7FB-D520E09C3064}" destId="{54D011CF-CD11-479B-9A83-AC3B3903293A}" srcOrd="0" destOrd="0" presId="urn:microsoft.com/office/officeart/2009/layout/CircleArrowProcess"/>
    <dgm:cxn modelId="{4C649BCD-E1B9-45A1-87B1-D895F5F6DFE0}" type="presParOf" srcId="{524A7994-6137-4A21-BE0C-9B16A207C41F}" destId="{36646968-CCB6-4CF7-B5A0-FF498B25F90A}"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7D96E8-42EC-48B5-8BF4-7A04A6BB471E}" type="doc">
      <dgm:prSet loTypeId="urn:microsoft.com/office/officeart/2005/8/layout/hProcess9" loCatId="process" qsTypeId="urn:microsoft.com/office/officeart/2005/8/quickstyle/simple1" qsCatId="simple" csTypeId="urn:microsoft.com/office/officeart/2005/8/colors/accent1_2" csCatId="accent1" phldr="1"/>
      <dgm:spPr/>
    </dgm:pt>
    <dgm:pt modelId="{C3EA51C1-C7C4-4B99-9CD0-E0976053D819}">
      <dgm:prSet phldrT="[Texto]" custT="1"/>
      <dgm:spPr>
        <a:solidFill>
          <a:schemeClr val="accent2">
            <a:lumMod val="60000"/>
            <a:lumOff val="40000"/>
          </a:schemeClr>
        </a:solidFill>
      </dgm:spPr>
      <dgm:t>
        <a:bodyPr/>
        <a:lstStyle/>
        <a:p>
          <a:r>
            <a:rPr lang="es-MX" sz="1400" b="1" dirty="0" smtClean="0">
              <a:solidFill>
                <a:schemeClr val="tx1"/>
              </a:solidFill>
            </a:rPr>
            <a:t>Gobierno Federal</a:t>
          </a:r>
        </a:p>
        <a:p>
          <a:r>
            <a:rPr lang="es-MX" sz="1400" b="1" dirty="0" smtClean="0">
              <a:solidFill>
                <a:schemeClr val="tx1"/>
              </a:solidFill>
            </a:rPr>
            <a:t>520,344.4</a:t>
          </a:r>
        </a:p>
        <a:p>
          <a:r>
            <a:rPr lang="es-MX" sz="1400" b="1" dirty="0" smtClean="0">
              <a:solidFill>
                <a:schemeClr val="tx1"/>
              </a:solidFill>
            </a:rPr>
            <a:t>85.4%</a:t>
          </a:r>
          <a:endParaRPr lang="es-MX" sz="1400" b="1" dirty="0">
            <a:solidFill>
              <a:schemeClr val="tx1"/>
            </a:solidFill>
          </a:endParaRPr>
        </a:p>
      </dgm:t>
    </dgm:pt>
    <dgm:pt modelId="{513BD051-0F03-4A9C-AC18-FFAD6E952EE0}" type="parTrans" cxnId="{C2618EA9-0E1D-4934-8C10-42E03218F38C}">
      <dgm:prSet/>
      <dgm:spPr/>
      <dgm:t>
        <a:bodyPr/>
        <a:lstStyle/>
        <a:p>
          <a:endParaRPr lang="es-MX"/>
        </a:p>
      </dgm:t>
    </dgm:pt>
    <dgm:pt modelId="{1FA32092-1D8F-4E2E-B444-8E93EE84F8C0}" type="sibTrans" cxnId="{C2618EA9-0E1D-4934-8C10-42E03218F38C}">
      <dgm:prSet/>
      <dgm:spPr/>
      <dgm:t>
        <a:bodyPr/>
        <a:lstStyle/>
        <a:p>
          <a:endParaRPr lang="es-MX"/>
        </a:p>
      </dgm:t>
    </dgm:pt>
    <dgm:pt modelId="{4CCB3A51-155B-457D-8EE7-F77BAB3EB4D9}">
      <dgm:prSet phldrT="[Texto]" custT="1"/>
      <dgm:spPr>
        <a:solidFill>
          <a:schemeClr val="accent4">
            <a:lumMod val="60000"/>
            <a:lumOff val="40000"/>
          </a:schemeClr>
        </a:solidFill>
      </dgm:spPr>
      <dgm:t>
        <a:bodyPr/>
        <a:lstStyle/>
        <a:p>
          <a:r>
            <a:rPr lang="es-MX" sz="1400" b="1" dirty="0" smtClean="0">
              <a:solidFill>
                <a:schemeClr val="tx1"/>
              </a:solidFill>
            </a:rPr>
            <a:t>Diferimiento de pagos</a:t>
          </a:r>
        </a:p>
        <a:p>
          <a:r>
            <a:rPr lang="es-MX" sz="1400" b="1" dirty="0" smtClean="0">
              <a:solidFill>
                <a:schemeClr val="tx1"/>
              </a:solidFill>
            </a:rPr>
            <a:t>32,048.6</a:t>
          </a:r>
        </a:p>
        <a:p>
          <a:r>
            <a:rPr lang="es-MX" sz="1400" b="1" dirty="0" smtClean="0">
              <a:solidFill>
                <a:schemeClr val="tx1"/>
              </a:solidFill>
            </a:rPr>
            <a:t>5.3%</a:t>
          </a:r>
          <a:endParaRPr lang="es-MX" sz="1400" b="1" dirty="0">
            <a:solidFill>
              <a:schemeClr val="tx1"/>
            </a:solidFill>
          </a:endParaRPr>
        </a:p>
      </dgm:t>
    </dgm:pt>
    <dgm:pt modelId="{A8421C46-C9C7-4897-840C-A6BB5577A985}" type="parTrans" cxnId="{D0AA7412-DF5A-4BE2-889F-3CA654D496CA}">
      <dgm:prSet/>
      <dgm:spPr/>
      <dgm:t>
        <a:bodyPr/>
        <a:lstStyle/>
        <a:p>
          <a:endParaRPr lang="es-MX"/>
        </a:p>
      </dgm:t>
    </dgm:pt>
    <dgm:pt modelId="{9043AAE3-ED6E-48ED-8156-EDC282A2FAE1}" type="sibTrans" cxnId="{D0AA7412-DF5A-4BE2-889F-3CA654D496CA}">
      <dgm:prSet/>
      <dgm:spPr/>
      <dgm:t>
        <a:bodyPr/>
        <a:lstStyle/>
        <a:p>
          <a:endParaRPr lang="es-MX"/>
        </a:p>
      </dgm:t>
    </dgm:pt>
    <dgm:pt modelId="{159404BC-BAB0-41B5-AE4A-A305F6119669}">
      <dgm:prSet phldrT="[Texto]"/>
      <dgm:spPr>
        <a:solidFill>
          <a:srgbClr val="FFD54F"/>
        </a:solidFill>
      </dgm:spPr>
      <dgm:t>
        <a:bodyPr/>
        <a:lstStyle/>
        <a:p>
          <a:r>
            <a:rPr lang="es-MX" b="1" dirty="0" smtClean="0">
              <a:solidFill>
                <a:schemeClr val="tx1"/>
              </a:solidFill>
            </a:rPr>
            <a:t>Déficit de </a:t>
          </a:r>
          <a:r>
            <a:rPr lang="es-MX" b="1" dirty="0" err="1" smtClean="0">
              <a:solidFill>
                <a:schemeClr val="tx1"/>
              </a:solidFill>
            </a:rPr>
            <a:t>Emp</a:t>
          </a:r>
          <a:r>
            <a:rPr lang="es-MX" b="1" dirty="0" smtClean="0">
              <a:solidFill>
                <a:schemeClr val="tx1"/>
              </a:solidFill>
            </a:rPr>
            <a:t>. </a:t>
          </a:r>
          <a:r>
            <a:rPr lang="es-MX" b="1" dirty="0" err="1" smtClean="0">
              <a:solidFill>
                <a:schemeClr val="tx1"/>
              </a:solidFill>
            </a:rPr>
            <a:t>Prod</a:t>
          </a:r>
          <a:r>
            <a:rPr lang="es-MX" b="1" dirty="0" smtClean="0">
              <a:solidFill>
                <a:schemeClr val="tx1"/>
              </a:solidFill>
            </a:rPr>
            <a:t>. del Estado</a:t>
          </a:r>
        </a:p>
        <a:p>
          <a:r>
            <a:rPr lang="es-MX" b="1" dirty="0" smtClean="0">
              <a:solidFill>
                <a:schemeClr val="tx1"/>
              </a:solidFill>
            </a:rPr>
            <a:t>125,122.0</a:t>
          </a:r>
        </a:p>
        <a:p>
          <a:r>
            <a:rPr lang="es-MX" b="1" dirty="0" smtClean="0">
              <a:solidFill>
                <a:schemeClr val="tx1"/>
              </a:solidFill>
            </a:rPr>
            <a:t>20.5%</a:t>
          </a:r>
          <a:endParaRPr lang="es-MX" b="1" dirty="0">
            <a:solidFill>
              <a:schemeClr val="tx1"/>
            </a:solidFill>
          </a:endParaRPr>
        </a:p>
      </dgm:t>
    </dgm:pt>
    <dgm:pt modelId="{BC366058-6FA8-43D3-A25E-E9E597CC353E}" type="parTrans" cxnId="{57084359-0801-4B66-B0E6-E1BE5F682617}">
      <dgm:prSet/>
      <dgm:spPr/>
      <dgm:t>
        <a:bodyPr/>
        <a:lstStyle/>
        <a:p>
          <a:endParaRPr lang="es-MX"/>
        </a:p>
      </dgm:t>
    </dgm:pt>
    <dgm:pt modelId="{CB175F51-16EB-40D4-8C06-AA4B6A9BE961}" type="sibTrans" cxnId="{57084359-0801-4B66-B0E6-E1BE5F682617}">
      <dgm:prSet/>
      <dgm:spPr/>
      <dgm:t>
        <a:bodyPr/>
        <a:lstStyle/>
        <a:p>
          <a:endParaRPr lang="es-MX"/>
        </a:p>
      </dgm:t>
    </dgm:pt>
    <dgm:pt modelId="{2D56BE75-5772-4126-A616-F6CCA2CF1795}">
      <dgm:prSet phldrT="[Texto]" custT="1"/>
      <dgm:spPr>
        <a:solidFill>
          <a:schemeClr val="accent3">
            <a:lumMod val="75000"/>
          </a:schemeClr>
        </a:solidFill>
      </dgm:spPr>
      <dgm:t>
        <a:bodyPr/>
        <a:lstStyle/>
        <a:p>
          <a:r>
            <a:rPr lang="es-MX" sz="1400" b="1" dirty="0" smtClean="0">
              <a:solidFill>
                <a:schemeClr val="tx1"/>
              </a:solidFill>
            </a:rPr>
            <a:t>Déficit de </a:t>
          </a:r>
          <a:r>
            <a:rPr lang="es-MX" sz="1400" b="1" dirty="0" err="1" smtClean="0">
              <a:solidFill>
                <a:schemeClr val="tx1"/>
              </a:solidFill>
            </a:rPr>
            <a:t>Org</a:t>
          </a:r>
          <a:r>
            <a:rPr lang="es-MX" sz="1400" b="1" dirty="0" smtClean="0">
              <a:solidFill>
                <a:schemeClr val="tx1"/>
              </a:solidFill>
            </a:rPr>
            <a:t>. de Control Presupuestario</a:t>
          </a:r>
        </a:p>
        <a:p>
          <a:r>
            <a:rPr lang="es-MX" sz="1400" b="1" dirty="0" smtClean="0">
              <a:solidFill>
                <a:schemeClr val="tx1"/>
              </a:solidFill>
            </a:rPr>
            <a:t>-68,274.4</a:t>
          </a:r>
        </a:p>
        <a:p>
          <a:r>
            <a:rPr lang="es-MX" sz="1400" b="1" dirty="0" smtClean="0">
              <a:solidFill>
                <a:schemeClr val="tx1"/>
              </a:solidFill>
            </a:rPr>
            <a:t>11.2%</a:t>
          </a:r>
          <a:endParaRPr lang="es-MX" sz="1400" b="1" dirty="0">
            <a:solidFill>
              <a:schemeClr val="tx1"/>
            </a:solidFill>
          </a:endParaRPr>
        </a:p>
      </dgm:t>
    </dgm:pt>
    <dgm:pt modelId="{B86BA05E-4922-4905-8748-524250E2B30A}" type="parTrans" cxnId="{339372BF-B524-4CB5-996E-F059A36D83FA}">
      <dgm:prSet/>
      <dgm:spPr/>
      <dgm:t>
        <a:bodyPr/>
        <a:lstStyle/>
        <a:p>
          <a:endParaRPr lang="es-MX"/>
        </a:p>
      </dgm:t>
    </dgm:pt>
    <dgm:pt modelId="{240D297D-5B4B-4084-AA58-E100DAF362BF}" type="sibTrans" cxnId="{339372BF-B524-4CB5-996E-F059A36D83FA}">
      <dgm:prSet/>
      <dgm:spPr/>
      <dgm:t>
        <a:bodyPr/>
        <a:lstStyle/>
        <a:p>
          <a:endParaRPr lang="es-MX"/>
        </a:p>
      </dgm:t>
    </dgm:pt>
    <dgm:pt modelId="{92EB429D-6446-4504-B180-C7DED672D4F8}" type="pres">
      <dgm:prSet presAssocID="{167D96E8-42EC-48B5-8BF4-7A04A6BB471E}" presName="CompostProcess" presStyleCnt="0">
        <dgm:presLayoutVars>
          <dgm:dir/>
          <dgm:resizeHandles val="exact"/>
        </dgm:presLayoutVars>
      </dgm:prSet>
      <dgm:spPr/>
    </dgm:pt>
    <dgm:pt modelId="{2D0166A2-A43D-45A5-A8C5-B09CEDC67461}" type="pres">
      <dgm:prSet presAssocID="{167D96E8-42EC-48B5-8BF4-7A04A6BB471E}" presName="arrow" presStyleLbl="bgShp" presStyleIdx="0" presStyleCnt="1" custLinFactNeighborX="3369">
        <dgm:style>
          <a:lnRef idx="1">
            <a:schemeClr val="accent5"/>
          </a:lnRef>
          <a:fillRef idx="2">
            <a:schemeClr val="accent5"/>
          </a:fillRef>
          <a:effectRef idx="1">
            <a:schemeClr val="accent5"/>
          </a:effectRef>
          <a:fontRef idx="minor">
            <a:schemeClr val="dk1"/>
          </a:fontRef>
        </dgm:style>
      </dgm:prSet>
      <dgm:spPr/>
    </dgm:pt>
    <dgm:pt modelId="{80DA3B2F-35D4-4FAB-9440-9DB6E15FFB41}" type="pres">
      <dgm:prSet presAssocID="{167D96E8-42EC-48B5-8BF4-7A04A6BB471E}" presName="linearProcess" presStyleCnt="0"/>
      <dgm:spPr/>
    </dgm:pt>
    <dgm:pt modelId="{6D152705-8BFF-4978-AA0B-F84507A3FA1D}" type="pres">
      <dgm:prSet presAssocID="{C3EA51C1-C7C4-4B99-9CD0-E0976053D819}" presName="textNode" presStyleLbl="node1" presStyleIdx="0" presStyleCnt="4">
        <dgm:presLayoutVars>
          <dgm:bulletEnabled val="1"/>
        </dgm:presLayoutVars>
      </dgm:prSet>
      <dgm:spPr/>
      <dgm:t>
        <a:bodyPr/>
        <a:lstStyle/>
        <a:p>
          <a:endParaRPr lang="es-MX"/>
        </a:p>
      </dgm:t>
    </dgm:pt>
    <dgm:pt modelId="{AC7637A5-B602-48F9-978A-2FBEDF0D96E9}" type="pres">
      <dgm:prSet presAssocID="{1FA32092-1D8F-4E2E-B444-8E93EE84F8C0}" presName="sibTrans" presStyleCnt="0"/>
      <dgm:spPr/>
    </dgm:pt>
    <dgm:pt modelId="{EA95CF26-B829-4B4D-86C9-31C6936C84FA}" type="pres">
      <dgm:prSet presAssocID="{4CCB3A51-155B-457D-8EE7-F77BAB3EB4D9}" presName="textNode" presStyleLbl="node1" presStyleIdx="1" presStyleCnt="4">
        <dgm:presLayoutVars>
          <dgm:bulletEnabled val="1"/>
        </dgm:presLayoutVars>
      </dgm:prSet>
      <dgm:spPr/>
      <dgm:t>
        <a:bodyPr/>
        <a:lstStyle/>
        <a:p>
          <a:endParaRPr lang="es-MX"/>
        </a:p>
      </dgm:t>
    </dgm:pt>
    <dgm:pt modelId="{7F2B1F23-3FFE-45A9-AD04-D2F98E835873}" type="pres">
      <dgm:prSet presAssocID="{9043AAE3-ED6E-48ED-8156-EDC282A2FAE1}" presName="sibTrans" presStyleCnt="0"/>
      <dgm:spPr/>
    </dgm:pt>
    <dgm:pt modelId="{53C2A969-0285-4DD5-8EF7-D372995664FC}" type="pres">
      <dgm:prSet presAssocID="{2D56BE75-5772-4126-A616-F6CCA2CF1795}" presName="textNode" presStyleLbl="node1" presStyleIdx="2" presStyleCnt="4">
        <dgm:presLayoutVars>
          <dgm:bulletEnabled val="1"/>
        </dgm:presLayoutVars>
      </dgm:prSet>
      <dgm:spPr/>
      <dgm:t>
        <a:bodyPr/>
        <a:lstStyle/>
        <a:p>
          <a:endParaRPr lang="es-MX"/>
        </a:p>
      </dgm:t>
    </dgm:pt>
    <dgm:pt modelId="{79A1DF7B-B344-4AB5-8883-183D951D0A72}" type="pres">
      <dgm:prSet presAssocID="{240D297D-5B4B-4084-AA58-E100DAF362BF}" presName="sibTrans" presStyleCnt="0"/>
      <dgm:spPr/>
    </dgm:pt>
    <dgm:pt modelId="{0FE59E74-7768-4D69-8C03-26A0866CB66A}" type="pres">
      <dgm:prSet presAssocID="{159404BC-BAB0-41B5-AE4A-A305F6119669}" presName="textNode" presStyleLbl="node1" presStyleIdx="3" presStyleCnt="4" custLinFactNeighborX="-14349">
        <dgm:presLayoutVars>
          <dgm:bulletEnabled val="1"/>
        </dgm:presLayoutVars>
      </dgm:prSet>
      <dgm:spPr/>
      <dgm:t>
        <a:bodyPr/>
        <a:lstStyle/>
        <a:p>
          <a:endParaRPr lang="es-MX"/>
        </a:p>
      </dgm:t>
    </dgm:pt>
  </dgm:ptLst>
  <dgm:cxnLst>
    <dgm:cxn modelId="{90E0BEBF-3D5B-4860-AF00-EEC599180C30}" type="presOf" srcId="{2D56BE75-5772-4126-A616-F6CCA2CF1795}" destId="{53C2A969-0285-4DD5-8EF7-D372995664FC}" srcOrd="0" destOrd="0" presId="urn:microsoft.com/office/officeart/2005/8/layout/hProcess9"/>
    <dgm:cxn modelId="{57084359-0801-4B66-B0E6-E1BE5F682617}" srcId="{167D96E8-42EC-48B5-8BF4-7A04A6BB471E}" destId="{159404BC-BAB0-41B5-AE4A-A305F6119669}" srcOrd="3" destOrd="0" parTransId="{BC366058-6FA8-43D3-A25E-E9E597CC353E}" sibTransId="{CB175F51-16EB-40D4-8C06-AA4B6A9BE961}"/>
    <dgm:cxn modelId="{B8EBFFCA-9819-4D6E-9141-00EA058D67D1}" type="presOf" srcId="{167D96E8-42EC-48B5-8BF4-7A04A6BB471E}" destId="{92EB429D-6446-4504-B180-C7DED672D4F8}" srcOrd="0" destOrd="0" presId="urn:microsoft.com/office/officeart/2005/8/layout/hProcess9"/>
    <dgm:cxn modelId="{D0AA7412-DF5A-4BE2-889F-3CA654D496CA}" srcId="{167D96E8-42EC-48B5-8BF4-7A04A6BB471E}" destId="{4CCB3A51-155B-457D-8EE7-F77BAB3EB4D9}" srcOrd="1" destOrd="0" parTransId="{A8421C46-C9C7-4897-840C-A6BB5577A985}" sibTransId="{9043AAE3-ED6E-48ED-8156-EDC282A2FAE1}"/>
    <dgm:cxn modelId="{13E4544A-9E82-4D32-AB71-D2552C6166FD}" type="presOf" srcId="{4CCB3A51-155B-457D-8EE7-F77BAB3EB4D9}" destId="{EA95CF26-B829-4B4D-86C9-31C6936C84FA}" srcOrd="0" destOrd="0" presId="urn:microsoft.com/office/officeart/2005/8/layout/hProcess9"/>
    <dgm:cxn modelId="{C2618EA9-0E1D-4934-8C10-42E03218F38C}" srcId="{167D96E8-42EC-48B5-8BF4-7A04A6BB471E}" destId="{C3EA51C1-C7C4-4B99-9CD0-E0976053D819}" srcOrd="0" destOrd="0" parTransId="{513BD051-0F03-4A9C-AC18-FFAD6E952EE0}" sibTransId="{1FA32092-1D8F-4E2E-B444-8E93EE84F8C0}"/>
    <dgm:cxn modelId="{DFD807CC-6EB8-4786-A98E-3E9CDC718490}" type="presOf" srcId="{159404BC-BAB0-41B5-AE4A-A305F6119669}" destId="{0FE59E74-7768-4D69-8C03-26A0866CB66A}" srcOrd="0" destOrd="0" presId="urn:microsoft.com/office/officeart/2005/8/layout/hProcess9"/>
    <dgm:cxn modelId="{339372BF-B524-4CB5-996E-F059A36D83FA}" srcId="{167D96E8-42EC-48B5-8BF4-7A04A6BB471E}" destId="{2D56BE75-5772-4126-A616-F6CCA2CF1795}" srcOrd="2" destOrd="0" parTransId="{B86BA05E-4922-4905-8748-524250E2B30A}" sibTransId="{240D297D-5B4B-4084-AA58-E100DAF362BF}"/>
    <dgm:cxn modelId="{01FEDE68-3AC0-4AEB-9753-5A42C369EF5F}" type="presOf" srcId="{C3EA51C1-C7C4-4B99-9CD0-E0976053D819}" destId="{6D152705-8BFF-4978-AA0B-F84507A3FA1D}" srcOrd="0" destOrd="0" presId="urn:microsoft.com/office/officeart/2005/8/layout/hProcess9"/>
    <dgm:cxn modelId="{BF4E90C7-D176-4F74-941D-2480094D972C}" type="presParOf" srcId="{92EB429D-6446-4504-B180-C7DED672D4F8}" destId="{2D0166A2-A43D-45A5-A8C5-B09CEDC67461}" srcOrd="0" destOrd="0" presId="urn:microsoft.com/office/officeart/2005/8/layout/hProcess9"/>
    <dgm:cxn modelId="{D7B9C200-6F4F-4A28-81CC-F17A45357954}" type="presParOf" srcId="{92EB429D-6446-4504-B180-C7DED672D4F8}" destId="{80DA3B2F-35D4-4FAB-9440-9DB6E15FFB41}" srcOrd="1" destOrd="0" presId="urn:microsoft.com/office/officeart/2005/8/layout/hProcess9"/>
    <dgm:cxn modelId="{B4B323A6-E060-4716-96DB-7AF5A82E017F}" type="presParOf" srcId="{80DA3B2F-35D4-4FAB-9440-9DB6E15FFB41}" destId="{6D152705-8BFF-4978-AA0B-F84507A3FA1D}" srcOrd="0" destOrd="0" presId="urn:microsoft.com/office/officeart/2005/8/layout/hProcess9"/>
    <dgm:cxn modelId="{A5AE249F-4C34-4D49-AE00-10A6D4B22892}" type="presParOf" srcId="{80DA3B2F-35D4-4FAB-9440-9DB6E15FFB41}" destId="{AC7637A5-B602-48F9-978A-2FBEDF0D96E9}" srcOrd="1" destOrd="0" presId="urn:microsoft.com/office/officeart/2005/8/layout/hProcess9"/>
    <dgm:cxn modelId="{C43EB8F0-F052-42FD-8641-E2344678339D}" type="presParOf" srcId="{80DA3B2F-35D4-4FAB-9440-9DB6E15FFB41}" destId="{EA95CF26-B829-4B4D-86C9-31C6936C84FA}" srcOrd="2" destOrd="0" presId="urn:microsoft.com/office/officeart/2005/8/layout/hProcess9"/>
    <dgm:cxn modelId="{3AB14621-4FA4-47EF-917F-A4266128C379}" type="presParOf" srcId="{80DA3B2F-35D4-4FAB-9440-9DB6E15FFB41}" destId="{7F2B1F23-3FFE-45A9-AD04-D2F98E835873}" srcOrd="3" destOrd="0" presId="urn:microsoft.com/office/officeart/2005/8/layout/hProcess9"/>
    <dgm:cxn modelId="{7CCD351C-BEA2-49BE-A556-1612CD2CDDF5}" type="presParOf" srcId="{80DA3B2F-35D4-4FAB-9440-9DB6E15FFB41}" destId="{53C2A969-0285-4DD5-8EF7-D372995664FC}" srcOrd="4" destOrd="0" presId="urn:microsoft.com/office/officeart/2005/8/layout/hProcess9"/>
    <dgm:cxn modelId="{FEBA6916-D101-40A8-8312-17F612AFACEF}" type="presParOf" srcId="{80DA3B2F-35D4-4FAB-9440-9DB6E15FFB41}" destId="{79A1DF7B-B344-4AB5-8883-183D951D0A72}" srcOrd="5" destOrd="0" presId="urn:microsoft.com/office/officeart/2005/8/layout/hProcess9"/>
    <dgm:cxn modelId="{9CB0419D-377F-44C0-A1D7-A4BD18D7543E}" type="presParOf" srcId="{80DA3B2F-35D4-4FAB-9440-9DB6E15FFB41}" destId="{0FE59E74-7768-4D69-8C03-26A0866CB66A}" srcOrd="6"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8ED5A5-963E-4DD9-8B8E-2CF7D15C4DF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52F054FF-E265-4A0B-87F4-560693A62FC0}">
      <dgm:prSet phldrT="[Texto]" custT="1"/>
      <dgm:spPr>
        <a:solidFill>
          <a:srgbClr val="92D050"/>
        </a:solidFill>
        <a:ln>
          <a:solidFill>
            <a:srgbClr val="92D050"/>
          </a:solidFill>
        </a:ln>
        <a:scene3d>
          <a:camera prst="orthographicFront"/>
          <a:lightRig rig="threePt" dir="t"/>
        </a:scene3d>
        <a:sp3d>
          <a:bevelT/>
        </a:sp3d>
      </dgm:spPr>
      <dgm:t>
        <a:bodyPr/>
        <a:lstStyle/>
        <a:p>
          <a:r>
            <a:rPr lang="es-MX" sz="2000" dirty="0" smtClean="0">
              <a:solidFill>
                <a:schemeClr val="tx1"/>
              </a:solidFill>
            </a:rPr>
            <a:t>Inicio de Operaciones</a:t>
          </a:r>
          <a:endParaRPr lang="es-MX" sz="2000" dirty="0">
            <a:solidFill>
              <a:schemeClr val="tx1"/>
            </a:solidFill>
          </a:endParaRPr>
        </a:p>
      </dgm:t>
    </dgm:pt>
    <dgm:pt modelId="{4C80FF32-0143-4092-B3C0-AB5893171A61}" type="parTrans" cxnId="{2A5EBE85-26A8-478A-A7F6-3A09D08C27DA}">
      <dgm:prSet/>
      <dgm:spPr/>
      <dgm:t>
        <a:bodyPr/>
        <a:lstStyle/>
        <a:p>
          <a:endParaRPr lang="es-MX"/>
        </a:p>
      </dgm:t>
    </dgm:pt>
    <dgm:pt modelId="{637C1BE5-9509-48DE-B061-F1C66EA20F6C}" type="sibTrans" cxnId="{2A5EBE85-26A8-478A-A7F6-3A09D08C27DA}">
      <dgm:prSet/>
      <dgm:spPr/>
      <dgm:t>
        <a:bodyPr/>
        <a:lstStyle/>
        <a:p>
          <a:endParaRPr lang="es-MX"/>
        </a:p>
      </dgm:t>
    </dgm:pt>
    <dgm:pt modelId="{84DB1204-94AA-4F1C-A4AA-1B14E055A331}">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r>
            <a:rPr lang="es-MX" sz="1900" dirty="0" smtClean="0">
              <a:solidFill>
                <a:schemeClr val="tx1"/>
              </a:solidFill>
            </a:rPr>
            <a:t>Comité técnico el 20 de octubre de 2014.</a:t>
          </a:r>
          <a:endParaRPr lang="es-MX" sz="1900" dirty="0">
            <a:solidFill>
              <a:schemeClr val="tx1"/>
            </a:solidFill>
          </a:endParaRPr>
        </a:p>
      </dgm:t>
    </dgm:pt>
    <dgm:pt modelId="{ACFEC76C-54D0-4239-80DD-B53DCE96B64F}" type="parTrans" cxnId="{B8994B74-1F29-4736-9BFB-58EBA2E431AF}">
      <dgm:prSet/>
      <dgm:spPr/>
      <dgm:t>
        <a:bodyPr/>
        <a:lstStyle/>
        <a:p>
          <a:endParaRPr lang="es-MX"/>
        </a:p>
      </dgm:t>
    </dgm:pt>
    <dgm:pt modelId="{382FD369-7153-4FE6-96B2-EB26DDA4274C}" type="sibTrans" cxnId="{B8994B74-1F29-4736-9BFB-58EBA2E431AF}">
      <dgm:prSet/>
      <dgm:spPr/>
      <dgm:t>
        <a:bodyPr/>
        <a:lstStyle/>
        <a:p>
          <a:endParaRPr lang="es-MX"/>
        </a:p>
      </dgm:t>
    </dgm:pt>
    <dgm:pt modelId="{866B5469-A757-42EA-B07E-9B8C8C9E9502}">
      <dgm:prSet phldrT="[Texto]" custT="1"/>
      <dgm:spPr>
        <a:solidFill>
          <a:srgbClr val="92D050"/>
        </a:solidFill>
        <a:ln>
          <a:solidFill>
            <a:srgbClr val="92D050"/>
          </a:solidFill>
        </a:ln>
        <a:scene3d>
          <a:camera prst="orthographicFront"/>
          <a:lightRig rig="threePt" dir="t"/>
        </a:scene3d>
        <a:sp3d>
          <a:bevelT/>
        </a:sp3d>
      </dgm:spPr>
      <dgm:t>
        <a:bodyPr/>
        <a:lstStyle/>
        <a:p>
          <a:r>
            <a:rPr lang="es-MX" sz="2000" dirty="0" smtClean="0">
              <a:solidFill>
                <a:schemeClr val="tx1"/>
              </a:solidFill>
            </a:rPr>
            <a:t>Responsabilidad</a:t>
          </a:r>
          <a:endParaRPr lang="es-MX" sz="2000" dirty="0">
            <a:solidFill>
              <a:schemeClr val="tx1"/>
            </a:solidFill>
          </a:endParaRPr>
        </a:p>
      </dgm:t>
    </dgm:pt>
    <dgm:pt modelId="{D0E1D070-9247-4925-926B-53BE0F5E9D3B}" type="parTrans" cxnId="{B7799DB7-9B39-46AC-9888-DEDD0E150D7D}">
      <dgm:prSet/>
      <dgm:spPr/>
      <dgm:t>
        <a:bodyPr/>
        <a:lstStyle/>
        <a:p>
          <a:endParaRPr lang="es-MX"/>
        </a:p>
      </dgm:t>
    </dgm:pt>
    <dgm:pt modelId="{C7033DC4-D2FD-4970-96D6-6B33D83B6EF2}" type="sibTrans" cxnId="{B7799DB7-9B39-46AC-9888-DEDD0E150D7D}">
      <dgm:prSet/>
      <dgm:spPr/>
      <dgm:t>
        <a:bodyPr/>
        <a:lstStyle/>
        <a:p>
          <a:endParaRPr lang="es-MX"/>
        </a:p>
      </dgm:t>
    </dgm:pt>
    <dgm:pt modelId="{6422BF58-5E94-44B9-AC36-686F3F6F44CF}">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r>
            <a:rPr lang="es-MX" sz="2000" dirty="0" smtClean="0"/>
            <a:t>Recibir</a:t>
          </a:r>
          <a:endParaRPr lang="es-MX" sz="2000" dirty="0"/>
        </a:p>
      </dgm:t>
    </dgm:pt>
    <dgm:pt modelId="{DC161973-BE1C-4420-B288-F4E745F6EDE3}" type="parTrans" cxnId="{E88FB681-E784-4240-9CAD-D2796F7B9A19}">
      <dgm:prSet/>
      <dgm:spPr/>
      <dgm:t>
        <a:bodyPr/>
        <a:lstStyle/>
        <a:p>
          <a:endParaRPr lang="es-MX"/>
        </a:p>
      </dgm:t>
    </dgm:pt>
    <dgm:pt modelId="{2ECBAFE3-BEC3-4BC7-A232-D92DC83DED28}" type="sibTrans" cxnId="{E88FB681-E784-4240-9CAD-D2796F7B9A19}">
      <dgm:prSet/>
      <dgm:spPr/>
      <dgm:t>
        <a:bodyPr/>
        <a:lstStyle/>
        <a:p>
          <a:endParaRPr lang="es-MX"/>
        </a:p>
      </dgm:t>
    </dgm:pt>
    <dgm:pt modelId="{59202C29-B26D-42BE-AE14-E40D5463A9F9}">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r>
            <a:rPr lang="es-MX" sz="2000" dirty="0" smtClean="0"/>
            <a:t>Administrar</a:t>
          </a:r>
          <a:endParaRPr lang="es-MX" sz="2000" dirty="0"/>
        </a:p>
      </dgm:t>
    </dgm:pt>
    <dgm:pt modelId="{EC8D1A75-81CB-44AE-971E-0CB23FCA4F69}" type="parTrans" cxnId="{DB5E071F-96EF-4D5B-96E8-AF4599170EEA}">
      <dgm:prSet/>
      <dgm:spPr/>
      <dgm:t>
        <a:bodyPr/>
        <a:lstStyle/>
        <a:p>
          <a:endParaRPr lang="es-MX"/>
        </a:p>
      </dgm:t>
    </dgm:pt>
    <dgm:pt modelId="{4B4206CA-6E65-4CBA-8D7D-4F011F061679}" type="sibTrans" cxnId="{DB5E071F-96EF-4D5B-96E8-AF4599170EEA}">
      <dgm:prSet/>
      <dgm:spPr/>
      <dgm:t>
        <a:bodyPr/>
        <a:lstStyle/>
        <a:p>
          <a:endParaRPr lang="es-MX"/>
        </a:p>
      </dgm:t>
    </dgm:pt>
    <dgm:pt modelId="{B84E3929-3B84-4230-96A0-274942251207}">
      <dgm:prSet phldrT="[Texto]" custT="1"/>
      <dgm:spPr>
        <a:solidFill>
          <a:srgbClr val="92D050">
            <a:alpha val="75000"/>
          </a:srgbClr>
        </a:solidFill>
        <a:ln>
          <a:solidFill>
            <a:srgbClr val="92D050"/>
          </a:solidFill>
        </a:ln>
        <a:scene3d>
          <a:camera prst="orthographicFront"/>
          <a:lightRig rig="threePt" dir="t"/>
        </a:scene3d>
        <a:sp3d>
          <a:bevelT/>
        </a:sp3d>
      </dgm:spPr>
      <dgm:t>
        <a:bodyPr/>
        <a:lstStyle/>
        <a:p>
          <a:r>
            <a:rPr lang="es-MX" sz="2000" dirty="0" smtClean="0">
              <a:solidFill>
                <a:schemeClr val="tx1"/>
              </a:solidFill>
            </a:rPr>
            <a:t>Convenios de colaboración coordinación y asistencia técnica con:</a:t>
          </a:r>
          <a:endParaRPr lang="es-MX" sz="2000" dirty="0">
            <a:solidFill>
              <a:schemeClr val="tx1"/>
            </a:solidFill>
          </a:endParaRPr>
        </a:p>
      </dgm:t>
    </dgm:pt>
    <dgm:pt modelId="{553F9E9F-E50C-411C-BB3C-7E75C8B49F39}" type="parTrans" cxnId="{EB336AB5-85D6-4890-977A-343893B6F766}">
      <dgm:prSet/>
      <dgm:spPr/>
      <dgm:t>
        <a:bodyPr/>
        <a:lstStyle/>
        <a:p>
          <a:endParaRPr lang="es-MX"/>
        </a:p>
      </dgm:t>
    </dgm:pt>
    <dgm:pt modelId="{2AA13171-3715-481A-A251-9A5080DAC3A2}" type="sibTrans" cxnId="{EB336AB5-85D6-4890-977A-343893B6F766}">
      <dgm:prSet/>
      <dgm:spPr/>
      <dgm:t>
        <a:bodyPr/>
        <a:lstStyle/>
        <a:p>
          <a:endParaRPr lang="es-MX"/>
        </a:p>
      </dgm:t>
    </dgm:pt>
    <dgm:pt modelId="{A0177BF9-858D-4CAC-8A23-5A470D068103}">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r>
            <a:rPr lang="es-MX" sz="2000" dirty="0" smtClean="0"/>
            <a:t>Invertir</a:t>
          </a:r>
          <a:endParaRPr lang="es-MX" sz="2000" dirty="0"/>
        </a:p>
      </dgm:t>
    </dgm:pt>
    <dgm:pt modelId="{DEB13801-A33F-4D1D-BF6D-6BD230DAF1B9}" type="parTrans" cxnId="{C13031E0-37CB-4052-A4C4-56C1BA6139B8}">
      <dgm:prSet/>
      <dgm:spPr/>
      <dgm:t>
        <a:bodyPr/>
        <a:lstStyle/>
        <a:p>
          <a:endParaRPr lang="es-MX"/>
        </a:p>
      </dgm:t>
    </dgm:pt>
    <dgm:pt modelId="{5BA5CEFE-16E5-4CDE-A873-FFF56A011BFF}" type="sibTrans" cxnId="{C13031E0-37CB-4052-A4C4-56C1BA6139B8}">
      <dgm:prSet/>
      <dgm:spPr/>
      <dgm:t>
        <a:bodyPr/>
        <a:lstStyle/>
        <a:p>
          <a:endParaRPr lang="es-MX"/>
        </a:p>
      </dgm:t>
    </dgm:pt>
    <dgm:pt modelId="{B501C3A2-9EFD-42D2-BC8A-E95390C87B6D}">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r>
            <a:rPr lang="es-MX" sz="2000" dirty="0" smtClean="0"/>
            <a:t>Distribuir</a:t>
          </a:r>
          <a:endParaRPr lang="es-MX" sz="2000" dirty="0"/>
        </a:p>
      </dgm:t>
    </dgm:pt>
    <dgm:pt modelId="{5B12A7FC-173F-402A-B437-726343624D4B}" type="parTrans" cxnId="{A93A58D5-F862-4341-B29C-9402FD30FBC2}">
      <dgm:prSet/>
      <dgm:spPr/>
      <dgm:t>
        <a:bodyPr/>
        <a:lstStyle/>
        <a:p>
          <a:endParaRPr lang="es-MX"/>
        </a:p>
      </dgm:t>
    </dgm:pt>
    <dgm:pt modelId="{B3A1EC91-7218-41BC-B862-A03E2A5FF962}" type="sibTrans" cxnId="{A93A58D5-F862-4341-B29C-9402FD30FBC2}">
      <dgm:prSet/>
      <dgm:spPr/>
      <dgm:t>
        <a:bodyPr/>
        <a:lstStyle/>
        <a:p>
          <a:endParaRPr lang="es-MX"/>
        </a:p>
      </dgm:t>
    </dgm:pt>
    <dgm:pt modelId="{B742EDE2-1943-48EF-A404-10367610F849}">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r>
            <a:rPr lang="es-MX" sz="2000" dirty="0" smtClean="0"/>
            <a:t>Publicar</a:t>
          </a:r>
          <a:endParaRPr lang="es-MX" sz="2000" dirty="0"/>
        </a:p>
      </dgm:t>
    </dgm:pt>
    <dgm:pt modelId="{A5033B6F-438C-4C2C-B5FA-59836F908BA5}" type="parTrans" cxnId="{DF093F0D-CD48-4F6C-AFB4-E6C149FED994}">
      <dgm:prSet/>
      <dgm:spPr/>
      <dgm:t>
        <a:bodyPr/>
        <a:lstStyle/>
        <a:p>
          <a:endParaRPr lang="es-MX"/>
        </a:p>
      </dgm:t>
    </dgm:pt>
    <dgm:pt modelId="{C21CA972-BDD4-45A2-BE12-0E2739D1BB05}" type="sibTrans" cxnId="{DF093F0D-CD48-4F6C-AFB4-E6C149FED994}">
      <dgm:prSet/>
      <dgm:spPr/>
      <dgm:t>
        <a:bodyPr/>
        <a:lstStyle/>
        <a:p>
          <a:endParaRPr lang="es-MX"/>
        </a:p>
      </dgm:t>
    </dgm:pt>
    <dgm:pt modelId="{E2379BAA-8C79-4D8B-BD70-16AD7254B226}">
      <dgm:prSet phldrT="[Texto]"/>
      <dgm:spPr>
        <a:solidFill>
          <a:schemeClr val="accent5">
            <a:lumMod val="60000"/>
            <a:lumOff val="40000"/>
            <a:alpha val="90000"/>
          </a:schemeClr>
        </a:solidFill>
        <a:scene3d>
          <a:camera prst="orthographicFront"/>
          <a:lightRig rig="threePt" dir="t"/>
        </a:scene3d>
        <a:sp3d>
          <a:bevelT/>
        </a:sp3d>
      </dgm:spPr>
      <dgm:t>
        <a:bodyPr/>
        <a:lstStyle/>
        <a:p>
          <a:pPr algn="l"/>
          <a:endParaRPr lang="es-MX" sz="1900" dirty="0"/>
        </a:p>
      </dgm:t>
    </dgm:pt>
    <dgm:pt modelId="{BEE9232A-2F56-4BCD-99E8-418814FE49AD}" type="parTrans" cxnId="{F9ED1C75-19A1-414A-835A-FA5E17667C8D}">
      <dgm:prSet/>
      <dgm:spPr/>
      <dgm:t>
        <a:bodyPr/>
        <a:lstStyle/>
        <a:p>
          <a:endParaRPr lang="es-MX"/>
        </a:p>
      </dgm:t>
    </dgm:pt>
    <dgm:pt modelId="{084CCAFF-D20A-4FD0-9399-7E289C0A50E1}" type="sibTrans" cxnId="{F9ED1C75-19A1-414A-835A-FA5E17667C8D}">
      <dgm:prSet/>
      <dgm:spPr/>
      <dgm:t>
        <a:bodyPr/>
        <a:lstStyle/>
        <a:p>
          <a:endParaRPr lang="es-MX"/>
        </a:p>
      </dgm:t>
    </dgm:pt>
    <dgm:pt modelId="{1B1C8D50-FB1E-4F2B-AA30-F4EEAAC72E60}">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r>
            <a:rPr lang="es-MX" sz="2000" dirty="0" smtClean="0"/>
            <a:t>Difundir los ingresos de la actividad petrolera</a:t>
          </a:r>
          <a:endParaRPr lang="es-MX" sz="2000" dirty="0"/>
        </a:p>
      </dgm:t>
    </dgm:pt>
    <dgm:pt modelId="{ACDE5974-73E6-4542-AB58-3EF88FB57920}" type="parTrans" cxnId="{E92B562B-4CA0-4BE3-8182-5DD253388E8F}">
      <dgm:prSet/>
      <dgm:spPr/>
      <dgm:t>
        <a:bodyPr/>
        <a:lstStyle/>
        <a:p>
          <a:endParaRPr lang="es-MX"/>
        </a:p>
      </dgm:t>
    </dgm:pt>
    <dgm:pt modelId="{88CE1841-AD37-4A50-9F42-EC674075A59F}" type="sibTrans" cxnId="{E92B562B-4CA0-4BE3-8182-5DD253388E8F}">
      <dgm:prSet/>
      <dgm:spPr/>
      <dgm:t>
        <a:bodyPr/>
        <a:lstStyle/>
        <a:p>
          <a:endParaRPr lang="es-MX"/>
        </a:p>
      </dgm:t>
    </dgm:pt>
    <dgm:pt modelId="{363C50D1-5592-40C0-9E7D-999843726085}">
      <dgm:prSet phldrT="[Texto]" custT="1"/>
      <dgm:spPr>
        <a:solidFill>
          <a:schemeClr val="accent5">
            <a:lumMod val="60000"/>
            <a:lumOff val="40000"/>
            <a:alpha val="90000"/>
          </a:schemeClr>
        </a:solidFill>
        <a:scene3d>
          <a:camera prst="orthographicFront"/>
          <a:lightRig rig="threePt" dir="t"/>
        </a:scene3d>
        <a:sp3d>
          <a:bevelT/>
        </a:sp3d>
      </dgm:spPr>
      <dgm:t>
        <a:bodyPr/>
        <a:lstStyle/>
        <a:p>
          <a:pPr algn="l"/>
          <a:r>
            <a:rPr lang="es-MX" sz="2000" dirty="0" smtClean="0"/>
            <a:t>Secretaría de Economía</a:t>
          </a:r>
          <a:endParaRPr lang="es-MX" sz="2000" dirty="0"/>
        </a:p>
      </dgm:t>
    </dgm:pt>
    <dgm:pt modelId="{ADEAE7C7-64A2-48AB-8558-1919B94CEDDA}" type="parTrans" cxnId="{911EDA43-A4B2-4D0D-959B-4BAE58911500}">
      <dgm:prSet/>
      <dgm:spPr/>
      <dgm:t>
        <a:bodyPr/>
        <a:lstStyle/>
        <a:p>
          <a:endParaRPr lang="es-MX"/>
        </a:p>
      </dgm:t>
    </dgm:pt>
    <dgm:pt modelId="{A832C39A-5F64-4B3F-9397-BFE091BF4E2E}" type="sibTrans" cxnId="{911EDA43-A4B2-4D0D-959B-4BAE58911500}">
      <dgm:prSet/>
      <dgm:spPr/>
      <dgm:t>
        <a:bodyPr/>
        <a:lstStyle/>
        <a:p>
          <a:endParaRPr lang="es-MX"/>
        </a:p>
      </dgm:t>
    </dgm:pt>
    <dgm:pt modelId="{D5CC29DE-BC7E-4D67-847F-112F5CC948F2}">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r>
            <a:rPr lang="es-MX" sz="2000" dirty="0" smtClean="0"/>
            <a:t>Comisión Nacional de Hidrocarburos 		</a:t>
          </a:r>
          <a:endParaRPr lang="es-MX" sz="2000" dirty="0"/>
        </a:p>
      </dgm:t>
    </dgm:pt>
    <dgm:pt modelId="{53C6B5A2-0DCD-4FAC-A8D1-589E04132B29}" type="parTrans" cxnId="{361AEEED-F2E9-4F08-967B-04A07C0561C0}">
      <dgm:prSet/>
      <dgm:spPr/>
      <dgm:t>
        <a:bodyPr/>
        <a:lstStyle/>
        <a:p>
          <a:endParaRPr lang="es-MX"/>
        </a:p>
      </dgm:t>
    </dgm:pt>
    <dgm:pt modelId="{C67B9833-6E2F-4F62-8248-3F806A826AD8}" type="sibTrans" cxnId="{361AEEED-F2E9-4F08-967B-04A07C0561C0}">
      <dgm:prSet/>
      <dgm:spPr/>
      <dgm:t>
        <a:bodyPr/>
        <a:lstStyle/>
        <a:p>
          <a:endParaRPr lang="es-MX"/>
        </a:p>
      </dgm:t>
    </dgm:pt>
    <dgm:pt modelId="{BB930152-7516-4506-95C0-5632EC94BCE6}">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endParaRPr lang="es-MX" sz="1800" dirty="0">
            <a:solidFill>
              <a:schemeClr val="tx1"/>
            </a:solidFill>
          </a:endParaRPr>
        </a:p>
      </dgm:t>
    </dgm:pt>
    <dgm:pt modelId="{CFCC20DF-BAAE-4DAB-94E6-B80493E60E8A}" type="parTrans" cxnId="{BC292EB4-71B6-45E1-9FE5-B8DFA47DA485}">
      <dgm:prSet/>
      <dgm:spPr/>
      <dgm:t>
        <a:bodyPr/>
        <a:lstStyle/>
        <a:p>
          <a:endParaRPr lang="es-MX"/>
        </a:p>
      </dgm:t>
    </dgm:pt>
    <dgm:pt modelId="{C77787B4-5C6B-4D2A-A8E1-34DB0AC4E705}" type="sibTrans" cxnId="{BC292EB4-71B6-45E1-9FE5-B8DFA47DA485}">
      <dgm:prSet/>
      <dgm:spPr/>
      <dgm:t>
        <a:bodyPr/>
        <a:lstStyle/>
        <a:p>
          <a:endParaRPr lang="es-MX"/>
        </a:p>
      </dgm:t>
    </dgm:pt>
    <dgm:pt modelId="{FF927A99-3835-4C2C-AA9E-A96482FF571F}">
      <dgm:prSet phldrT="[Texto]" custT="1"/>
      <dgm:spPr>
        <a:solidFill>
          <a:schemeClr val="accent5">
            <a:lumMod val="60000"/>
            <a:lumOff val="40000"/>
            <a:alpha val="90000"/>
          </a:schemeClr>
        </a:solidFill>
        <a:scene3d>
          <a:camera prst="orthographicFront"/>
          <a:lightRig rig="threePt" dir="t"/>
        </a:scene3d>
        <a:sp3d>
          <a:bevelT/>
        </a:sp3d>
      </dgm:spPr>
      <dgm:t>
        <a:bodyPr/>
        <a:lstStyle/>
        <a:p>
          <a:pPr algn="l"/>
          <a:r>
            <a:rPr lang="es-MX" sz="2000" dirty="0" smtClean="0"/>
            <a:t>Secretaría de Hacienda</a:t>
          </a:r>
          <a:endParaRPr lang="es-MX" sz="2000" dirty="0"/>
        </a:p>
      </dgm:t>
    </dgm:pt>
    <dgm:pt modelId="{D8250B29-07AE-49E2-8CA7-D59703DA2E2C}" type="parTrans" cxnId="{5626FB1B-AE78-4008-B96D-CA70119D4013}">
      <dgm:prSet/>
      <dgm:spPr/>
      <dgm:t>
        <a:bodyPr/>
        <a:lstStyle/>
        <a:p>
          <a:endParaRPr lang="es-MX"/>
        </a:p>
      </dgm:t>
    </dgm:pt>
    <dgm:pt modelId="{953B4E49-F20C-4A21-85E3-7EC301B9F352}" type="sibTrans" cxnId="{5626FB1B-AE78-4008-B96D-CA70119D4013}">
      <dgm:prSet/>
      <dgm:spPr/>
      <dgm:t>
        <a:bodyPr/>
        <a:lstStyle/>
        <a:p>
          <a:endParaRPr lang="es-MX"/>
        </a:p>
      </dgm:t>
    </dgm:pt>
    <dgm:pt modelId="{54A7CC75-A103-4A41-B0F5-5EABE1E43F1E}">
      <dgm:prSet phldrT="[Texto]" custT="1"/>
      <dgm:spPr>
        <a:solidFill>
          <a:schemeClr val="accent5">
            <a:lumMod val="60000"/>
            <a:lumOff val="40000"/>
            <a:alpha val="90000"/>
          </a:schemeClr>
        </a:solidFill>
        <a:scene3d>
          <a:camera prst="orthographicFront"/>
          <a:lightRig rig="threePt" dir="t"/>
        </a:scene3d>
        <a:sp3d>
          <a:bevelT/>
        </a:sp3d>
      </dgm:spPr>
      <dgm:t>
        <a:bodyPr/>
        <a:lstStyle/>
        <a:p>
          <a:pPr algn="l"/>
          <a:endParaRPr lang="es-MX" sz="1100" dirty="0"/>
        </a:p>
      </dgm:t>
    </dgm:pt>
    <dgm:pt modelId="{FA223B6F-67B8-4378-9757-9838FD42C228}" type="parTrans" cxnId="{78F468B0-2886-48D6-9A03-3453280B6661}">
      <dgm:prSet/>
      <dgm:spPr/>
      <dgm:t>
        <a:bodyPr/>
        <a:lstStyle/>
        <a:p>
          <a:endParaRPr lang="es-MX"/>
        </a:p>
      </dgm:t>
    </dgm:pt>
    <dgm:pt modelId="{215D2FC5-8D51-49BD-8CCE-7DB872CB9C7D}" type="sibTrans" cxnId="{78F468B0-2886-48D6-9A03-3453280B6661}">
      <dgm:prSet/>
      <dgm:spPr/>
      <dgm:t>
        <a:bodyPr/>
        <a:lstStyle/>
        <a:p>
          <a:endParaRPr lang="es-MX"/>
        </a:p>
      </dgm:t>
    </dgm:pt>
    <dgm:pt modelId="{71FA34B4-E0A1-457B-B9F8-2D277A8F6F6E}">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endParaRPr lang="es-MX" sz="1400" dirty="0"/>
        </a:p>
      </dgm:t>
    </dgm:pt>
    <dgm:pt modelId="{09E0E9A6-D5D2-4482-B07F-EF79A626C627}" type="parTrans" cxnId="{1CED0129-CC8E-4652-8664-C88EC34FE85B}">
      <dgm:prSet/>
      <dgm:spPr/>
      <dgm:t>
        <a:bodyPr/>
        <a:lstStyle/>
        <a:p>
          <a:endParaRPr lang="es-MX"/>
        </a:p>
      </dgm:t>
    </dgm:pt>
    <dgm:pt modelId="{D23ED993-3068-4E8A-B9D6-7493303D2C14}" type="sibTrans" cxnId="{1CED0129-CC8E-4652-8664-C88EC34FE85B}">
      <dgm:prSet/>
      <dgm:spPr/>
      <dgm:t>
        <a:bodyPr/>
        <a:lstStyle/>
        <a:p>
          <a:endParaRPr lang="es-MX"/>
        </a:p>
      </dgm:t>
    </dgm:pt>
    <dgm:pt modelId="{4E1F1CA9-93D6-48D3-BB8C-71A6FBF4157D}">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endParaRPr lang="es-MX" sz="2400" dirty="0">
            <a:solidFill>
              <a:schemeClr val="tx1"/>
            </a:solidFill>
          </a:endParaRPr>
        </a:p>
      </dgm:t>
    </dgm:pt>
    <dgm:pt modelId="{0AA67449-D9D2-417D-AFB9-3DD4AEA08CFB}" type="parTrans" cxnId="{BD7348F2-CE1B-4EA7-A794-D46A6BA3BF23}">
      <dgm:prSet/>
      <dgm:spPr/>
      <dgm:t>
        <a:bodyPr/>
        <a:lstStyle/>
        <a:p>
          <a:endParaRPr lang="es-MX"/>
        </a:p>
      </dgm:t>
    </dgm:pt>
    <dgm:pt modelId="{EC7EC796-F00D-4080-B4C5-7E7369D2D207}" type="sibTrans" cxnId="{BD7348F2-CE1B-4EA7-A794-D46A6BA3BF23}">
      <dgm:prSet/>
      <dgm:spPr/>
      <dgm:t>
        <a:bodyPr/>
        <a:lstStyle/>
        <a:p>
          <a:endParaRPr lang="es-MX"/>
        </a:p>
      </dgm:t>
    </dgm:pt>
    <dgm:pt modelId="{DED2F627-C6D9-4089-9007-8FD4E2575BB1}">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r>
            <a:rPr lang="es-MX" sz="1900" dirty="0" smtClean="0">
              <a:solidFill>
                <a:schemeClr val="tx1"/>
              </a:solidFill>
            </a:rPr>
            <a:t>FMP, el 01 de enero de 2015. </a:t>
          </a:r>
          <a:endParaRPr lang="es-MX" sz="1900" dirty="0">
            <a:solidFill>
              <a:schemeClr val="tx1"/>
            </a:solidFill>
          </a:endParaRPr>
        </a:p>
      </dgm:t>
    </dgm:pt>
    <dgm:pt modelId="{F31530FE-530A-4144-B8CE-2896480D0B89}" type="sibTrans" cxnId="{7D3AAF92-D00A-4896-AF8D-4FDDDDDA676E}">
      <dgm:prSet/>
      <dgm:spPr/>
      <dgm:t>
        <a:bodyPr/>
        <a:lstStyle/>
        <a:p>
          <a:endParaRPr lang="es-MX"/>
        </a:p>
      </dgm:t>
    </dgm:pt>
    <dgm:pt modelId="{E001D816-AF8A-4EE1-B925-897623F73B34}" type="parTrans" cxnId="{7D3AAF92-D00A-4896-AF8D-4FDDDDDA676E}">
      <dgm:prSet/>
      <dgm:spPr/>
      <dgm:t>
        <a:bodyPr/>
        <a:lstStyle/>
        <a:p>
          <a:endParaRPr lang="es-MX"/>
        </a:p>
      </dgm:t>
    </dgm:pt>
    <dgm:pt modelId="{C2D45567-CC7E-48A4-998D-1B20875082F2}">
      <dgm:prSet phldrT="[Texto]" custT="1"/>
      <dgm:spPr>
        <a:solidFill>
          <a:schemeClr val="accent5">
            <a:lumMod val="60000"/>
            <a:lumOff val="40000"/>
            <a:alpha val="90000"/>
          </a:schemeClr>
        </a:solidFill>
        <a:scene3d>
          <a:camera prst="orthographicFront"/>
          <a:lightRig rig="threePt" dir="t"/>
        </a:scene3d>
        <a:sp3d>
          <a:bevelT/>
        </a:sp3d>
      </dgm:spPr>
      <dgm:t>
        <a:bodyPr/>
        <a:lstStyle/>
        <a:p>
          <a:pPr algn="just"/>
          <a:endParaRPr lang="es-MX" sz="1900" dirty="0">
            <a:solidFill>
              <a:schemeClr val="tx1"/>
            </a:solidFill>
          </a:endParaRPr>
        </a:p>
      </dgm:t>
    </dgm:pt>
    <dgm:pt modelId="{656DAA80-979A-4663-9E43-DC7A3D34266E}" type="sibTrans" cxnId="{0C07EA46-73A3-4BE6-912E-AE899C87AF0E}">
      <dgm:prSet/>
      <dgm:spPr/>
      <dgm:t>
        <a:bodyPr/>
        <a:lstStyle/>
        <a:p>
          <a:endParaRPr lang="es-MX"/>
        </a:p>
      </dgm:t>
    </dgm:pt>
    <dgm:pt modelId="{BEB8A784-7EF2-4DA6-89CC-169F3C308266}" type="parTrans" cxnId="{0C07EA46-73A3-4BE6-912E-AE899C87AF0E}">
      <dgm:prSet/>
      <dgm:spPr/>
      <dgm:t>
        <a:bodyPr/>
        <a:lstStyle/>
        <a:p>
          <a:endParaRPr lang="es-MX"/>
        </a:p>
      </dgm:t>
    </dgm:pt>
    <dgm:pt modelId="{47569F66-A401-4CEE-BB6E-11528C744A61}" type="pres">
      <dgm:prSet presAssocID="{888ED5A5-963E-4DD9-8B8E-2CF7D15C4DFF}" presName="Name0" presStyleCnt="0">
        <dgm:presLayoutVars>
          <dgm:dir/>
          <dgm:animLvl val="lvl"/>
          <dgm:resizeHandles val="exact"/>
        </dgm:presLayoutVars>
      </dgm:prSet>
      <dgm:spPr/>
      <dgm:t>
        <a:bodyPr/>
        <a:lstStyle/>
        <a:p>
          <a:endParaRPr lang="es-MX"/>
        </a:p>
      </dgm:t>
    </dgm:pt>
    <dgm:pt modelId="{4873501A-8B08-4D03-B2AE-1D47F08680C0}" type="pres">
      <dgm:prSet presAssocID="{52F054FF-E265-4A0B-87F4-560693A62FC0}" presName="composite" presStyleCnt="0"/>
      <dgm:spPr/>
    </dgm:pt>
    <dgm:pt modelId="{28065072-9EB8-49C2-A517-660DC77EB200}" type="pres">
      <dgm:prSet presAssocID="{52F054FF-E265-4A0B-87F4-560693A62FC0}" presName="parTx" presStyleLbl="alignNode1" presStyleIdx="0" presStyleCnt="3" custScaleY="99479" custLinFactNeighborX="1153" custLinFactNeighborY="-91257">
        <dgm:presLayoutVars>
          <dgm:chMax val="0"/>
          <dgm:chPref val="0"/>
          <dgm:bulletEnabled val="1"/>
        </dgm:presLayoutVars>
      </dgm:prSet>
      <dgm:spPr/>
      <dgm:t>
        <a:bodyPr/>
        <a:lstStyle/>
        <a:p>
          <a:endParaRPr lang="es-MX"/>
        </a:p>
      </dgm:t>
    </dgm:pt>
    <dgm:pt modelId="{C2F4B4ED-EBB7-481F-BB75-F1B9162E8555}" type="pres">
      <dgm:prSet presAssocID="{52F054FF-E265-4A0B-87F4-560693A62FC0}" presName="desTx" presStyleLbl="alignAccFollowNode1" presStyleIdx="0" presStyleCnt="3" custScaleY="117278" custLinFactNeighborX="1131" custLinFactNeighborY="1078">
        <dgm:presLayoutVars>
          <dgm:bulletEnabled val="1"/>
        </dgm:presLayoutVars>
      </dgm:prSet>
      <dgm:spPr/>
      <dgm:t>
        <a:bodyPr/>
        <a:lstStyle/>
        <a:p>
          <a:endParaRPr lang="es-MX"/>
        </a:p>
      </dgm:t>
    </dgm:pt>
    <dgm:pt modelId="{A72743A5-27BB-41A8-A4F5-64EC1C913240}" type="pres">
      <dgm:prSet presAssocID="{637C1BE5-9509-48DE-B061-F1C66EA20F6C}" presName="space" presStyleCnt="0"/>
      <dgm:spPr/>
    </dgm:pt>
    <dgm:pt modelId="{652F8FB3-FC02-47DA-8146-0AAF86D42379}" type="pres">
      <dgm:prSet presAssocID="{866B5469-A757-42EA-B07E-9B8C8C9E9502}" presName="composite" presStyleCnt="0"/>
      <dgm:spPr/>
    </dgm:pt>
    <dgm:pt modelId="{2E8506BC-05FE-4B01-A510-4C313BAC0C57}" type="pres">
      <dgm:prSet presAssocID="{866B5469-A757-42EA-B07E-9B8C8C9E9502}" presName="parTx" presStyleLbl="alignNode1" presStyleIdx="1" presStyleCnt="3" custAng="10800000" custFlipVert="1" custScaleX="114168" custScaleY="1339948" custLinFactY="-311897" custLinFactNeighborX="588" custLinFactNeighborY="-400000">
        <dgm:presLayoutVars>
          <dgm:chMax val="0"/>
          <dgm:chPref val="0"/>
          <dgm:bulletEnabled val="1"/>
        </dgm:presLayoutVars>
      </dgm:prSet>
      <dgm:spPr/>
      <dgm:t>
        <a:bodyPr/>
        <a:lstStyle/>
        <a:p>
          <a:endParaRPr lang="es-MX"/>
        </a:p>
      </dgm:t>
    </dgm:pt>
    <dgm:pt modelId="{050E930D-310E-4CBE-8708-30A7741AA720}" type="pres">
      <dgm:prSet presAssocID="{866B5469-A757-42EA-B07E-9B8C8C9E9502}" presName="desTx" presStyleLbl="alignAccFollowNode1" presStyleIdx="1" presStyleCnt="3" custScaleX="110877" custScaleY="99855" custLinFactNeighborX="2095" custLinFactNeighborY="-967">
        <dgm:presLayoutVars>
          <dgm:bulletEnabled val="1"/>
        </dgm:presLayoutVars>
      </dgm:prSet>
      <dgm:spPr/>
      <dgm:t>
        <a:bodyPr/>
        <a:lstStyle/>
        <a:p>
          <a:endParaRPr lang="es-MX"/>
        </a:p>
      </dgm:t>
    </dgm:pt>
    <dgm:pt modelId="{CD900E77-248C-4165-AF12-9A8B9AF5DF3F}" type="pres">
      <dgm:prSet presAssocID="{C7033DC4-D2FD-4970-96D6-6B33D83B6EF2}" presName="space" presStyleCnt="0"/>
      <dgm:spPr/>
    </dgm:pt>
    <dgm:pt modelId="{A3E4BB3F-CC74-437F-A58C-C36DF21D28E0}" type="pres">
      <dgm:prSet presAssocID="{B84E3929-3B84-4230-96A0-274942251207}" presName="composite" presStyleCnt="0"/>
      <dgm:spPr/>
    </dgm:pt>
    <dgm:pt modelId="{249D8C1C-64A5-419A-8BBC-4009A00B19D6}" type="pres">
      <dgm:prSet presAssocID="{B84E3929-3B84-4230-96A0-274942251207}" presName="parTx" presStyleLbl="alignNode1" presStyleIdx="2" presStyleCnt="3" custScaleX="137220" custScaleY="700369" custLinFactY="-400000" custLinFactNeighborX="-2646" custLinFactNeighborY="-409433">
        <dgm:presLayoutVars>
          <dgm:chMax val="0"/>
          <dgm:chPref val="0"/>
          <dgm:bulletEnabled val="1"/>
        </dgm:presLayoutVars>
      </dgm:prSet>
      <dgm:spPr/>
      <dgm:t>
        <a:bodyPr/>
        <a:lstStyle/>
        <a:p>
          <a:endParaRPr lang="es-MX"/>
        </a:p>
      </dgm:t>
    </dgm:pt>
    <dgm:pt modelId="{4185EDED-BB9F-4E86-BB34-D26BC70A56FF}" type="pres">
      <dgm:prSet presAssocID="{B84E3929-3B84-4230-96A0-274942251207}" presName="desTx" presStyleLbl="alignAccFollowNode1" presStyleIdx="2" presStyleCnt="3" custScaleX="138769" custScaleY="80902" custLinFactNeighborX="-2642" custLinFactNeighborY="-24466">
        <dgm:presLayoutVars>
          <dgm:bulletEnabled val="1"/>
        </dgm:presLayoutVars>
      </dgm:prSet>
      <dgm:spPr/>
      <dgm:t>
        <a:bodyPr/>
        <a:lstStyle/>
        <a:p>
          <a:endParaRPr lang="es-MX"/>
        </a:p>
      </dgm:t>
    </dgm:pt>
  </dgm:ptLst>
  <dgm:cxnLst>
    <dgm:cxn modelId="{F9ED1C75-19A1-414A-835A-FA5E17667C8D}" srcId="{866B5469-A757-42EA-B07E-9B8C8C9E9502}" destId="{E2379BAA-8C79-4D8B-BD70-16AD7254B226}" srcOrd="6" destOrd="0" parTransId="{BEE9232A-2F56-4BCD-99E8-418814FE49AD}" sibTransId="{084CCAFF-D20A-4FD0-9399-7E289C0A50E1}"/>
    <dgm:cxn modelId="{1CED0129-CC8E-4652-8664-C88EC34FE85B}" srcId="{B84E3929-3B84-4230-96A0-274942251207}" destId="{71FA34B4-E0A1-457B-B9F8-2D277A8F6F6E}" srcOrd="3" destOrd="0" parTransId="{09E0E9A6-D5D2-4482-B07F-EF79A626C627}" sibTransId="{D23ED993-3068-4E8A-B9D6-7493303D2C14}"/>
    <dgm:cxn modelId="{1FB3149A-A8DE-44FE-89FD-359569019306}" type="presOf" srcId="{6422BF58-5E94-44B9-AC36-686F3F6F44CF}" destId="{050E930D-310E-4CBE-8708-30A7741AA720}" srcOrd="0" destOrd="0" presId="urn:microsoft.com/office/officeart/2005/8/layout/hList1"/>
    <dgm:cxn modelId="{6A0F64AA-71B3-466C-95BB-D9D9410F26AD}" type="presOf" srcId="{C2D45567-CC7E-48A4-998D-1B20875082F2}" destId="{C2F4B4ED-EBB7-481F-BB75-F1B9162E8555}" srcOrd="0" destOrd="2" presId="urn:microsoft.com/office/officeart/2005/8/layout/hList1"/>
    <dgm:cxn modelId="{EE0C7871-A4EF-40F9-BF3C-D878346418DF}" type="presOf" srcId="{D5CC29DE-BC7E-4D67-847F-112F5CC948F2}" destId="{4185EDED-BB9F-4E86-BB34-D26BC70A56FF}" srcOrd="0" destOrd="4" presId="urn:microsoft.com/office/officeart/2005/8/layout/hList1"/>
    <dgm:cxn modelId="{2A5EBE85-26A8-478A-A7F6-3A09D08C27DA}" srcId="{888ED5A5-963E-4DD9-8B8E-2CF7D15C4DFF}" destId="{52F054FF-E265-4A0B-87F4-560693A62FC0}" srcOrd="0" destOrd="0" parTransId="{4C80FF32-0143-4092-B3C0-AB5893171A61}" sibTransId="{637C1BE5-9509-48DE-B061-F1C66EA20F6C}"/>
    <dgm:cxn modelId="{646FBB2C-C7A6-4151-A580-06C30CFEBB6B}" type="presOf" srcId="{59202C29-B26D-42BE-AE14-E40D5463A9F9}" destId="{050E930D-310E-4CBE-8708-30A7741AA720}" srcOrd="0" destOrd="1" presId="urn:microsoft.com/office/officeart/2005/8/layout/hList1"/>
    <dgm:cxn modelId="{5626FB1B-AE78-4008-B96D-CA70119D4013}" srcId="{B84E3929-3B84-4230-96A0-274942251207}" destId="{FF927A99-3835-4C2C-AA9E-A96482FF571F}" srcOrd="0" destOrd="0" parTransId="{D8250B29-07AE-49E2-8CA7-D59703DA2E2C}" sibTransId="{953B4E49-F20C-4A21-85E3-7EC301B9F352}"/>
    <dgm:cxn modelId="{B7799DB7-9B39-46AC-9888-DEDD0E150D7D}" srcId="{888ED5A5-963E-4DD9-8B8E-2CF7D15C4DFF}" destId="{866B5469-A757-42EA-B07E-9B8C8C9E9502}" srcOrd="1" destOrd="0" parTransId="{D0E1D070-9247-4925-926B-53BE0F5E9D3B}" sibTransId="{C7033DC4-D2FD-4970-96D6-6B33D83B6EF2}"/>
    <dgm:cxn modelId="{BD7348F2-CE1B-4EA7-A794-D46A6BA3BF23}" srcId="{52F054FF-E265-4A0B-87F4-560693A62FC0}" destId="{4E1F1CA9-93D6-48D3-BB8C-71A6FBF4157D}" srcOrd="0" destOrd="0" parTransId="{0AA67449-D9D2-417D-AFB9-3DD4AEA08CFB}" sibTransId="{EC7EC796-F00D-4080-B4C5-7E7369D2D207}"/>
    <dgm:cxn modelId="{CF5244FA-9661-4A41-A916-B661741DA53F}" type="presOf" srcId="{B84E3929-3B84-4230-96A0-274942251207}" destId="{249D8C1C-64A5-419A-8BBC-4009A00B19D6}" srcOrd="0" destOrd="0" presId="urn:microsoft.com/office/officeart/2005/8/layout/hList1"/>
    <dgm:cxn modelId="{184EA492-ECE5-493F-9CCF-F632D7A84A03}" type="presOf" srcId="{BB930152-7516-4506-95C0-5632EC94BCE6}" destId="{C2F4B4ED-EBB7-481F-BB75-F1B9162E8555}" srcOrd="0" destOrd="4" presId="urn:microsoft.com/office/officeart/2005/8/layout/hList1"/>
    <dgm:cxn modelId="{5A6E1566-B25E-4506-8B92-E779A08FE71C}" type="presOf" srcId="{363C50D1-5592-40C0-9E7D-999843726085}" destId="{4185EDED-BB9F-4E86-BB34-D26BC70A56FF}" srcOrd="0" destOrd="2" presId="urn:microsoft.com/office/officeart/2005/8/layout/hList1"/>
    <dgm:cxn modelId="{3CA0AF32-634F-4041-9C46-A8E06E7788D1}" type="presOf" srcId="{FF927A99-3835-4C2C-AA9E-A96482FF571F}" destId="{4185EDED-BB9F-4E86-BB34-D26BC70A56FF}" srcOrd="0" destOrd="0" presId="urn:microsoft.com/office/officeart/2005/8/layout/hList1"/>
    <dgm:cxn modelId="{89F68D39-2BC0-4788-A695-A1E66A975374}" type="presOf" srcId="{4E1F1CA9-93D6-48D3-BB8C-71A6FBF4157D}" destId="{C2F4B4ED-EBB7-481F-BB75-F1B9162E8555}" srcOrd="0" destOrd="0" presId="urn:microsoft.com/office/officeart/2005/8/layout/hList1"/>
    <dgm:cxn modelId="{C13031E0-37CB-4052-A4C4-56C1BA6139B8}" srcId="{866B5469-A757-42EA-B07E-9B8C8C9E9502}" destId="{A0177BF9-858D-4CAC-8A23-5A470D068103}" srcOrd="2" destOrd="0" parTransId="{DEB13801-A33F-4D1D-BF6D-6BD230DAF1B9}" sibTransId="{5BA5CEFE-16E5-4CDE-A873-FFF56A011BFF}"/>
    <dgm:cxn modelId="{242D1CA1-B91D-4E03-A4FD-DC495E9E1969}" type="presOf" srcId="{DED2F627-C6D9-4089-9007-8FD4E2575BB1}" destId="{C2F4B4ED-EBB7-481F-BB75-F1B9162E8555}" srcOrd="0" destOrd="3" presId="urn:microsoft.com/office/officeart/2005/8/layout/hList1"/>
    <dgm:cxn modelId="{DB5E071F-96EF-4D5B-96E8-AF4599170EEA}" srcId="{866B5469-A757-42EA-B07E-9B8C8C9E9502}" destId="{59202C29-B26D-42BE-AE14-E40D5463A9F9}" srcOrd="1" destOrd="0" parTransId="{EC8D1A75-81CB-44AE-971E-0CB23FCA4F69}" sibTransId="{4B4206CA-6E65-4CBA-8D7D-4F011F061679}"/>
    <dgm:cxn modelId="{DF1B156D-547B-4E32-A78C-D1EB74A871DB}" type="presOf" srcId="{B742EDE2-1943-48EF-A404-10367610F849}" destId="{050E930D-310E-4CBE-8708-30A7741AA720}" srcOrd="0" destOrd="4" presId="urn:microsoft.com/office/officeart/2005/8/layout/hList1"/>
    <dgm:cxn modelId="{7D3AAF92-D00A-4896-AF8D-4FDDDDDA676E}" srcId="{52F054FF-E265-4A0B-87F4-560693A62FC0}" destId="{DED2F627-C6D9-4089-9007-8FD4E2575BB1}" srcOrd="3" destOrd="0" parTransId="{E001D816-AF8A-4EE1-B925-897623F73B34}" sibTransId="{F31530FE-530A-4144-B8CE-2896480D0B89}"/>
    <dgm:cxn modelId="{E88FB681-E784-4240-9CAD-D2796F7B9A19}" srcId="{866B5469-A757-42EA-B07E-9B8C8C9E9502}" destId="{6422BF58-5E94-44B9-AC36-686F3F6F44CF}" srcOrd="0" destOrd="0" parTransId="{DC161973-BE1C-4420-B288-F4E745F6EDE3}" sibTransId="{2ECBAFE3-BEC3-4BC7-A232-D92DC83DED28}"/>
    <dgm:cxn modelId="{7B0A8935-C14A-4F2E-A6EE-B8D8B3D64351}" type="presOf" srcId="{888ED5A5-963E-4DD9-8B8E-2CF7D15C4DFF}" destId="{47569F66-A401-4CEE-BB6E-11528C744A61}" srcOrd="0" destOrd="0" presId="urn:microsoft.com/office/officeart/2005/8/layout/hList1"/>
    <dgm:cxn modelId="{70A5E4DB-F40C-436F-970E-2C2BC35C0A12}" type="presOf" srcId="{B501C3A2-9EFD-42D2-BC8A-E95390C87B6D}" destId="{050E930D-310E-4CBE-8708-30A7741AA720}" srcOrd="0" destOrd="3" presId="urn:microsoft.com/office/officeart/2005/8/layout/hList1"/>
    <dgm:cxn modelId="{989BBDF6-9336-40F0-9FEC-477C07E27852}" type="presOf" srcId="{1B1C8D50-FB1E-4F2B-AA30-F4EEAAC72E60}" destId="{050E930D-310E-4CBE-8708-30A7741AA720}" srcOrd="0" destOrd="5" presId="urn:microsoft.com/office/officeart/2005/8/layout/hList1"/>
    <dgm:cxn modelId="{310AE3C2-F788-4DC8-8CEA-DE4986D1BDA1}" type="presOf" srcId="{A0177BF9-858D-4CAC-8A23-5A470D068103}" destId="{050E930D-310E-4CBE-8708-30A7741AA720}" srcOrd="0" destOrd="2" presId="urn:microsoft.com/office/officeart/2005/8/layout/hList1"/>
    <dgm:cxn modelId="{911EDA43-A4B2-4D0D-959B-4BAE58911500}" srcId="{B84E3929-3B84-4230-96A0-274942251207}" destId="{363C50D1-5592-40C0-9E7D-999843726085}" srcOrd="2" destOrd="0" parTransId="{ADEAE7C7-64A2-48AB-8558-1919B94CEDDA}" sibTransId="{A832C39A-5F64-4B3F-9397-BFE091BF4E2E}"/>
    <dgm:cxn modelId="{361AEEED-F2E9-4F08-967B-04A07C0561C0}" srcId="{B84E3929-3B84-4230-96A0-274942251207}" destId="{D5CC29DE-BC7E-4D67-847F-112F5CC948F2}" srcOrd="4" destOrd="0" parTransId="{53C6B5A2-0DCD-4FAC-A8D1-589E04132B29}" sibTransId="{C67B9833-6E2F-4F62-8248-3F806A826AD8}"/>
    <dgm:cxn modelId="{BC292EB4-71B6-45E1-9FE5-B8DFA47DA485}" srcId="{52F054FF-E265-4A0B-87F4-560693A62FC0}" destId="{BB930152-7516-4506-95C0-5632EC94BCE6}" srcOrd="4" destOrd="0" parTransId="{CFCC20DF-BAAE-4DAB-94E6-B80493E60E8A}" sibTransId="{C77787B4-5C6B-4D2A-A8E1-34DB0AC4E705}"/>
    <dgm:cxn modelId="{4CF4D8B7-1C42-4375-9FBD-DE5BCF9BC754}" type="presOf" srcId="{52F054FF-E265-4A0B-87F4-560693A62FC0}" destId="{28065072-9EB8-49C2-A517-660DC77EB200}" srcOrd="0" destOrd="0" presId="urn:microsoft.com/office/officeart/2005/8/layout/hList1"/>
    <dgm:cxn modelId="{0C07EA46-73A3-4BE6-912E-AE899C87AF0E}" srcId="{52F054FF-E265-4A0B-87F4-560693A62FC0}" destId="{C2D45567-CC7E-48A4-998D-1B20875082F2}" srcOrd="2" destOrd="0" parTransId="{BEB8A784-7EF2-4DA6-89CC-169F3C308266}" sibTransId="{656DAA80-979A-4663-9E43-DC7A3D34266E}"/>
    <dgm:cxn modelId="{A93A58D5-F862-4341-B29C-9402FD30FBC2}" srcId="{866B5469-A757-42EA-B07E-9B8C8C9E9502}" destId="{B501C3A2-9EFD-42D2-BC8A-E95390C87B6D}" srcOrd="3" destOrd="0" parTransId="{5B12A7FC-173F-402A-B437-726343624D4B}" sibTransId="{B3A1EC91-7218-41BC-B862-A03E2A5FF962}"/>
    <dgm:cxn modelId="{78F468B0-2886-48D6-9A03-3453280B6661}" srcId="{B84E3929-3B84-4230-96A0-274942251207}" destId="{54A7CC75-A103-4A41-B0F5-5EABE1E43F1E}" srcOrd="1" destOrd="0" parTransId="{FA223B6F-67B8-4378-9757-9838FD42C228}" sibTransId="{215D2FC5-8D51-49BD-8CCE-7DB872CB9C7D}"/>
    <dgm:cxn modelId="{C1895DD8-414B-4458-9198-46F335003786}" type="presOf" srcId="{E2379BAA-8C79-4D8B-BD70-16AD7254B226}" destId="{050E930D-310E-4CBE-8708-30A7741AA720}" srcOrd="0" destOrd="6" presId="urn:microsoft.com/office/officeart/2005/8/layout/hList1"/>
    <dgm:cxn modelId="{B8994B74-1F29-4736-9BFB-58EBA2E431AF}" srcId="{52F054FF-E265-4A0B-87F4-560693A62FC0}" destId="{84DB1204-94AA-4F1C-A4AA-1B14E055A331}" srcOrd="1" destOrd="0" parTransId="{ACFEC76C-54D0-4239-80DD-B53DCE96B64F}" sibTransId="{382FD369-7153-4FE6-96B2-EB26DDA4274C}"/>
    <dgm:cxn modelId="{D1417B85-E9DF-498E-932C-CF5396B7247C}" type="presOf" srcId="{71FA34B4-E0A1-457B-B9F8-2D277A8F6F6E}" destId="{4185EDED-BB9F-4E86-BB34-D26BC70A56FF}" srcOrd="0" destOrd="3" presId="urn:microsoft.com/office/officeart/2005/8/layout/hList1"/>
    <dgm:cxn modelId="{E92B562B-4CA0-4BE3-8182-5DD253388E8F}" srcId="{866B5469-A757-42EA-B07E-9B8C8C9E9502}" destId="{1B1C8D50-FB1E-4F2B-AA30-F4EEAAC72E60}" srcOrd="5" destOrd="0" parTransId="{ACDE5974-73E6-4542-AB58-3EF88FB57920}" sibTransId="{88CE1841-AD37-4A50-9F42-EC674075A59F}"/>
    <dgm:cxn modelId="{EB336AB5-85D6-4890-977A-343893B6F766}" srcId="{888ED5A5-963E-4DD9-8B8E-2CF7D15C4DFF}" destId="{B84E3929-3B84-4230-96A0-274942251207}" srcOrd="2" destOrd="0" parTransId="{553F9E9F-E50C-411C-BB3C-7E75C8B49F39}" sibTransId="{2AA13171-3715-481A-A251-9A5080DAC3A2}"/>
    <dgm:cxn modelId="{DF093F0D-CD48-4F6C-AFB4-E6C149FED994}" srcId="{866B5469-A757-42EA-B07E-9B8C8C9E9502}" destId="{B742EDE2-1943-48EF-A404-10367610F849}" srcOrd="4" destOrd="0" parTransId="{A5033B6F-438C-4C2C-B5FA-59836F908BA5}" sibTransId="{C21CA972-BDD4-45A2-BE12-0E2739D1BB05}"/>
    <dgm:cxn modelId="{6CC54F6C-E758-4990-BE41-C173F3613550}" type="presOf" srcId="{866B5469-A757-42EA-B07E-9B8C8C9E9502}" destId="{2E8506BC-05FE-4B01-A510-4C313BAC0C57}" srcOrd="0" destOrd="0" presId="urn:microsoft.com/office/officeart/2005/8/layout/hList1"/>
    <dgm:cxn modelId="{DD54EE7A-3023-47C8-9B54-981F72F1F200}" type="presOf" srcId="{84DB1204-94AA-4F1C-A4AA-1B14E055A331}" destId="{C2F4B4ED-EBB7-481F-BB75-F1B9162E8555}" srcOrd="0" destOrd="1" presId="urn:microsoft.com/office/officeart/2005/8/layout/hList1"/>
    <dgm:cxn modelId="{9C3B11C3-CFD4-478C-8576-43E5D72EF0CE}" type="presOf" srcId="{54A7CC75-A103-4A41-B0F5-5EABE1E43F1E}" destId="{4185EDED-BB9F-4E86-BB34-D26BC70A56FF}" srcOrd="0" destOrd="1" presId="urn:microsoft.com/office/officeart/2005/8/layout/hList1"/>
    <dgm:cxn modelId="{049E9480-7D36-4AB8-BFE7-C7DD78945983}" type="presParOf" srcId="{47569F66-A401-4CEE-BB6E-11528C744A61}" destId="{4873501A-8B08-4D03-B2AE-1D47F08680C0}" srcOrd="0" destOrd="0" presId="urn:microsoft.com/office/officeart/2005/8/layout/hList1"/>
    <dgm:cxn modelId="{2896A746-D245-4006-BE4E-BC5974BFE03E}" type="presParOf" srcId="{4873501A-8B08-4D03-B2AE-1D47F08680C0}" destId="{28065072-9EB8-49C2-A517-660DC77EB200}" srcOrd="0" destOrd="0" presId="urn:microsoft.com/office/officeart/2005/8/layout/hList1"/>
    <dgm:cxn modelId="{A97EFD5F-533B-4877-9B71-FC7714E550F4}" type="presParOf" srcId="{4873501A-8B08-4D03-B2AE-1D47F08680C0}" destId="{C2F4B4ED-EBB7-481F-BB75-F1B9162E8555}" srcOrd="1" destOrd="0" presId="urn:microsoft.com/office/officeart/2005/8/layout/hList1"/>
    <dgm:cxn modelId="{7E747A90-C0CC-4EE6-B3A4-A0EB43401531}" type="presParOf" srcId="{47569F66-A401-4CEE-BB6E-11528C744A61}" destId="{A72743A5-27BB-41A8-A4F5-64EC1C913240}" srcOrd="1" destOrd="0" presId="urn:microsoft.com/office/officeart/2005/8/layout/hList1"/>
    <dgm:cxn modelId="{4839AB75-3C5D-4A42-8351-BE434A820379}" type="presParOf" srcId="{47569F66-A401-4CEE-BB6E-11528C744A61}" destId="{652F8FB3-FC02-47DA-8146-0AAF86D42379}" srcOrd="2" destOrd="0" presId="urn:microsoft.com/office/officeart/2005/8/layout/hList1"/>
    <dgm:cxn modelId="{D818FF23-235F-4387-95A7-EE386345AB8F}" type="presParOf" srcId="{652F8FB3-FC02-47DA-8146-0AAF86D42379}" destId="{2E8506BC-05FE-4B01-A510-4C313BAC0C57}" srcOrd="0" destOrd="0" presId="urn:microsoft.com/office/officeart/2005/8/layout/hList1"/>
    <dgm:cxn modelId="{6DEADDCF-CC62-486B-8EDD-EC4B64C66CF6}" type="presParOf" srcId="{652F8FB3-FC02-47DA-8146-0AAF86D42379}" destId="{050E930D-310E-4CBE-8708-30A7741AA720}" srcOrd="1" destOrd="0" presId="urn:microsoft.com/office/officeart/2005/8/layout/hList1"/>
    <dgm:cxn modelId="{C3A5BAAE-B2CE-4C42-8116-DE64145704D1}" type="presParOf" srcId="{47569F66-A401-4CEE-BB6E-11528C744A61}" destId="{CD900E77-248C-4165-AF12-9A8B9AF5DF3F}" srcOrd="3" destOrd="0" presId="urn:microsoft.com/office/officeart/2005/8/layout/hList1"/>
    <dgm:cxn modelId="{CB0A6047-DC7C-4712-8CD2-AE89EB88C28D}" type="presParOf" srcId="{47569F66-A401-4CEE-BB6E-11528C744A61}" destId="{A3E4BB3F-CC74-437F-A58C-C36DF21D28E0}" srcOrd="4" destOrd="0" presId="urn:microsoft.com/office/officeart/2005/8/layout/hList1"/>
    <dgm:cxn modelId="{F43778F7-C5E6-4AB8-85A2-7288956A9365}" type="presParOf" srcId="{A3E4BB3F-CC74-437F-A58C-C36DF21D28E0}" destId="{249D8C1C-64A5-419A-8BBC-4009A00B19D6}" srcOrd="0" destOrd="0" presId="urn:microsoft.com/office/officeart/2005/8/layout/hList1"/>
    <dgm:cxn modelId="{CAFCF1C1-994D-44DF-B4FE-373F1FA686B3}" type="presParOf" srcId="{A3E4BB3F-CC74-437F-A58C-C36DF21D28E0}" destId="{4185EDED-BB9F-4E86-BB34-D26BC70A56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DC2A5-614D-4273-91BC-B61D99E6DA6E}">
      <dsp:nvSpPr>
        <dsp:cNvPr id="0" name=""/>
        <dsp:cNvSpPr/>
      </dsp:nvSpPr>
      <dsp:spPr>
        <a:xfrm rot="5400000">
          <a:off x="4709755" y="-1897867"/>
          <a:ext cx="1162788" cy="5253703"/>
        </a:xfrm>
        <a:prstGeom prst="round2SameRect">
          <a:avLst/>
        </a:prstGeom>
        <a:solidFill>
          <a:schemeClr val="accent3">
            <a:lumMod val="20000"/>
            <a:lumOff val="8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La producción industrial podría crecer de manera más moderada como resultado de la apreciación del dólar.</a:t>
          </a:r>
          <a:endParaRPr lang="es-MX" sz="1600" kern="1200" dirty="0"/>
        </a:p>
        <a:p>
          <a:pPr marL="171450" lvl="1" indent="-171450" algn="just" defTabSz="711200">
            <a:lnSpc>
              <a:spcPct val="90000"/>
            </a:lnSpc>
            <a:spcBef>
              <a:spcPct val="0"/>
            </a:spcBef>
            <a:spcAft>
              <a:spcPct val="15000"/>
            </a:spcAft>
            <a:buChar char="••"/>
          </a:pPr>
          <a:r>
            <a:rPr lang="es-MX" sz="1600" kern="1200" dirty="0" smtClean="0"/>
            <a:t>Los precios de los energéticos podrían desincentivar la inversión en el sector.</a:t>
          </a:r>
          <a:endParaRPr lang="es-MX" sz="1600" kern="1200" dirty="0"/>
        </a:p>
      </dsp:txBody>
      <dsp:txXfrm rot="-5400000">
        <a:off x="2664298" y="204353"/>
        <a:ext cx="5196940" cy="1049262"/>
      </dsp:txXfrm>
    </dsp:sp>
    <dsp:sp modelId="{E9F892E7-F16E-4A4C-9CD9-4F0DAEA635B3}">
      <dsp:nvSpPr>
        <dsp:cNvPr id="0" name=""/>
        <dsp:cNvSpPr/>
      </dsp:nvSpPr>
      <dsp:spPr>
        <a:xfrm>
          <a:off x="290910" y="2241"/>
          <a:ext cx="2373386" cy="1453485"/>
        </a:xfrm>
        <a:prstGeom prst="roundRect">
          <a:avLst/>
        </a:prstGeom>
        <a:solidFill>
          <a:srgbClr val="BAE18F"/>
        </a:solidFill>
        <a:ln w="9525" cap="flat" cmpd="sng" algn="ctr">
          <a:solidFill>
            <a:schemeClr val="accent3">
              <a:shade val="95000"/>
              <a:satMod val="105000"/>
            </a:schemeClr>
          </a:solidFill>
          <a:prstDash val="solid"/>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Menor dinamismo de la economía de Estados Unidos</a:t>
          </a:r>
          <a:endParaRPr lang="es-MX" sz="2000" kern="1200" dirty="0">
            <a:solidFill>
              <a:schemeClr val="tx1"/>
            </a:solidFill>
          </a:endParaRPr>
        </a:p>
      </dsp:txBody>
      <dsp:txXfrm>
        <a:off x="361863" y="73194"/>
        <a:ext cx="2231480" cy="1311579"/>
      </dsp:txXfrm>
    </dsp:sp>
    <dsp:sp modelId="{A1332EB3-2642-424C-81E6-9C42CA1A0D19}">
      <dsp:nvSpPr>
        <dsp:cNvPr id="0" name=""/>
        <dsp:cNvSpPr/>
      </dsp:nvSpPr>
      <dsp:spPr>
        <a:xfrm rot="5400000">
          <a:off x="4771795" y="-434734"/>
          <a:ext cx="1038707" cy="5253703"/>
        </a:xfrm>
        <a:prstGeom prst="round2SameRect">
          <a:avLst/>
        </a:prstGeom>
        <a:solidFill>
          <a:schemeClr val="accent3">
            <a:lumMod val="20000"/>
            <a:lumOff val="8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Existe el riesgo de una mayor desaceleración para algunas economías como China, Brasil y Rusia.</a:t>
          </a:r>
          <a:endParaRPr lang="es-MX" sz="1600" kern="1200" dirty="0"/>
        </a:p>
      </dsp:txBody>
      <dsp:txXfrm rot="-5400000">
        <a:off x="2664298" y="1723468"/>
        <a:ext cx="5202998" cy="937297"/>
      </dsp:txXfrm>
    </dsp:sp>
    <dsp:sp modelId="{4142AD2D-4EC5-4658-8380-F8A5009F8EBB}">
      <dsp:nvSpPr>
        <dsp:cNvPr id="0" name=""/>
        <dsp:cNvSpPr/>
      </dsp:nvSpPr>
      <dsp:spPr>
        <a:xfrm>
          <a:off x="288021" y="1576177"/>
          <a:ext cx="2373386" cy="1298384"/>
        </a:xfrm>
        <a:prstGeom prst="roundRect">
          <a:avLst/>
        </a:prstGeom>
        <a:solidFill>
          <a:srgbClr val="BAE18F"/>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Debilitamiento de la economía mundial</a:t>
          </a:r>
          <a:endParaRPr lang="es-MX" sz="2000" kern="1200" dirty="0">
            <a:solidFill>
              <a:schemeClr val="tx1"/>
            </a:solidFill>
          </a:endParaRPr>
        </a:p>
      </dsp:txBody>
      <dsp:txXfrm>
        <a:off x="351403" y="1639559"/>
        <a:ext cx="2246622" cy="1171620"/>
      </dsp:txXfrm>
    </dsp:sp>
    <dsp:sp modelId="{BEB022C3-6035-480F-BCBE-F07F633983A5}">
      <dsp:nvSpPr>
        <dsp:cNvPr id="0" name=""/>
        <dsp:cNvSpPr/>
      </dsp:nvSpPr>
      <dsp:spPr>
        <a:xfrm rot="5400000">
          <a:off x="4324849" y="1238832"/>
          <a:ext cx="1922833" cy="5248573"/>
        </a:xfrm>
        <a:prstGeom prst="round2SameRect">
          <a:avLst/>
        </a:prstGeom>
        <a:solidFill>
          <a:schemeClr val="accent3">
            <a:lumMod val="20000"/>
            <a:lumOff val="8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t>Expectativa en la normalización de la política monetaria de Estados Unidos.</a:t>
          </a:r>
          <a:endParaRPr lang="es-MX" sz="1600" kern="1200" dirty="0"/>
        </a:p>
        <a:p>
          <a:pPr marL="171450" lvl="1" indent="-171450" algn="l" defTabSz="711200">
            <a:lnSpc>
              <a:spcPct val="90000"/>
            </a:lnSpc>
            <a:spcBef>
              <a:spcPct val="0"/>
            </a:spcBef>
            <a:spcAft>
              <a:spcPct val="15000"/>
            </a:spcAft>
            <a:buChar char="••"/>
          </a:pPr>
          <a:r>
            <a:rPr lang="es-MX" sz="1600" kern="1200" dirty="0" smtClean="0"/>
            <a:t>Falta de una solución estructural a la crisis de deuda de Grecia.</a:t>
          </a:r>
          <a:endParaRPr lang="es-MX" sz="1600" kern="1200" dirty="0"/>
        </a:p>
        <a:p>
          <a:pPr marL="171450" lvl="1" indent="-171450" algn="l" defTabSz="711200">
            <a:lnSpc>
              <a:spcPct val="90000"/>
            </a:lnSpc>
            <a:spcBef>
              <a:spcPct val="0"/>
            </a:spcBef>
            <a:spcAft>
              <a:spcPct val="15000"/>
            </a:spcAft>
            <a:buChar char="••"/>
          </a:pPr>
          <a:r>
            <a:rPr lang="es-MX" sz="1600" kern="1200" dirty="0" smtClean="0"/>
            <a:t>Mayor volatilidad en los mercados accionarios en China.</a:t>
          </a:r>
          <a:endParaRPr lang="es-MX" sz="1600" kern="1200" dirty="0"/>
        </a:p>
        <a:p>
          <a:pPr marL="171450" lvl="1" indent="-171450" algn="l" defTabSz="711200">
            <a:lnSpc>
              <a:spcPct val="90000"/>
            </a:lnSpc>
            <a:spcBef>
              <a:spcPct val="0"/>
            </a:spcBef>
            <a:spcAft>
              <a:spcPct val="15000"/>
            </a:spcAft>
            <a:buChar char="••"/>
          </a:pPr>
          <a:r>
            <a:rPr lang="es-MX" sz="1600" kern="1200" dirty="0" smtClean="0"/>
            <a:t>Tensiones geopolíticas.</a:t>
          </a:r>
          <a:endParaRPr lang="es-MX" sz="1600" kern="1200" dirty="0"/>
        </a:p>
      </dsp:txBody>
      <dsp:txXfrm rot="-5400000">
        <a:off x="2661980" y="2995567"/>
        <a:ext cx="5154708" cy="1735103"/>
      </dsp:txXfrm>
    </dsp:sp>
    <dsp:sp modelId="{AA6D8697-990B-40ED-A650-9C6713B1F61B}">
      <dsp:nvSpPr>
        <dsp:cNvPr id="0" name=""/>
        <dsp:cNvSpPr/>
      </dsp:nvSpPr>
      <dsp:spPr>
        <a:xfrm>
          <a:off x="290910" y="3112506"/>
          <a:ext cx="2371069" cy="1453485"/>
        </a:xfrm>
        <a:prstGeom prst="roundRect">
          <a:avLst/>
        </a:prstGeom>
        <a:solidFill>
          <a:srgbClr val="BAE18F"/>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Elevada volatilidad en los mercados financieros internacionales</a:t>
          </a:r>
          <a:endParaRPr lang="es-MX" sz="2000" kern="1200" dirty="0">
            <a:solidFill>
              <a:schemeClr val="tx1"/>
            </a:solidFill>
          </a:endParaRPr>
        </a:p>
      </dsp:txBody>
      <dsp:txXfrm>
        <a:off x="361863" y="3183459"/>
        <a:ext cx="2229163" cy="1311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FE206-E3B3-4A23-A304-3C136D0D6E04}">
      <dsp:nvSpPr>
        <dsp:cNvPr id="0" name=""/>
        <dsp:cNvSpPr/>
      </dsp:nvSpPr>
      <dsp:spPr>
        <a:xfrm>
          <a:off x="1793013" y="576973"/>
          <a:ext cx="2161543" cy="1441749"/>
        </a:xfrm>
        <a:prstGeom prst="rect">
          <a:avLst/>
        </a:prstGeom>
        <a:solidFill>
          <a:schemeClr val="tx2">
            <a:lumMod val="40000"/>
            <a:lumOff val="6000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a:bevelT/>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smtClean="0"/>
            <a:t>Gobierno Federal</a:t>
          </a:r>
        </a:p>
        <a:p>
          <a:pPr lvl="0" algn="ctr" defTabSz="711200">
            <a:lnSpc>
              <a:spcPct val="90000"/>
            </a:lnSpc>
            <a:spcBef>
              <a:spcPct val="0"/>
            </a:spcBef>
            <a:spcAft>
              <a:spcPct val="35000"/>
            </a:spcAft>
          </a:pPr>
          <a:r>
            <a:rPr lang="es-MX" sz="1600" b="1" kern="1200" dirty="0" smtClean="0"/>
            <a:t>2,904,011.8</a:t>
          </a:r>
        </a:p>
        <a:p>
          <a:pPr lvl="0" algn="ctr" defTabSz="711200">
            <a:lnSpc>
              <a:spcPct val="90000"/>
            </a:lnSpc>
            <a:spcBef>
              <a:spcPct val="0"/>
            </a:spcBef>
            <a:spcAft>
              <a:spcPct val="35000"/>
            </a:spcAft>
          </a:pPr>
          <a:r>
            <a:rPr lang="es-MX" sz="1600" b="1" kern="1200" dirty="0" smtClean="0"/>
            <a:t>61.9%</a:t>
          </a:r>
          <a:endParaRPr lang="es-MX" sz="1600" b="1" kern="1200" dirty="0"/>
        </a:p>
      </dsp:txBody>
      <dsp:txXfrm>
        <a:off x="2138860" y="576973"/>
        <a:ext cx="1815696" cy="1441749"/>
      </dsp:txXfrm>
    </dsp:sp>
    <dsp:sp modelId="{08E43618-4ACA-4B66-A140-91A376AF1102}">
      <dsp:nvSpPr>
        <dsp:cNvPr id="0" name=""/>
        <dsp:cNvSpPr/>
      </dsp:nvSpPr>
      <dsp:spPr>
        <a:xfrm>
          <a:off x="1793013" y="2018723"/>
          <a:ext cx="2161543" cy="1441749"/>
        </a:xfrm>
        <a:prstGeom prst="rect">
          <a:avLst/>
        </a:prstGeom>
        <a:solidFill>
          <a:schemeClr val="accent2">
            <a:lumMod val="60000"/>
            <a:lumOff val="40000"/>
          </a:schemeClr>
        </a:solidFill>
        <a:ln w="9525" cap="flat" cmpd="sng" algn="ctr">
          <a:solidFill>
            <a:schemeClr val="accent4">
              <a:tint val="40000"/>
              <a:alpha val="90000"/>
              <a:hueOff val="-789142"/>
              <a:satOff val="4431"/>
              <a:lumOff val="28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err="1" smtClean="0"/>
            <a:t>Org</a:t>
          </a:r>
          <a:r>
            <a:rPr lang="es-MX" sz="1600" b="1" kern="1200" dirty="0" smtClean="0"/>
            <a:t>. y Empresas</a:t>
          </a:r>
        </a:p>
        <a:p>
          <a:pPr lvl="0" algn="ctr" defTabSz="711200">
            <a:lnSpc>
              <a:spcPct val="90000"/>
            </a:lnSpc>
            <a:spcBef>
              <a:spcPct val="0"/>
            </a:spcBef>
            <a:spcAft>
              <a:spcPct val="35000"/>
            </a:spcAft>
          </a:pPr>
          <a:r>
            <a:rPr lang="es-MX" sz="1600" b="1" kern="1200" dirty="0" smtClean="0"/>
            <a:t>1,118,070.6</a:t>
          </a:r>
        </a:p>
        <a:p>
          <a:pPr lvl="0" algn="ctr" defTabSz="711200">
            <a:lnSpc>
              <a:spcPct val="90000"/>
            </a:lnSpc>
            <a:spcBef>
              <a:spcPct val="0"/>
            </a:spcBef>
            <a:spcAft>
              <a:spcPct val="35000"/>
            </a:spcAft>
          </a:pPr>
          <a:r>
            <a:rPr lang="es-MX" sz="1600" b="1" kern="1200" dirty="0" smtClean="0"/>
            <a:t>23.8%</a:t>
          </a:r>
          <a:endParaRPr lang="es-MX" sz="1600" b="1" kern="1200" dirty="0"/>
        </a:p>
      </dsp:txBody>
      <dsp:txXfrm>
        <a:off x="2138860" y="2018723"/>
        <a:ext cx="1815696" cy="1441749"/>
      </dsp:txXfrm>
    </dsp:sp>
    <dsp:sp modelId="{6DAB3D62-B1FD-407E-8E31-12606E5B56D5}">
      <dsp:nvSpPr>
        <dsp:cNvPr id="0" name=""/>
        <dsp:cNvSpPr/>
      </dsp:nvSpPr>
      <dsp:spPr>
        <a:xfrm>
          <a:off x="1793013" y="3460473"/>
          <a:ext cx="2161543" cy="1441749"/>
        </a:xfrm>
        <a:prstGeom prst="rect">
          <a:avLst/>
        </a:prstGeom>
        <a:solidFill>
          <a:schemeClr val="accent3">
            <a:lumMod val="60000"/>
            <a:lumOff val="40000"/>
          </a:schemeClr>
        </a:solidFill>
        <a:ln w="9525" cap="flat" cmpd="sng" algn="ctr">
          <a:solidFill>
            <a:schemeClr val="accent4">
              <a:tint val="40000"/>
              <a:alpha val="90000"/>
              <a:hueOff val="-1578284"/>
              <a:satOff val="8863"/>
              <a:lumOff val="56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smtClean="0"/>
            <a:t>Financiamiento</a:t>
          </a:r>
        </a:p>
        <a:p>
          <a:pPr lvl="0" algn="ctr" defTabSz="711200">
            <a:lnSpc>
              <a:spcPct val="90000"/>
            </a:lnSpc>
            <a:spcBef>
              <a:spcPct val="0"/>
            </a:spcBef>
            <a:spcAft>
              <a:spcPct val="35000"/>
            </a:spcAft>
          </a:pPr>
          <a:r>
            <a:rPr lang="es-MX" sz="1600" b="1" kern="1200" dirty="0" smtClean="0"/>
            <a:t>672,595.0</a:t>
          </a:r>
        </a:p>
        <a:p>
          <a:pPr lvl="0" algn="ctr" defTabSz="711200">
            <a:lnSpc>
              <a:spcPct val="90000"/>
            </a:lnSpc>
            <a:spcBef>
              <a:spcPct val="0"/>
            </a:spcBef>
            <a:spcAft>
              <a:spcPct val="35000"/>
            </a:spcAft>
          </a:pPr>
          <a:r>
            <a:rPr lang="es-MX" sz="1600" b="1" kern="1200" dirty="0" smtClean="0"/>
            <a:t>14.3%</a:t>
          </a:r>
          <a:endParaRPr lang="es-MX" sz="1600" b="1" kern="1200" dirty="0"/>
        </a:p>
      </dsp:txBody>
      <dsp:txXfrm>
        <a:off x="2138860" y="3460473"/>
        <a:ext cx="1815696" cy="1441749"/>
      </dsp:txXfrm>
    </dsp:sp>
    <dsp:sp modelId="{0604B46C-5876-4D93-A1E4-E762E45EA13C}">
      <dsp:nvSpPr>
        <dsp:cNvPr id="0" name=""/>
        <dsp:cNvSpPr/>
      </dsp:nvSpPr>
      <dsp:spPr>
        <a:xfrm>
          <a:off x="794178" y="1715"/>
          <a:ext cx="1496119" cy="119406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smtClean="0"/>
            <a:t>LIF -2015</a:t>
          </a:r>
        </a:p>
        <a:p>
          <a:pPr lvl="0" algn="ctr" defTabSz="711200">
            <a:lnSpc>
              <a:spcPct val="90000"/>
            </a:lnSpc>
            <a:spcBef>
              <a:spcPct val="0"/>
            </a:spcBef>
            <a:spcAft>
              <a:spcPct val="35000"/>
            </a:spcAft>
          </a:pPr>
          <a:r>
            <a:rPr lang="es-MX" sz="1600" kern="1200" smtClean="0"/>
            <a:t>4,694,677.4</a:t>
          </a:r>
          <a:endParaRPr lang="es-MX" sz="1600" kern="1200" dirty="0"/>
        </a:p>
      </dsp:txBody>
      <dsp:txXfrm>
        <a:off x="1013280" y="176582"/>
        <a:ext cx="1057915" cy="844331"/>
      </dsp:txXfrm>
    </dsp:sp>
    <dsp:sp modelId="{107601D7-AA6B-4A5A-BC50-9677E6B6DA69}">
      <dsp:nvSpPr>
        <dsp:cNvPr id="0" name=""/>
        <dsp:cNvSpPr/>
      </dsp:nvSpPr>
      <dsp:spPr>
        <a:xfrm>
          <a:off x="5133405" y="576973"/>
          <a:ext cx="2161543" cy="1441749"/>
        </a:xfrm>
        <a:prstGeom prst="rect">
          <a:avLst/>
        </a:prstGeom>
        <a:solidFill>
          <a:schemeClr val="accent4">
            <a:lumMod val="60000"/>
            <a:lumOff val="40000"/>
          </a:schemeClr>
        </a:solidFill>
        <a:ln w="9525" cap="flat" cmpd="sng" algn="ctr">
          <a:solidFill>
            <a:schemeClr val="accent4">
              <a:tint val="40000"/>
              <a:alpha val="90000"/>
              <a:hueOff val="-2367426"/>
              <a:satOff val="13294"/>
              <a:lumOff val="8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smtClean="0"/>
            <a:t>Gobierno Federal</a:t>
          </a:r>
        </a:p>
        <a:p>
          <a:pPr lvl="0" algn="ctr" defTabSz="711200">
            <a:lnSpc>
              <a:spcPct val="90000"/>
            </a:lnSpc>
            <a:spcBef>
              <a:spcPct val="0"/>
            </a:spcBef>
            <a:spcAft>
              <a:spcPct val="35000"/>
            </a:spcAft>
          </a:pPr>
          <a:r>
            <a:rPr lang="es-MX" sz="1600" b="1" kern="1200" dirty="0" smtClean="0"/>
            <a:t>3,093,148.1</a:t>
          </a:r>
        </a:p>
        <a:p>
          <a:pPr lvl="0" algn="ctr" defTabSz="711200">
            <a:lnSpc>
              <a:spcPct val="90000"/>
            </a:lnSpc>
            <a:spcBef>
              <a:spcPct val="0"/>
            </a:spcBef>
            <a:spcAft>
              <a:spcPct val="35000"/>
            </a:spcAft>
          </a:pPr>
          <a:r>
            <a:rPr lang="es-MX" sz="1600" b="1" kern="1200" dirty="0" smtClean="0"/>
            <a:t>65.2%</a:t>
          </a:r>
          <a:endParaRPr lang="es-MX" sz="1600" b="1" kern="1200" dirty="0"/>
        </a:p>
      </dsp:txBody>
      <dsp:txXfrm>
        <a:off x="5479252" y="576973"/>
        <a:ext cx="1815696" cy="1441749"/>
      </dsp:txXfrm>
    </dsp:sp>
    <dsp:sp modelId="{59759B02-0D5B-4E27-8DC6-C22206C4F245}">
      <dsp:nvSpPr>
        <dsp:cNvPr id="0" name=""/>
        <dsp:cNvSpPr/>
      </dsp:nvSpPr>
      <dsp:spPr>
        <a:xfrm>
          <a:off x="5133405" y="2018723"/>
          <a:ext cx="2161543" cy="1441749"/>
        </a:xfrm>
        <a:prstGeom prst="rect">
          <a:avLst/>
        </a:prstGeom>
        <a:solidFill>
          <a:schemeClr val="accent5">
            <a:lumMod val="60000"/>
            <a:lumOff val="40000"/>
          </a:schemeClr>
        </a:solidFill>
        <a:ln w="9525" cap="flat" cmpd="sng" algn="ctr">
          <a:solidFill>
            <a:schemeClr val="accent4">
              <a:tint val="40000"/>
              <a:alpha val="90000"/>
              <a:hueOff val="-3156568"/>
              <a:satOff val="17726"/>
              <a:lumOff val="112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err="1" smtClean="0"/>
            <a:t>Org</a:t>
          </a:r>
          <a:r>
            <a:rPr lang="es-MX" sz="1600" b="1" kern="1200" dirty="0" smtClean="0"/>
            <a:t>. y Empresas</a:t>
          </a:r>
        </a:p>
        <a:p>
          <a:pPr lvl="0" algn="ctr" defTabSz="711200">
            <a:lnSpc>
              <a:spcPct val="90000"/>
            </a:lnSpc>
            <a:spcBef>
              <a:spcPct val="0"/>
            </a:spcBef>
            <a:spcAft>
              <a:spcPct val="35000"/>
            </a:spcAft>
          </a:pPr>
          <a:r>
            <a:rPr lang="es-MX" sz="1600" b="1" kern="1200" dirty="0" smtClean="0"/>
            <a:t>1,044,556.9</a:t>
          </a:r>
        </a:p>
        <a:p>
          <a:pPr lvl="0" algn="ctr" defTabSz="711200">
            <a:lnSpc>
              <a:spcPct val="90000"/>
            </a:lnSpc>
            <a:spcBef>
              <a:spcPct val="0"/>
            </a:spcBef>
            <a:spcAft>
              <a:spcPct val="35000"/>
            </a:spcAft>
          </a:pPr>
          <a:r>
            <a:rPr lang="es-MX" sz="1600" b="1" kern="1200" dirty="0" smtClean="0"/>
            <a:t>22.0%</a:t>
          </a:r>
          <a:endParaRPr lang="es-MX" sz="1600" b="1" kern="1200" dirty="0"/>
        </a:p>
      </dsp:txBody>
      <dsp:txXfrm>
        <a:off x="5479252" y="2018723"/>
        <a:ext cx="1815696" cy="1441749"/>
      </dsp:txXfrm>
    </dsp:sp>
    <dsp:sp modelId="{F1EFB284-3CD1-4384-BF47-236D100E803F}">
      <dsp:nvSpPr>
        <dsp:cNvPr id="0" name=""/>
        <dsp:cNvSpPr/>
      </dsp:nvSpPr>
      <dsp:spPr>
        <a:xfrm>
          <a:off x="5133405" y="3460473"/>
          <a:ext cx="2161543" cy="1441749"/>
        </a:xfrm>
        <a:prstGeom prst="rect">
          <a:avLst/>
        </a:prstGeom>
        <a:solidFill>
          <a:schemeClr val="accent6">
            <a:lumMod val="60000"/>
            <a:lumOff val="40000"/>
          </a:schemeClr>
        </a:solidFill>
        <a:ln w="9525" cap="flat" cmpd="sng" algn="ctr">
          <a:solidFill>
            <a:schemeClr val="accent4">
              <a:tint val="40000"/>
              <a:alpha val="90000"/>
              <a:hueOff val="-3945710"/>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smtClean="0"/>
            <a:t>Financiamiento</a:t>
          </a:r>
        </a:p>
        <a:p>
          <a:pPr lvl="0" algn="ctr" defTabSz="711200">
            <a:lnSpc>
              <a:spcPct val="90000"/>
            </a:lnSpc>
            <a:spcBef>
              <a:spcPct val="0"/>
            </a:spcBef>
            <a:spcAft>
              <a:spcPct val="35000"/>
            </a:spcAft>
          </a:pPr>
          <a:r>
            <a:rPr lang="es-MX" sz="1600" b="1" kern="1200" dirty="0" smtClean="0"/>
            <a:t>609,240.7</a:t>
          </a:r>
        </a:p>
        <a:p>
          <a:pPr lvl="0" algn="ctr" defTabSz="711200">
            <a:lnSpc>
              <a:spcPct val="90000"/>
            </a:lnSpc>
            <a:spcBef>
              <a:spcPct val="0"/>
            </a:spcBef>
            <a:spcAft>
              <a:spcPct val="35000"/>
            </a:spcAft>
          </a:pPr>
          <a:r>
            <a:rPr lang="es-MX" sz="1600" b="1" kern="1200" dirty="0" smtClean="0"/>
            <a:t>12.8%</a:t>
          </a:r>
          <a:endParaRPr lang="es-MX" sz="1600" b="1" kern="1200" dirty="0"/>
        </a:p>
      </dsp:txBody>
      <dsp:txXfrm>
        <a:off x="5479252" y="3460473"/>
        <a:ext cx="1815696" cy="1441749"/>
      </dsp:txXfrm>
    </dsp:sp>
    <dsp:sp modelId="{7C598F57-9371-4BB5-9D31-87225E484CBD}">
      <dsp:nvSpPr>
        <dsp:cNvPr id="0" name=""/>
        <dsp:cNvSpPr/>
      </dsp:nvSpPr>
      <dsp:spPr>
        <a:xfrm>
          <a:off x="4023902" y="0"/>
          <a:ext cx="1504290" cy="116703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dirty="0" smtClean="0"/>
            <a:t>ILIF-2016</a:t>
          </a:r>
        </a:p>
        <a:p>
          <a:pPr lvl="0" algn="ctr" defTabSz="711200">
            <a:lnSpc>
              <a:spcPct val="90000"/>
            </a:lnSpc>
            <a:spcBef>
              <a:spcPct val="0"/>
            </a:spcBef>
            <a:spcAft>
              <a:spcPct val="35000"/>
            </a:spcAft>
          </a:pPr>
          <a:r>
            <a:rPr lang="es-MX" sz="1600" kern="1200" dirty="0" smtClean="0"/>
            <a:t>4,746,945.7</a:t>
          </a:r>
          <a:endParaRPr lang="es-MX" sz="1600" kern="1200" dirty="0"/>
        </a:p>
      </dsp:txBody>
      <dsp:txXfrm>
        <a:off x="4244200" y="170908"/>
        <a:ext cx="1063694" cy="825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4FC51-48D1-47A2-8B31-AB7C56F60CB7}">
      <dsp:nvSpPr>
        <dsp:cNvPr id="0" name=""/>
        <dsp:cNvSpPr/>
      </dsp:nvSpPr>
      <dsp:spPr>
        <a:xfrm rot="19060708">
          <a:off x="1559434" y="1695473"/>
          <a:ext cx="1532378" cy="1532534"/>
        </a:xfrm>
        <a:prstGeom prst="circularArrow">
          <a:avLst>
            <a:gd name="adj1" fmla="val 10980"/>
            <a:gd name="adj2" fmla="val 1142322"/>
            <a:gd name="adj3" fmla="val 4500000"/>
            <a:gd name="adj4" fmla="val 10800000"/>
            <a:gd name="adj5" fmla="val 125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2E89E-CBD5-4AC0-A3F7-27916E1E90E6}">
      <dsp:nvSpPr>
        <dsp:cNvPr id="0" name=""/>
        <dsp:cNvSpPr/>
      </dsp:nvSpPr>
      <dsp:spPr>
        <a:xfrm>
          <a:off x="1862109" y="2174183"/>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t>PEMEX</a:t>
          </a:r>
        </a:p>
        <a:p>
          <a:pPr lvl="0" algn="ctr" defTabSz="533400">
            <a:lnSpc>
              <a:spcPct val="90000"/>
            </a:lnSpc>
            <a:spcBef>
              <a:spcPct val="0"/>
            </a:spcBef>
            <a:spcAft>
              <a:spcPct val="35000"/>
            </a:spcAft>
          </a:pPr>
          <a:r>
            <a:rPr lang="es-MX" sz="1200" b="1" kern="1200" dirty="0" smtClean="0"/>
            <a:t>390,756.7</a:t>
          </a:r>
        </a:p>
        <a:p>
          <a:pPr lvl="0" algn="ctr" defTabSz="533400">
            <a:lnSpc>
              <a:spcPct val="90000"/>
            </a:lnSpc>
            <a:spcBef>
              <a:spcPct val="0"/>
            </a:spcBef>
            <a:spcAft>
              <a:spcPct val="35000"/>
            </a:spcAft>
          </a:pPr>
          <a:r>
            <a:rPr lang="es-MX" sz="1200" b="1" kern="1200" dirty="0" smtClean="0"/>
            <a:t>37.4%</a:t>
          </a:r>
          <a:endParaRPr lang="es-MX" sz="1200" b="1" kern="1200" dirty="0"/>
        </a:p>
      </dsp:txBody>
      <dsp:txXfrm>
        <a:off x="1862109" y="2174183"/>
        <a:ext cx="855153" cy="427532"/>
      </dsp:txXfrm>
    </dsp:sp>
    <dsp:sp modelId="{ED10F6E0-AC6C-4D58-A45E-7904F83B5B2C}">
      <dsp:nvSpPr>
        <dsp:cNvPr id="0" name=""/>
        <dsp:cNvSpPr/>
      </dsp:nvSpPr>
      <dsp:spPr>
        <a:xfrm rot="14824693">
          <a:off x="3005832" y="1621787"/>
          <a:ext cx="1532378" cy="1532534"/>
        </a:xfrm>
        <a:prstGeom prst="leftCircularArrow">
          <a:avLst>
            <a:gd name="adj1" fmla="val 10980"/>
            <a:gd name="adj2" fmla="val 1142322"/>
            <a:gd name="adj3" fmla="val 6300000"/>
            <a:gd name="adj4" fmla="val 18900000"/>
            <a:gd name="adj5" fmla="val 125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FEF9D-9F84-4A95-B880-704FC78B61BC}">
      <dsp:nvSpPr>
        <dsp:cNvPr id="0" name=""/>
        <dsp:cNvSpPr/>
      </dsp:nvSpPr>
      <dsp:spPr>
        <a:xfrm>
          <a:off x="3302187" y="2263421"/>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t>CFE</a:t>
          </a:r>
        </a:p>
        <a:p>
          <a:pPr lvl="0" algn="ctr" defTabSz="533400">
            <a:lnSpc>
              <a:spcPct val="90000"/>
            </a:lnSpc>
            <a:spcBef>
              <a:spcPct val="0"/>
            </a:spcBef>
            <a:spcAft>
              <a:spcPct val="35000"/>
            </a:spcAft>
          </a:pPr>
          <a:r>
            <a:rPr lang="es-MX" sz="1200" b="1" kern="1200" dirty="0" smtClean="0"/>
            <a:t>314,540.6</a:t>
          </a:r>
          <a:endParaRPr lang="es-MX" sz="1200" b="1" kern="1200" dirty="0" smtClean="0"/>
        </a:p>
        <a:p>
          <a:pPr lvl="0" algn="ctr" defTabSz="533400">
            <a:lnSpc>
              <a:spcPct val="90000"/>
            </a:lnSpc>
            <a:spcBef>
              <a:spcPct val="0"/>
            </a:spcBef>
            <a:spcAft>
              <a:spcPct val="35000"/>
            </a:spcAft>
          </a:pPr>
          <a:r>
            <a:rPr lang="es-MX" sz="1200" b="1" kern="1200" dirty="0" smtClean="0"/>
            <a:t>30.1%</a:t>
          </a:r>
        </a:p>
        <a:p>
          <a:pPr lvl="0" algn="ctr" defTabSz="533400">
            <a:lnSpc>
              <a:spcPct val="90000"/>
            </a:lnSpc>
            <a:spcBef>
              <a:spcPct val="0"/>
            </a:spcBef>
            <a:spcAft>
              <a:spcPct val="35000"/>
            </a:spcAft>
          </a:pPr>
          <a:endParaRPr lang="es-MX" sz="1200" kern="1200" dirty="0"/>
        </a:p>
      </dsp:txBody>
      <dsp:txXfrm>
        <a:off x="3302187" y="2263421"/>
        <a:ext cx="855153" cy="427532"/>
      </dsp:txXfrm>
    </dsp:sp>
    <dsp:sp modelId="{96089654-ECBE-4646-8A3F-1B2990E12432}">
      <dsp:nvSpPr>
        <dsp:cNvPr id="0" name=""/>
        <dsp:cNvSpPr/>
      </dsp:nvSpPr>
      <dsp:spPr>
        <a:xfrm rot="17116474">
          <a:off x="4509109" y="1764895"/>
          <a:ext cx="1532378" cy="1532534"/>
        </a:xfrm>
        <a:prstGeom prst="circularArrow">
          <a:avLst>
            <a:gd name="adj1" fmla="val 10980"/>
            <a:gd name="adj2" fmla="val 1142322"/>
            <a:gd name="adj3" fmla="val 4500000"/>
            <a:gd name="adj4" fmla="val 13500000"/>
            <a:gd name="adj5" fmla="val 125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612D3-CF61-49CE-A971-C61D74106F21}">
      <dsp:nvSpPr>
        <dsp:cNvPr id="0" name=""/>
        <dsp:cNvSpPr/>
      </dsp:nvSpPr>
      <dsp:spPr>
        <a:xfrm>
          <a:off x="4847726" y="2334420"/>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t>IMSS</a:t>
          </a:r>
        </a:p>
        <a:p>
          <a:pPr lvl="0" algn="ctr" defTabSz="533400">
            <a:lnSpc>
              <a:spcPct val="90000"/>
            </a:lnSpc>
            <a:spcBef>
              <a:spcPct val="0"/>
            </a:spcBef>
            <a:spcAft>
              <a:spcPct val="35000"/>
            </a:spcAft>
          </a:pPr>
          <a:r>
            <a:rPr lang="es-MX" sz="1200" b="1" kern="1200" dirty="0" smtClean="0"/>
            <a:t>288,588.1</a:t>
          </a:r>
        </a:p>
        <a:p>
          <a:pPr lvl="0" algn="ctr" defTabSz="533400">
            <a:lnSpc>
              <a:spcPct val="90000"/>
            </a:lnSpc>
            <a:spcBef>
              <a:spcPct val="0"/>
            </a:spcBef>
            <a:spcAft>
              <a:spcPct val="35000"/>
            </a:spcAft>
          </a:pPr>
          <a:r>
            <a:rPr lang="es-MX" sz="1200" b="1" kern="1200" dirty="0" smtClean="0"/>
            <a:t>27.6%</a:t>
          </a:r>
          <a:endParaRPr lang="es-MX" sz="1200" b="1" kern="1200" dirty="0"/>
        </a:p>
      </dsp:txBody>
      <dsp:txXfrm>
        <a:off x="4847726" y="2334420"/>
        <a:ext cx="855153" cy="427532"/>
      </dsp:txXfrm>
    </dsp:sp>
    <dsp:sp modelId="{54D011CF-CD11-479B-9A83-AC3B3903293A}">
      <dsp:nvSpPr>
        <dsp:cNvPr id="0" name=""/>
        <dsp:cNvSpPr/>
      </dsp:nvSpPr>
      <dsp:spPr>
        <a:xfrm rot="6598795">
          <a:off x="6078003" y="1788122"/>
          <a:ext cx="1323049" cy="1317142"/>
        </a:xfrm>
        <a:prstGeom prst="blockArc">
          <a:avLst>
            <a:gd name="adj1" fmla="val 0"/>
            <a:gd name="adj2" fmla="val 18900000"/>
            <a:gd name="adj3" fmla="val 12740"/>
          </a:avLst>
        </a:prstGeom>
        <a:solidFill>
          <a:srgbClr val="D856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46968-CCB6-4CF7-B5A0-FF498B25F90A}">
      <dsp:nvSpPr>
        <dsp:cNvPr id="0" name=""/>
        <dsp:cNvSpPr/>
      </dsp:nvSpPr>
      <dsp:spPr>
        <a:xfrm>
          <a:off x="6369308" y="2248024"/>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b="1" kern="1200" dirty="0" smtClean="0"/>
            <a:t>ISSSTE</a:t>
          </a:r>
        </a:p>
        <a:p>
          <a:pPr lvl="0" algn="ctr" defTabSz="533400">
            <a:lnSpc>
              <a:spcPct val="90000"/>
            </a:lnSpc>
            <a:spcBef>
              <a:spcPct val="0"/>
            </a:spcBef>
            <a:spcAft>
              <a:spcPct val="35000"/>
            </a:spcAft>
          </a:pPr>
          <a:r>
            <a:rPr lang="es-MX" sz="1200" b="1" kern="1200" dirty="0" smtClean="0"/>
            <a:t>59,671.5</a:t>
          </a:r>
        </a:p>
        <a:p>
          <a:pPr lvl="0" algn="ctr" defTabSz="533400">
            <a:lnSpc>
              <a:spcPct val="90000"/>
            </a:lnSpc>
            <a:spcBef>
              <a:spcPct val="0"/>
            </a:spcBef>
            <a:spcAft>
              <a:spcPct val="35000"/>
            </a:spcAft>
          </a:pPr>
          <a:r>
            <a:rPr lang="es-MX" sz="1200" b="1" kern="1200" dirty="0" smtClean="0"/>
            <a:t>4.9%</a:t>
          </a:r>
          <a:endParaRPr lang="es-MX" sz="1200" b="1" kern="1200" dirty="0"/>
        </a:p>
      </dsp:txBody>
      <dsp:txXfrm>
        <a:off x="6369308" y="2248024"/>
        <a:ext cx="855153" cy="427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166A2-A43D-45A5-A8C5-B09CEDC67461}">
      <dsp:nvSpPr>
        <dsp:cNvPr id="0" name=""/>
        <dsp:cNvSpPr/>
      </dsp:nvSpPr>
      <dsp:spPr>
        <a:xfrm>
          <a:off x="656615" y="0"/>
          <a:ext cx="5385389" cy="2762144"/>
        </a:xfrm>
        <a:prstGeom prst="rightArrow">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6D152705-8BFF-4978-AA0B-F84507A3FA1D}">
      <dsp:nvSpPr>
        <dsp:cNvPr id="0" name=""/>
        <dsp:cNvSpPr/>
      </dsp:nvSpPr>
      <dsp:spPr>
        <a:xfrm>
          <a:off x="3170" y="828643"/>
          <a:ext cx="1525159" cy="1104857"/>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rPr>
            <a:t>Gobierno Federal</a:t>
          </a:r>
        </a:p>
        <a:p>
          <a:pPr lvl="0" algn="ctr" defTabSz="622300">
            <a:lnSpc>
              <a:spcPct val="90000"/>
            </a:lnSpc>
            <a:spcBef>
              <a:spcPct val="0"/>
            </a:spcBef>
            <a:spcAft>
              <a:spcPct val="35000"/>
            </a:spcAft>
          </a:pPr>
          <a:r>
            <a:rPr lang="es-MX" sz="1400" b="1" kern="1200" dirty="0" smtClean="0">
              <a:solidFill>
                <a:schemeClr val="tx1"/>
              </a:solidFill>
            </a:rPr>
            <a:t>520,344.4</a:t>
          </a:r>
        </a:p>
        <a:p>
          <a:pPr lvl="0" algn="ctr" defTabSz="622300">
            <a:lnSpc>
              <a:spcPct val="90000"/>
            </a:lnSpc>
            <a:spcBef>
              <a:spcPct val="0"/>
            </a:spcBef>
            <a:spcAft>
              <a:spcPct val="35000"/>
            </a:spcAft>
          </a:pPr>
          <a:r>
            <a:rPr lang="es-MX" sz="1400" b="1" kern="1200" dirty="0" smtClean="0">
              <a:solidFill>
                <a:schemeClr val="tx1"/>
              </a:solidFill>
            </a:rPr>
            <a:t>85.4%</a:t>
          </a:r>
          <a:endParaRPr lang="es-MX" sz="1400" b="1" kern="1200" dirty="0">
            <a:solidFill>
              <a:schemeClr val="tx1"/>
            </a:solidFill>
          </a:endParaRPr>
        </a:p>
      </dsp:txBody>
      <dsp:txXfrm>
        <a:off x="57105" y="882578"/>
        <a:ext cx="1417289" cy="996987"/>
      </dsp:txXfrm>
    </dsp:sp>
    <dsp:sp modelId="{EA95CF26-B829-4B4D-86C9-31C6936C84FA}">
      <dsp:nvSpPr>
        <dsp:cNvPr id="0" name=""/>
        <dsp:cNvSpPr/>
      </dsp:nvSpPr>
      <dsp:spPr>
        <a:xfrm>
          <a:off x="1604587" y="828643"/>
          <a:ext cx="1525159" cy="1104857"/>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rPr>
            <a:t>Diferimiento de pagos</a:t>
          </a:r>
        </a:p>
        <a:p>
          <a:pPr lvl="0" algn="ctr" defTabSz="622300">
            <a:lnSpc>
              <a:spcPct val="90000"/>
            </a:lnSpc>
            <a:spcBef>
              <a:spcPct val="0"/>
            </a:spcBef>
            <a:spcAft>
              <a:spcPct val="35000"/>
            </a:spcAft>
          </a:pPr>
          <a:r>
            <a:rPr lang="es-MX" sz="1400" b="1" kern="1200" dirty="0" smtClean="0">
              <a:solidFill>
                <a:schemeClr val="tx1"/>
              </a:solidFill>
            </a:rPr>
            <a:t>32,048.6</a:t>
          </a:r>
        </a:p>
        <a:p>
          <a:pPr lvl="0" algn="ctr" defTabSz="622300">
            <a:lnSpc>
              <a:spcPct val="90000"/>
            </a:lnSpc>
            <a:spcBef>
              <a:spcPct val="0"/>
            </a:spcBef>
            <a:spcAft>
              <a:spcPct val="35000"/>
            </a:spcAft>
          </a:pPr>
          <a:r>
            <a:rPr lang="es-MX" sz="1400" b="1" kern="1200" dirty="0" smtClean="0">
              <a:solidFill>
                <a:schemeClr val="tx1"/>
              </a:solidFill>
            </a:rPr>
            <a:t>5.3%</a:t>
          </a:r>
          <a:endParaRPr lang="es-MX" sz="1400" b="1" kern="1200" dirty="0">
            <a:solidFill>
              <a:schemeClr val="tx1"/>
            </a:solidFill>
          </a:endParaRPr>
        </a:p>
      </dsp:txBody>
      <dsp:txXfrm>
        <a:off x="1658522" y="882578"/>
        <a:ext cx="1417289" cy="996987"/>
      </dsp:txXfrm>
    </dsp:sp>
    <dsp:sp modelId="{53C2A969-0285-4DD5-8EF7-D372995664FC}">
      <dsp:nvSpPr>
        <dsp:cNvPr id="0" name=""/>
        <dsp:cNvSpPr/>
      </dsp:nvSpPr>
      <dsp:spPr>
        <a:xfrm>
          <a:off x="3206004" y="828643"/>
          <a:ext cx="1525159" cy="1104857"/>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rPr>
            <a:t>Déficit de </a:t>
          </a:r>
          <a:r>
            <a:rPr lang="es-MX" sz="1400" b="1" kern="1200" dirty="0" err="1" smtClean="0">
              <a:solidFill>
                <a:schemeClr val="tx1"/>
              </a:solidFill>
            </a:rPr>
            <a:t>Org</a:t>
          </a:r>
          <a:r>
            <a:rPr lang="es-MX" sz="1400" b="1" kern="1200" dirty="0" smtClean="0">
              <a:solidFill>
                <a:schemeClr val="tx1"/>
              </a:solidFill>
            </a:rPr>
            <a:t>. de Control Presupuestario</a:t>
          </a:r>
        </a:p>
        <a:p>
          <a:pPr lvl="0" algn="ctr" defTabSz="622300">
            <a:lnSpc>
              <a:spcPct val="90000"/>
            </a:lnSpc>
            <a:spcBef>
              <a:spcPct val="0"/>
            </a:spcBef>
            <a:spcAft>
              <a:spcPct val="35000"/>
            </a:spcAft>
          </a:pPr>
          <a:r>
            <a:rPr lang="es-MX" sz="1400" b="1" kern="1200" dirty="0" smtClean="0">
              <a:solidFill>
                <a:schemeClr val="tx1"/>
              </a:solidFill>
            </a:rPr>
            <a:t>-68,274.4</a:t>
          </a:r>
        </a:p>
        <a:p>
          <a:pPr lvl="0" algn="ctr" defTabSz="622300">
            <a:lnSpc>
              <a:spcPct val="90000"/>
            </a:lnSpc>
            <a:spcBef>
              <a:spcPct val="0"/>
            </a:spcBef>
            <a:spcAft>
              <a:spcPct val="35000"/>
            </a:spcAft>
          </a:pPr>
          <a:r>
            <a:rPr lang="es-MX" sz="1400" b="1" kern="1200" dirty="0" smtClean="0">
              <a:solidFill>
                <a:schemeClr val="tx1"/>
              </a:solidFill>
            </a:rPr>
            <a:t>11.2%</a:t>
          </a:r>
          <a:endParaRPr lang="es-MX" sz="1400" b="1" kern="1200" dirty="0">
            <a:solidFill>
              <a:schemeClr val="tx1"/>
            </a:solidFill>
          </a:endParaRPr>
        </a:p>
      </dsp:txBody>
      <dsp:txXfrm>
        <a:off x="3259939" y="882578"/>
        <a:ext cx="1417289" cy="996987"/>
      </dsp:txXfrm>
    </dsp:sp>
    <dsp:sp modelId="{0FE59E74-7768-4D69-8C03-26A0866CB66A}">
      <dsp:nvSpPr>
        <dsp:cNvPr id="0" name=""/>
        <dsp:cNvSpPr/>
      </dsp:nvSpPr>
      <dsp:spPr>
        <a:xfrm>
          <a:off x="4796479" y="828643"/>
          <a:ext cx="1525159" cy="1104857"/>
        </a:xfrm>
        <a:prstGeom prst="roundRect">
          <a:avLst/>
        </a:prstGeom>
        <a:solidFill>
          <a:srgbClr val="FFD5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smtClean="0">
              <a:solidFill>
                <a:schemeClr val="tx1"/>
              </a:solidFill>
            </a:rPr>
            <a:t>Déficit de </a:t>
          </a:r>
          <a:r>
            <a:rPr lang="es-MX" sz="1300" b="1" kern="1200" dirty="0" err="1" smtClean="0">
              <a:solidFill>
                <a:schemeClr val="tx1"/>
              </a:solidFill>
            </a:rPr>
            <a:t>Emp</a:t>
          </a:r>
          <a:r>
            <a:rPr lang="es-MX" sz="1300" b="1" kern="1200" dirty="0" smtClean="0">
              <a:solidFill>
                <a:schemeClr val="tx1"/>
              </a:solidFill>
            </a:rPr>
            <a:t>. </a:t>
          </a:r>
          <a:r>
            <a:rPr lang="es-MX" sz="1300" b="1" kern="1200" dirty="0" err="1" smtClean="0">
              <a:solidFill>
                <a:schemeClr val="tx1"/>
              </a:solidFill>
            </a:rPr>
            <a:t>Prod</a:t>
          </a:r>
          <a:r>
            <a:rPr lang="es-MX" sz="1300" b="1" kern="1200" dirty="0" smtClean="0">
              <a:solidFill>
                <a:schemeClr val="tx1"/>
              </a:solidFill>
            </a:rPr>
            <a:t>. del Estado</a:t>
          </a:r>
        </a:p>
        <a:p>
          <a:pPr lvl="0" algn="ctr" defTabSz="577850">
            <a:lnSpc>
              <a:spcPct val="90000"/>
            </a:lnSpc>
            <a:spcBef>
              <a:spcPct val="0"/>
            </a:spcBef>
            <a:spcAft>
              <a:spcPct val="35000"/>
            </a:spcAft>
          </a:pPr>
          <a:r>
            <a:rPr lang="es-MX" sz="1300" b="1" kern="1200" dirty="0" smtClean="0">
              <a:solidFill>
                <a:schemeClr val="tx1"/>
              </a:solidFill>
            </a:rPr>
            <a:t>125,122.0</a:t>
          </a:r>
        </a:p>
        <a:p>
          <a:pPr lvl="0" algn="ctr" defTabSz="577850">
            <a:lnSpc>
              <a:spcPct val="90000"/>
            </a:lnSpc>
            <a:spcBef>
              <a:spcPct val="0"/>
            </a:spcBef>
            <a:spcAft>
              <a:spcPct val="35000"/>
            </a:spcAft>
          </a:pPr>
          <a:r>
            <a:rPr lang="es-MX" sz="1300" b="1" kern="1200" dirty="0" smtClean="0">
              <a:solidFill>
                <a:schemeClr val="tx1"/>
              </a:solidFill>
            </a:rPr>
            <a:t>20.5%</a:t>
          </a:r>
          <a:endParaRPr lang="es-MX" sz="1300" b="1" kern="1200" dirty="0">
            <a:solidFill>
              <a:schemeClr val="tx1"/>
            </a:solidFill>
          </a:endParaRPr>
        </a:p>
      </dsp:txBody>
      <dsp:txXfrm>
        <a:off x="4850414" y="882578"/>
        <a:ext cx="1417289" cy="9969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2971800" cy="464820"/>
          </a:xfrm>
          <a:prstGeom prst="rect">
            <a:avLst/>
          </a:prstGeom>
        </p:spPr>
        <p:txBody>
          <a:bodyPr vert="horz" lIns="92446" tIns="46223" rIns="92446" bIns="46223" rtlCol="0"/>
          <a:lstStyle>
            <a:lvl1pPr algn="l">
              <a:defRPr sz="1200"/>
            </a:lvl1pPr>
          </a:lstStyle>
          <a:p>
            <a:endParaRPr lang="es-MX"/>
          </a:p>
        </p:txBody>
      </p:sp>
      <p:sp>
        <p:nvSpPr>
          <p:cNvPr id="3" name="2 Marcador de fecha"/>
          <p:cNvSpPr>
            <a:spLocks noGrp="1"/>
          </p:cNvSpPr>
          <p:nvPr>
            <p:ph type="dt" idx="1"/>
          </p:nvPr>
        </p:nvSpPr>
        <p:spPr>
          <a:xfrm>
            <a:off x="3884615" y="0"/>
            <a:ext cx="2971800" cy="464820"/>
          </a:xfrm>
          <a:prstGeom prst="rect">
            <a:avLst/>
          </a:prstGeom>
        </p:spPr>
        <p:txBody>
          <a:bodyPr vert="horz" lIns="92446" tIns="46223" rIns="92446" bIns="46223" rtlCol="0"/>
          <a:lstStyle>
            <a:lvl1pPr algn="r">
              <a:defRPr sz="1200"/>
            </a:lvl1pPr>
          </a:lstStyle>
          <a:p>
            <a:fld id="{00A3879E-EAF1-4D95-A8FC-C9CF14C88641}" type="datetimeFigureOut">
              <a:rPr lang="es-MX" smtClean="0"/>
              <a:pPr/>
              <a:t>12/10/2015</a:t>
            </a:fld>
            <a:endParaRPr lang="es-MX"/>
          </a:p>
        </p:txBody>
      </p:sp>
      <p:sp>
        <p:nvSpPr>
          <p:cNvPr id="4" name="3 Marcador de imagen de diapositiva"/>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446" tIns="46223" rIns="92446" bIns="46223" rtlCol="0" anchor="ctr"/>
          <a:lstStyle/>
          <a:p>
            <a:endParaRPr lang="es-MX"/>
          </a:p>
        </p:txBody>
      </p:sp>
      <p:sp>
        <p:nvSpPr>
          <p:cNvPr id="5" name="4 Marcador de notas"/>
          <p:cNvSpPr>
            <a:spLocks noGrp="1"/>
          </p:cNvSpPr>
          <p:nvPr>
            <p:ph type="body" sz="quarter" idx="3"/>
          </p:nvPr>
        </p:nvSpPr>
        <p:spPr>
          <a:xfrm>
            <a:off x="685801" y="4415790"/>
            <a:ext cx="5486400" cy="4183380"/>
          </a:xfrm>
          <a:prstGeom prst="rect">
            <a:avLst/>
          </a:prstGeom>
        </p:spPr>
        <p:txBody>
          <a:bodyPr vert="horz" lIns="92446" tIns="46223" rIns="92446" bIns="4622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2" y="8829967"/>
            <a:ext cx="2971800" cy="464820"/>
          </a:xfrm>
          <a:prstGeom prst="rect">
            <a:avLst/>
          </a:prstGeom>
        </p:spPr>
        <p:txBody>
          <a:bodyPr vert="horz" lIns="92446" tIns="46223" rIns="92446" bIns="46223"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5" y="8829967"/>
            <a:ext cx="2971800" cy="464820"/>
          </a:xfrm>
          <a:prstGeom prst="rect">
            <a:avLst/>
          </a:prstGeom>
        </p:spPr>
        <p:txBody>
          <a:bodyPr vert="horz" lIns="92446" tIns="46223" rIns="92446" bIns="46223" rtlCol="0" anchor="b"/>
          <a:lstStyle>
            <a:lvl1pPr algn="r">
              <a:defRPr sz="1200"/>
            </a:lvl1pPr>
          </a:lstStyle>
          <a:p>
            <a:fld id="{ECF86C2B-9538-47A7-99E1-A793852547C5}" type="slidenum">
              <a:rPr lang="es-MX" smtClean="0"/>
              <a:pPr/>
              <a:t>‹Nº›</a:t>
            </a:fld>
            <a:endParaRPr lang="es-MX"/>
          </a:p>
        </p:txBody>
      </p:sp>
    </p:spTree>
    <p:extLst>
      <p:ext uri="{BB962C8B-B14F-4D97-AF65-F5344CB8AC3E}">
        <p14:creationId xmlns:p14="http://schemas.microsoft.com/office/powerpoint/2010/main" val="156403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CF86C2B-9538-47A7-99E1-A793852547C5}" type="slidenum">
              <a:rPr lang="es-MX" smtClean="0"/>
              <a:pPr/>
              <a:t>1</a:t>
            </a:fld>
            <a:endParaRPr lang="es-MX" dirty="0"/>
          </a:p>
        </p:txBody>
      </p:sp>
    </p:spTree>
    <p:extLst>
      <p:ext uri="{BB962C8B-B14F-4D97-AF65-F5344CB8AC3E}">
        <p14:creationId xmlns:p14="http://schemas.microsoft.com/office/powerpoint/2010/main" val="409465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FB77F33-43C7-4FDA-926F-05EA3C7BFBFD}" type="slidenum">
              <a:rPr lang="es-ES"/>
              <a:pPr/>
              <a:t>2</a:t>
            </a:fld>
            <a:endParaRPr lang="es-E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MX" sz="1800" dirty="0"/>
          </a:p>
        </p:txBody>
      </p:sp>
    </p:spTree>
    <p:extLst>
      <p:ext uri="{BB962C8B-B14F-4D97-AF65-F5344CB8AC3E}">
        <p14:creationId xmlns:p14="http://schemas.microsoft.com/office/powerpoint/2010/main" val="322072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MX" sz="1200" kern="1200" dirty="0" smtClean="0">
                <a:solidFill>
                  <a:schemeClr val="tx1"/>
                </a:solidFill>
                <a:latin typeface="+mn-lt"/>
                <a:ea typeface="+mn-ea"/>
                <a:cs typeface="+mn-cs"/>
              </a:rPr>
              <a:t>Los </a:t>
            </a:r>
            <a:r>
              <a:rPr lang="es-MX" sz="1200" b="1" kern="1200" dirty="0" smtClean="0">
                <a:solidFill>
                  <a:schemeClr val="tx1"/>
                </a:solidFill>
                <a:latin typeface="+mn-lt"/>
                <a:ea typeface="+mn-ea"/>
                <a:cs typeface="+mn-cs"/>
              </a:rPr>
              <a:t>Criterios Generales de Política Económica de 2016 (CGPE-2016)</a:t>
            </a:r>
            <a:r>
              <a:rPr lang="es-MX" sz="1200" kern="1200" dirty="0" smtClean="0">
                <a:solidFill>
                  <a:schemeClr val="tx1"/>
                </a:solidFill>
                <a:latin typeface="+mn-lt"/>
                <a:ea typeface="+mn-ea"/>
                <a:cs typeface="+mn-cs"/>
              </a:rPr>
              <a:t> se encuentran enmarcados bajo un entorno externo complejo y volátil, por lo que aún cuando algunas economías avanzadas se están recuperando, el crecimiento económico mundial se ha revisado a la baja y con predominio de riesgos ante: i) el incremento de las tasas de interés en Estados Unidos; </a:t>
            </a:r>
            <a:r>
              <a:rPr lang="es-MX" sz="1200" kern="1200" dirty="0" err="1" smtClean="0">
                <a:solidFill>
                  <a:schemeClr val="tx1"/>
                </a:solidFill>
                <a:latin typeface="+mn-lt"/>
                <a:ea typeface="+mn-ea"/>
                <a:cs typeface="+mn-cs"/>
              </a:rPr>
              <a:t>ii</a:t>
            </a:r>
            <a:r>
              <a:rPr lang="es-MX" sz="1200" kern="1200" dirty="0" smtClean="0">
                <a:solidFill>
                  <a:schemeClr val="tx1"/>
                </a:solidFill>
                <a:latin typeface="+mn-lt"/>
                <a:ea typeface="+mn-ea"/>
                <a:cs typeface="+mn-cs"/>
              </a:rPr>
              <a:t>) los bajos precios de las materias primas, en particular del petróleo; </a:t>
            </a:r>
            <a:r>
              <a:rPr lang="es-MX" sz="1200" kern="1200" dirty="0" err="1" smtClean="0">
                <a:solidFill>
                  <a:schemeClr val="tx1"/>
                </a:solidFill>
                <a:latin typeface="+mn-lt"/>
                <a:ea typeface="+mn-ea"/>
                <a:cs typeface="+mn-cs"/>
              </a:rPr>
              <a:t>iii</a:t>
            </a:r>
            <a:r>
              <a:rPr lang="es-MX" sz="1200" kern="1200" dirty="0" smtClean="0">
                <a:solidFill>
                  <a:schemeClr val="tx1"/>
                </a:solidFill>
                <a:latin typeface="+mn-lt"/>
                <a:ea typeface="+mn-ea"/>
                <a:cs typeface="+mn-cs"/>
              </a:rPr>
              <a:t>) la desaceleración del crecimiento en China; </a:t>
            </a:r>
            <a:r>
              <a:rPr lang="es-MX" sz="1200" kern="1200" dirty="0" err="1" smtClean="0">
                <a:solidFill>
                  <a:schemeClr val="tx1"/>
                </a:solidFill>
                <a:latin typeface="+mn-lt"/>
                <a:ea typeface="+mn-ea"/>
                <a:cs typeface="+mn-cs"/>
              </a:rPr>
              <a:t>iv</a:t>
            </a:r>
            <a:r>
              <a:rPr lang="es-MX" sz="1200" kern="1200" dirty="0" smtClean="0">
                <a:solidFill>
                  <a:schemeClr val="tx1"/>
                </a:solidFill>
                <a:latin typeface="+mn-lt"/>
                <a:ea typeface="+mn-ea"/>
                <a:cs typeface="+mn-cs"/>
              </a:rPr>
              <a:t>) la sostenibilidad de la deuda griega; y v) la debilidad de algunas economías emergentes (especialmente Brasil y Rusia). </a:t>
            </a:r>
          </a:p>
          <a:p>
            <a:r>
              <a:rPr lang="es-MX" sz="1200" kern="1200" dirty="0" smtClean="0">
                <a:solidFill>
                  <a:schemeClr val="tx1"/>
                </a:solidFill>
                <a:latin typeface="+mn-lt"/>
                <a:ea typeface="+mn-ea"/>
                <a:cs typeface="+mn-cs"/>
              </a:rPr>
              <a:t> </a:t>
            </a:r>
          </a:p>
          <a:p>
            <a:r>
              <a:rPr lang="es-MX" sz="1200" kern="1200" dirty="0" smtClean="0">
                <a:solidFill>
                  <a:schemeClr val="tx1"/>
                </a:solidFill>
                <a:latin typeface="+mn-lt"/>
                <a:ea typeface="+mn-ea"/>
                <a:cs typeface="+mn-cs"/>
              </a:rPr>
              <a:t>Lo anterior ha implicado un incremento en la volatilidad de los mercados financieros internacionales, la apreciación del dólar frente a otras monedas y la depreciación de las monedas de los países emergentes con mayor exposición a las materias primas.</a:t>
            </a:r>
          </a:p>
          <a:p>
            <a:r>
              <a:rPr lang="es-MX" sz="1200" kern="1200" dirty="0" smtClean="0">
                <a:solidFill>
                  <a:schemeClr val="tx1"/>
                </a:solidFill>
                <a:latin typeface="+mn-lt"/>
                <a:ea typeface="+mn-ea"/>
                <a:cs typeface="+mn-cs"/>
              </a:rPr>
              <a:t> </a:t>
            </a:r>
          </a:p>
          <a:p>
            <a:r>
              <a:rPr lang="es-MX" sz="1200" kern="1200" dirty="0" smtClean="0">
                <a:solidFill>
                  <a:schemeClr val="tx1"/>
                </a:solidFill>
                <a:latin typeface="+mn-lt"/>
                <a:ea typeface="+mn-ea"/>
                <a:cs typeface="+mn-cs"/>
              </a:rPr>
              <a:t>Por su parte, la economía mexicana crece de manera balanceada y con sólidos fundamentos apoyada por las reformas estructurales que están dando ya resultados tangibles. En particular, las reformas han impulsado la recuperación del mercado interno, mediante: i) un impulso al consumo; </a:t>
            </a:r>
            <a:r>
              <a:rPr lang="es-MX" sz="1200" kern="1200" dirty="0" err="1" smtClean="0">
                <a:solidFill>
                  <a:schemeClr val="tx1"/>
                </a:solidFill>
                <a:latin typeface="+mn-lt"/>
                <a:ea typeface="+mn-ea"/>
                <a:cs typeface="+mn-cs"/>
              </a:rPr>
              <a:t>ii</a:t>
            </a:r>
            <a:r>
              <a:rPr lang="es-MX" sz="1200" kern="1200" dirty="0" smtClean="0">
                <a:solidFill>
                  <a:schemeClr val="tx1"/>
                </a:solidFill>
                <a:latin typeface="+mn-lt"/>
                <a:ea typeface="+mn-ea"/>
                <a:cs typeface="+mn-cs"/>
              </a:rPr>
              <a:t>) una mayor inversión, y </a:t>
            </a:r>
            <a:r>
              <a:rPr lang="es-MX" sz="1200" kern="1200" dirty="0" err="1" smtClean="0">
                <a:solidFill>
                  <a:schemeClr val="tx1"/>
                </a:solidFill>
                <a:latin typeface="+mn-lt"/>
                <a:ea typeface="+mn-ea"/>
                <a:cs typeface="+mn-cs"/>
              </a:rPr>
              <a:t>iii</a:t>
            </a:r>
            <a:r>
              <a:rPr lang="es-MX" sz="1200" kern="1200" dirty="0" smtClean="0">
                <a:solidFill>
                  <a:schemeClr val="tx1"/>
                </a:solidFill>
                <a:latin typeface="+mn-lt"/>
                <a:ea typeface="+mn-ea"/>
                <a:cs typeface="+mn-cs"/>
              </a:rPr>
              <a:t>) el fortalecimiento de la política fiscal. En términos del consumo, destacan los beneficios asociados a las Reformas Energética y de Telecomunicaciones, que se han traducido en menores costos en la telefonía, en el acceso a las telecomunicaciones y en la electricidad; además, el precios de la gasolina, el del </a:t>
            </a:r>
            <a:r>
              <a:rPr lang="es-MX" sz="1200" kern="1200" dirty="0" err="1" smtClean="0">
                <a:solidFill>
                  <a:schemeClr val="tx1"/>
                </a:solidFill>
                <a:latin typeface="+mn-lt"/>
                <a:ea typeface="+mn-ea"/>
                <a:cs typeface="+mn-cs"/>
              </a:rPr>
              <a:t>diésel</a:t>
            </a:r>
            <a:r>
              <a:rPr lang="es-MX" sz="1200" kern="1200" dirty="0" smtClean="0">
                <a:solidFill>
                  <a:schemeClr val="tx1"/>
                </a:solidFill>
                <a:latin typeface="+mn-lt"/>
                <a:ea typeface="+mn-ea"/>
                <a:cs typeface="+mn-cs"/>
              </a:rPr>
              <a:t> y el del gas LP se han mantenido estables. Lo anterior permitirá continuar acelerando el crecimiento en 2016. </a:t>
            </a:r>
          </a:p>
          <a:p>
            <a:r>
              <a:rPr lang="es-MX" sz="1200" kern="1200" dirty="0" smtClean="0">
                <a:solidFill>
                  <a:schemeClr val="tx1"/>
                </a:solidFill>
                <a:latin typeface="+mn-lt"/>
                <a:ea typeface="+mn-ea"/>
                <a:cs typeface="+mn-cs"/>
              </a:rPr>
              <a:t> </a:t>
            </a:r>
          </a:p>
          <a:p>
            <a:r>
              <a:rPr lang="es-MX" sz="1200" kern="1200" dirty="0" smtClean="0">
                <a:solidFill>
                  <a:schemeClr val="tx1"/>
                </a:solidFill>
                <a:latin typeface="+mn-lt"/>
                <a:ea typeface="+mn-ea"/>
                <a:cs typeface="+mn-cs"/>
              </a:rPr>
              <a:t>Igualmente, los CGPE-2016 plantean mantener la estabilidad macroeconómica como condición fundamental para el crecimiento y el desarrollo económico, por lo que se pronuncia por un manejo responsable de las finanzas públicas y la continuación del proceso de cambio estructural que consolide un ritmo de crecimiento mayor y satisfaga las necesidades de las familias mexicanas. </a:t>
            </a:r>
            <a:endParaRPr lang="es-MX" dirty="0"/>
          </a:p>
        </p:txBody>
      </p:sp>
      <p:sp>
        <p:nvSpPr>
          <p:cNvPr id="4" name="3 Marcador de número de diapositiva"/>
          <p:cNvSpPr>
            <a:spLocks noGrp="1"/>
          </p:cNvSpPr>
          <p:nvPr>
            <p:ph type="sldNum" sz="quarter" idx="10"/>
          </p:nvPr>
        </p:nvSpPr>
        <p:spPr/>
        <p:txBody>
          <a:bodyPr/>
          <a:lstStyle/>
          <a:p>
            <a:fld id="{ECF86C2B-9538-47A7-99E1-A793852547C5}" type="slidenum">
              <a:rPr lang="es-MX" smtClean="0"/>
              <a:pPr/>
              <a:t>3</a:t>
            </a:fld>
            <a:endParaRPr lang="es-MX"/>
          </a:p>
        </p:txBody>
      </p:sp>
    </p:spTree>
    <p:extLst>
      <p:ext uri="{BB962C8B-B14F-4D97-AF65-F5344CB8AC3E}">
        <p14:creationId xmlns:p14="http://schemas.microsoft.com/office/powerpoint/2010/main" val="269028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CF86C2B-9538-47A7-99E1-A793852547C5}" type="slidenum">
              <a:rPr lang="es-MX" smtClean="0">
                <a:solidFill>
                  <a:prstClr val="black"/>
                </a:solidFill>
              </a:rPr>
              <a:pPr/>
              <a:t>4</a:t>
            </a:fld>
            <a:endParaRPr lang="es-MX">
              <a:solidFill>
                <a:prstClr val="black"/>
              </a:solidFill>
            </a:endParaRPr>
          </a:p>
        </p:txBody>
      </p:sp>
    </p:spTree>
    <p:extLst>
      <p:ext uri="{BB962C8B-B14F-4D97-AF65-F5344CB8AC3E}">
        <p14:creationId xmlns:p14="http://schemas.microsoft.com/office/powerpoint/2010/main" val="53605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28184" y="8654181"/>
            <a:ext cx="3037840" cy="472567"/>
          </a:xfrm>
          <a:prstGeom prst="rect">
            <a:avLst/>
          </a:prstGeom>
          <a:noFill/>
          <a:ln w="9525">
            <a:noFill/>
            <a:miter lim="800000"/>
            <a:headEnd/>
            <a:tailEnd/>
          </a:ln>
        </p:spPr>
        <p:txBody>
          <a:bodyPr lIns="93025" tIns="46512" rIns="93025" bIns="46512" anchor="b"/>
          <a:lstStyle/>
          <a:p>
            <a:pPr algn="r"/>
            <a:fld id="{E6157C2A-E696-4694-8C7C-49AA737A63EF}" type="slidenum">
              <a:rPr lang="es-ES" sz="1200">
                <a:latin typeface="Calibri" pitchFamily="34" charset="0"/>
              </a:rPr>
              <a:pPr algn="r"/>
              <a:t>6</a:t>
            </a:fld>
            <a:endParaRPr lang="es-ES" sz="1200" dirty="0">
              <a:latin typeface="Calibri" pitchFamily="34" charset="0"/>
            </a:endParaRPr>
          </a:p>
        </p:txBody>
      </p:sp>
      <p:sp>
        <p:nvSpPr>
          <p:cNvPr id="109572" name="Rectangle 2"/>
          <p:cNvSpPr>
            <a:spLocks noGrp="1" noRot="1" noChangeAspect="1" noChangeArrowheads="1" noTextEdit="1"/>
          </p:cNvSpPr>
          <p:nvPr>
            <p:ph type="sldImg"/>
          </p:nvPr>
        </p:nvSpPr>
        <p:spPr bwMode="auto">
          <a:xfrm>
            <a:off x="1528763" y="406400"/>
            <a:ext cx="3902075" cy="2927350"/>
          </a:xfrm>
          <a:noFill/>
          <a:ln>
            <a:solidFill>
              <a:srgbClr val="000000"/>
            </a:solidFill>
            <a:miter lim="800000"/>
            <a:headEnd/>
            <a:tailEnd/>
          </a:ln>
        </p:spPr>
      </p:sp>
      <p:sp>
        <p:nvSpPr>
          <p:cNvPr id="6" name="Rectangle 3"/>
          <p:cNvSpPr>
            <a:spLocks noGrp="1" noChangeArrowheads="1"/>
          </p:cNvSpPr>
          <p:nvPr>
            <p:ph type="body" idx="3"/>
          </p:nvPr>
        </p:nvSpPr>
        <p:spPr bwMode="auto">
          <a:xfrm>
            <a:off x="94071" y="3623286"/>
            <a:ext cx="6771952" cy="4246072"/>
          </a:xfrm>
          <a:solidFill>
            <a:srgbClr val="FFFFFF"/>
          </a:solidFill>
          <a:ln>
            <a:no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*Desde octubre</a:t>
            </a:r>
            <a:r>
              <a:rPr lang="es-MX" sz="1200" kern="1200" baseline="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de 2014,</a:t>
            </a:r>
            <a:r>
              <a:rPr lang="es-MX" sz="1200" kern="1200" baseline="0" dirty="0" smtClean="0">
                <a:solidFill>
                  <a:schemeClr val="tx1"/>
                </a:solidFill>
                <a:effectLst/>
                <a:latin typeface="+mn-lt"/>
                <a:ea typeface="+mn-ea"/>
                <a:cs typeface="+mn-cs"/>
              </a:rPr>
              <a:t> cuando tomó la </a:t>
            </a:r>
            <a:r>
              <a:rPr lang="es-MX" dirty="0" smtClean="0">
                <a:solidFill>
                  <a:schemeClr val="tx1"/>
                </a:solidFill>
              </a:rPr>
              <a:t>decisión de bajar la tasa de interés en 5 puntos base y hasta</a:t>
            </a:r>
            <a:r>
              <a:rPr lang="es-MX" sz="1200" kern="1200" dirty="0" smtClean="0">
                <a:solidFill>
                  <a:schemeClr val="tx1"/>
                </a:solidFill>
                <a:effectLst/>
                <a:latin typeface="+mn-lt"/>
                <a:ea typeface="+mn-ea"/>
                <a:cs typeface="+mn-cs"/>
              </a:rPr>
              <a:t> agosto de 2015, la Junta de Gobierno del Banco de México (Banxico) ha mantenido en 3.0 por ciento la Tasa de Interés Interbancaria a un día.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20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*Los instrumentos de corto plazo (Cetes 28 días) han comenzado a tener pequeños aumentos derivados de la expectativa de normalización de la política monetaria por parte de la Fed.</a:t>
            </a:r>
          </a:p>
          <a:p>
            <a:pPr lvl="0"/>
            <a:endParaRPr lang="es-MX"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*Para el cierre de 2015 la tasa de interés nominal para el fin del periodo se mantuvo en 3.5 por ciento con respecto a los estimados en el Art. 42. Para 2016 la estimación se sitúa en 4.5 por ciento. </a:t>
            </a:r>
            <a:endParaRPr lang="es-ES" sz="2400" dirty="0" smtClean="0"/>
          </a:p>
        </p:txBody>
      </p:sp>
    </p:spTree>
    <p:extLst>
      <p:ext uri="{BB962C8B-B14F-4D97-AF65-F5344CB8AC3E}">
        <p14:creationId xmlns:p14="http://schemas.microsoft.com/office/powerpoint/2010/main" val="409413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CF86C2B-9538-47A7-99E1-A793852547C5}" type="slidenum">
              <a:rPr lang="es-MX" smtClean="0"/>
              <a:pPr/>
              <a:t>7</a:t>
            </a:fld>
            <a:endParaRPr lang="es-MX"/>
          </a:p>
        </p:txBody>
      </p:sp>
    </p:spTree>
    <p:extLst>
      <p:ext uri="{BB962C8B-B14F-4D97-AF65-F5344CB8AC3E}">
        <p14:creationId xmlns:p14="http://schemas.microsoft.com/office/powerpoint/2010/main" val="108188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Desde</a:t>
            </a:r>
            <a:r>
              <a:rPr lang="es-MX" sz="1200" kern="1200" baseline="0" dirty="0" smtClean="0">
                <a:solidFill>
                  <a:schemeClr val="tx1"/>
                </a:solidFill>
                <a:effectLst/>
                <a:latin typeface="+mn-lt"/>
                <a:ea typeface="+mn-ea"/>
                <a:cs typeface="+mn-cs"/>
              </a:rPr>
              <a:t> el </a:t>
            </a:r>
            <a:r>
              <a:rPr lang="es-MX" sz="1200" kern="1200" dirty="0" smtClean="0">
                <a:solidFill>
                  <a:schemeClr val="tx1"/>
                </a:solidFill>
                <a:effectLst/>
                <a:latin typeface="+mn-lt"/>
                <a:ea typeface="+mn-ea"/>
                <a:cs typeface="+mn-cs"/>
              </a:rPr>
              <a:t>segundo semestre de 2014, los precios del petróleo registraron una fuerte caída y a partir de enero comenzaron una lenta recuperación,  influenciados por una sobreoferta de crudo a nivel mundial que se asociada al ritmo de crecimiento en la producción de petróleo (principalmente en Estados Unidos, Arabia Saudita e Irak), los altos niveles de inventarios estadounidenses y en sentido opuesto, los conflictos geopolíticos en el Medio Oriente y el Norte de África, principalmente en Irak, Libia y Yemen.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En este contexto, el crudo de referencia West Texas </a:t>
            </a:r>
            <a:r>
              <a:rPr lang="es-MX" sz="1200" kern="1200" dirty="0" err="1" smtClean="0">
                <a:solidFill>
                  <a:schemeClr val="tx1"/>
                </a:solidFill>
                <a:effectLst/>
                <a:latin typeface="+mn-lt"/>
                <a:ea typeface="+mn-ea"/>
                <a:cs typeface="+mn-cs"/>
              </a:rPr>
              <a:t>Intermediate</a:t>
            </a:r>
            <a:r>
              <a:rPr lang="es-MX" sz="1200" kern="1200" dirty="0" smtClean="0">
                <a:solidFill>
                  <a:schemeClr val="tx1"/>
                </a:solidFill>
                <a:effectLst/>
                <a:latin typeface="+mn-lt"/>
                <a:ea typeface="+mn-ea"/>
                <a:cs typeface="+mn-cs"/>
              </a:rPr>
              <a:t> (WTI) registró un precio promedio de 51.7 dólares por barril (dpb) del 1 de enero al 26 de agosto de 2015, mientras que el Brent del</a:t>
            </a:r>
            <a:r>
              <a:rPr lang="es-MX" sz="1200" kern="1200" baseline="0" dirty="0" smtClean="0">
                <a:solidFill>
                  <a:schemeClr val="tx1"/>
                </a:solidFill>
                <a:effectLst/>
                <a:latin typeface="+mn-lt"/>
                <a:ea typeface="+mn-ea"/>
                <a:cs typeface="+mn-cs"/>
              </a:rPr>
              <a:t> mar del Norte se ubicó en </a:t>
            </a:r>
            <a:r>
              <a:rPr lang="es-MX" sz="1200" kern="1200" dirty="0" smtClean="0">
                <a:solidFill>
                  <a:schemeClr val="tx1"/>
                </a:solidFill>
                <a:effectLst/>
                <a:latin typeface="+mn-lt"/>
                <a:ea typeface="+mn-ea"/>
                <a:cs typeface="+mn-cs"/>
              </a:rPr>
              <a:t>57.5 dpb, disminuyendo 42.3 por ciento con relación al precio promedio de 2014 (99.7 dpb). </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Para el cierre de 2015 y para el ejercicio fiscal de 2016 se estimó que los precios del petróleo se situarán en 50 dpb en promedio, este precio es inferior en 29 dólares respecto al estimado originalmente en la Ley de Ingresos de la Federación 2015 (79.0 dpb).</a:t>
            </a:r>
          </a:p>
          <a:p>
            <a:endParaRPr lang="es-MX" dirty="0"/>
          </a:p>
        </p:txBody>
      </p:sp>
      <p:sp>
        <p:nvSpPr>
          <p:cNvPr id="4" name="Marcador de número de diapositiva 3"/>
          <p:cNvSpPr>
            <a:spLocks noGrp="1"/>
          </p:cNvSpPr>
          <p:nvPr>
            <p:ph type="sldNum" sz="quarter" idx="10"/>
          </p:nvPr>
        </p:nvSpPr>
        <p:spPr/>
        <p:txBody>
          <a:bodyPr/>
          <a:lstStyle/>
          <a:p>
            <a:fld id="{ECF86C2B-9538-47A7-99E1-A793852547C5}" type="slidenum">
              <a:rPr lang="es-MX" smtClean="0">
                <a:solidFill>
                  <a:prstClr val="black"/>
                </a:solidFill>
              </a:rPr>
              <a:pPr/>
              <a:t>8</a:t>
            </a:fld>
            <a:endParaRPr lang="es-MX">
              <a:solidFill>
                <a:prstClr val="black"/>
              </a:solidFill>
            </a:endParaRPr>
          </a:p>
        </p:txBody>
      </p:sp>
    </p:spTree>
    <p:extLst>
      <p:ext uri="{BB962C8B-B14F-4D97-AF65-F5344CB8AC3E}">
        <p14:creationId xmlns:p14="http://schemas.microsoft.com/office/powerpoint/2010/main" val="225030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Calibri" pitchFamily="34" charset="0"/>
              </a:rPr>
              <a:t>Al cierre de 2015 la producción de petróleo será de 2 millones 262 mil barriles diarios (</a:t>
            </a:r>
            <a:r>
              <a:rPr lang="es-MX" sz="1200" dirty="0" err="1" smtClean="0">
                <a:solidFill>
                  <a:schemeClr val="tx1"/>
                </a:solidFill>
                <a:latin typeface="Calibri" pitchFamily="34" charset="0"/>
              </a:rPr>
              <a:t>mbd</a:t>
            </a:r>
            <a:r>
              <a:rPr lang="es-MX" sz="1200" dirty="0" smtClean="0">
                <a:solidFill>
                  <a:schemeClr val="tx1"/>
                </a:solidFill>
                <a:latin typeface="Calibri" pitchFamily="34" charset="0"/>
              </a:rPr>
              <a:t>). Para 2016 se ubicará en 2 millones 247 </a:t>
            </a:r>
            <a:r>
              <a:rPr lang="es-MX" sz="1200" dirty="0" err="1" smtClean="0">
                <a:solidFill>
                  <a:schemeClr val="tx1"/>
                </a:solidFill>
                <a:latin typeface="Calibri" pitchFamily="34" charset="0"/>
              </a:rPr>
              <a:t>mbd</a:t>
            </a:r>
            <a:r>
              <a:rPr lang="es-MX" sz="1200" dirty="0" smtClean="0">
                <a:solidFill>
                  <a:schemeClr val="tx1"/>
                </a:solidFill>
                <a:latin typeface="Calibri" pitchFamily="34" charset="0"/>
              </a:rPr>
              <a:t>, 0.7% menos que el previsto para el cierre de 2015.</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solidFill>
                <a:schemeClr val="tx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Calibri" pitchFamily="34" charset="0"/>
              </a:rPr>
              <a:t>La plataforma de exportación de crudo esperada para 2015 es de 1,182 </a:t>
            </a:r>
            <a:r>
              <a:rPr lang="es-MX" sz="1200" dirty="0" err="1" smtClean="0">
                <a:solidFill>
                  <a:schemeClr val="tx1"/>
                </a:solidFill>
                <a:latin typeface="Calibri" pitchFamily="34" charset="0"/>
              </a:rPr>
              <a:t>mbd</a:t>
            </a:r>
            <a:r>
              <a:rPr lang="es-MX" sz="1200" dirty="0" smtClean="0">
                <a:solidFill>
                  <a:schemeClr val="tx1"/>
                </a:solidFill>
                <a:latin typeface="Calibri" pitchFamily="34" charset="0"/>
              </a:rPr>
              <a:t>, mientras que la estimada para 2016 es de 1 millón 091 </a:t>
            </a:r>
            <a:r>
              <a:rPr lang="es-MX" sz="1200" dirty="0" err="1" smtClean="0">
                <a:solidFill>
                  <a:schemeClr val="tx1"/>
                </a:solidFill>
                <a:latin typeface="Calibri" pitchFamily="34" charset="0"/>
              </a:rPr>
              <a:t>mdb</a:t>
            </a:r>
            <a:r>
              <a:rPr lang="es-MX" sz="1200" dirty="0" smtClean="0">
                <a:solidFill>
                  <a:schemeClr val="tx1"/>
                </a:solidFill>
                <a:latin typeface="Calibri" pitchFamily="34" charset="0"/>
              </a:rPr>
              <a:t> </a:t>
            </a:r>
          </a:p>
          <a:p>
            <a:endParaRPr lang="es-MX" dirty="0"/>
          </a:p>
        </p:txBody>
      </p:sp>
      <p:sp>
        <p:nvSpPr>
          <p:cNvPr id="4" name="Marcador de número de diapositiva 3"/>
          <p:cNvSpPr>
            <a:spLocks noGrp="1"/>
          </p:cNvSpPr>
          <p:nvPr>
            <p:ph type="sldNum" sz="quarter" idx="10"/>
          </p:nvPr>
        </p:nvSpPr>
        <p:spPr/>
        <p:txBody>
          <a:bodyPr/>
          <a:lstStyle/>
          <a:p>
            <a:fld id="{ECF86C2B-9538-47A7-99E1-A793852547C5}" type="slidenum">
              <a:rPr lang="es-MX" smtClean="0">
                <a:solidFill>
                  <a:prstClr val="black"/>
                </a:solidFill>
              </a:rPr>
              <a:pPr/>
              <a:t>9</a:t>
            </a:fld>
            <a:endParaRPr lang="es-MX">
              <a:solidFill>
                <a:prstClr val="black"/>
              </a:solidFill>
            </a:endParaRPr>
          </a:p>
        </p:txBody>
      </p:sp>
    </p:spTree>
    <p:extLst>
      <p:ext uri="{BB962C8B-B14F-4D97-AF65-F5344CB8AC3E}">
        <p14:creationId xmlns:p14="http://schemas.microsoft.com/office/powerpoint/2010/main" val="360183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BD9D3D0-BD9D-4D14-A145-7651E1751A91}" type="datetime1">
              <a:rPr lang="es-MX" smtClean="0"/>
              <a:pPr/>
              <a:t>12/10/2015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6F250F3-9B28-46A5-8CB8-953712EDFD22}" type="datetime1">
              <a:rPr lang="es-MX" smtClean="0"/>
              <a:pPr/>
              <a:t>12/10/2015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D0345BB-68BB-4E13-AE88-BA24094AD00D}" type="datetime1">
              <a:rPr lang="es-MX" smtClean="0"/>
              <a:pPr/>
              <a:t>12/10/2015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42913" y="77788"/>
            <a:ext cx="8232775" cy="620712"/>
          </a:xfrm>
          <a:prstGeom prst="rect">
            <a:avLst/>
          </a:prstGeo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34975" y="1052513"/>
            <a:ext cx="4038600" cy="452596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25975" y="1052513"/>
            <a:ext cx="4038600" cy="452596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85959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23EA3B8-7E2B-4F03-A20B-88ED2873C675}" type="datetime1">
              <a:rPr lang="es-MX" smtClean="0"/>
              <a:pPr/>
              <a:t>12/10/2015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68750FD-C631-4CD0-9C78-ECD3D8EE02B6}" type="datetime1">
              <a:rPr lang="es-MX" smtClean="0"/>
              <a:pPr/>
              <a:t>12/10/2015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F32191F-47C9-4B05-A6A6-ADE10BF36E53}" type="datetime1">
              <a:rPr lang="es-MX" smtClean="0"/>
              <a:pPr/>
              <a:t>12/10/2015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28A48E-C3BB-4BF7-9068-51CCA03D5A28}" type="datetime1">
              <a:rPr lang="es-MX" smtClean="0"/>
              <a:pPr/>
              <a:t>12/10/2015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5F049ED-C87B-494F-8B5D-2863856821F4}" type="datetime1">
              <a:rPr lang="es-MX" smtClean="0"/>
              <a:pPr/>
              <a:t>12/10/2015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41AEA9-7B54-4D7C-9139-F5A0411BB751}" type="datetime1">
              <a:rPr lang="es-MX" smtClean="0"/>
              <a:pPr/>
              <a:t>12/10/2015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5A4526-8159-40B5-BBE1-3A1709BB2D9B}" type="datetime1">
              <a:rPr lang="es-MX" smtClean="0"/>
              <a:pPr/>
              <a:t>12/10/2015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5F30B4-9762-49FC-BF89-B59A5AD6C4CB}" type="datetime1">
              <a:rPr lang="es-MX" smtClean="0"/>
              <a:pPr/>
              <a:t>12/10/2015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2FA90CB-5A57-45E1-A6BD-8CF5D8EAF9F6}"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D61F0-8B21-41B0-8D28-4ED5B0DDC5BD}" type="datetime1">
              <a:rPr lang="es-MX" smtClean="0"/>
              <a:pPr/>
              <a:t>12/10/2015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pic>
        <p:nvPicPr>
          <p:cNvPr id="7" name="Picture 1" descr="BACK 7 -8-08.jpg"/>
          <p:cNvPicPr>
            <a:picLocks noChangeAspect="1"/>
          </p:cNvPicPr>
          <p:nvPr userDrawn="1"/>
        </p:nvPicPr>
        <p:blipFill>
          <a:blip r:embed="rId14" cstate="print"/>
          <a:srcRect b="88049"/>
          <a:stretch>
            <a:fillRect/>
          </a:stretch>
        </p:blipFill>
        <p:spPr bwMode="auto">
          <a:xfrm>
            <a:off x="0" y="19409"/>
            <a:ext cx="9144000" cy="817303"/>
          </a:xfrm>
          <a:prstGeom prst="rect">
            <a:avLst/>
          </a:prstGeom>
          <a:noFill/>
          <a:ln w="9525">
            <a:noFill/>
            <a:miter lim="800000"/>
            <a:headEnd/>
            <a:tailEnd/>
          </a:ln>
        </p:spPr>
      </p:pic>
      <p:sp>
        <p:nvSpPr>
          <p:cNvPr id="6" name="5 Marcador de número de diapositiva"/>
          <p:cNvSpPr>
            <a:spLocks noGrp="1"/>
          </p:cNvSpPr>
          <p:nvPr>
            <p:ph type="sldNum" sz="quarter" idx="4"/>
          </p:nvPr>
        </p:nvSpPr>
        <p:spPr>
          <a:xfrm>
            <a:off x="6974904" y="645333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A90CB-5A57-45E1-A6BD-8CF5D8EAF9F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35.emf"/><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1</a:t>
            </a:fld>
            <a:endParaRPr lang="es-MX" dirty="0"/>
          </a:p>
        </p:txBody>
      </p:sp>
      <p:sp>
        <p:nvSpPr>
          <p:cNvPr id="6" name="5 CuadroTexto"/>
          <p:cNvSpPr txBox="1"/>
          <p:nvPr/>
        </p:nvSpPr>
        <p:spPr>
          <a:xfrm>
            <a:off x="0" y="4365104"/>
            <a:ext cx="6948264" cy="461665"/>
          </a:xfrm>
          <a:prstGeom prst="rect">
            <a:avLst/>
          </a:prstGeom>
          <a:noFill/>
        </p:spPr>
        <p:txBody>
          <a:bodyPr wrap="square" rtlCol="0">
            <a:spAutoFit/>
          </a:bodyPr>
          <a:lstStyle/>
          <a:p>
            <a:pPr algn="ctr"/>
            <a:r>
              <a:rPr lang="es-MX" sz="2400" b="1" dirty="0" smtClean="0">
                <a:solidFill>
                  <a:schemeClr val="bg1"/>
                </a:solidFill>
              </a:rPr>
              <a:t>Título de la Presentación</a:t>
            </a:r>
            <a:endParaRPr lang="es-MX" sz="2400" b="1" dirty="0">
              <a:solidFill>
                <a:schemeClr val="bg1"/>
              </a:solidFill>
            </a:endParaRPr>
          </a:p>
        </p:txBody>
      </p:sp>
      <p:pic>
        <p:nvPicPr>
          <p:cNvPr id="1026" name="Picture 2" descr="C:\Users\fvazquez\Downloads\presentacionlogo63.png"/>
          <p:cNvPicPr>
            <a:picLocks noChangeAspect="1" noChangeArrowheads="1"/>
          </p:cNvPicPr>
          <p:nvPr/>
        </p:nvPicPr>
        <p:blipFill>
          <a:blip r:embed="rId3" cstate="print"/>
          <a:srcRect/>
          <a:stretch>
            <a:fillRect/>
          </a:stretch>
        </p:blipFill>
        <p:spPr bwMode="auto">
          <a:xfrm>
            <a:off x="0" y="-20241"/>
            <a:ext cx="9180512" cy="6905625"/>
          </a:xfrm>
          <a:prstGeom prst="rect">
            <a:avLst/>
          </a:prstGeom>
          <a:noFill/>
        </p:spPr>
      </p:pic>
      <p:sp>
        <p:nvSpPr>
          <p:cNvPr id="5" name="5 CuadroTexto"/>
          <p:cNvSpPr txBox="1"/>
          <p:nvPr/>
        </p:nvSpPr>
        <p:spPr>
          <a:xfrm>
            <a:off x="0" y="4365104"/>
            <a:ext cx="6948264" cy="461665"/>
          </a:xfrm>
          <a:prstGeom prst="rect">
            <a:avLst/>
          </a:prstGeom>
          <a:noFill/>
        </p:spPr>
        <p:txBody>
          <a:bodyPr wrap="square" rtlCol="0">
            <a:spAutoFit/>
          </a:bodyPr>
          <a:lstStyle/>
          <a:p>
            <a:pPr algn="ctr"/>
            <a:r>
              <a:rPr lang="es-MX" sz="2400" b="1" dirty="0" smtClean="0">
                <a:solidFill>
                  <a:schemeClr val="bg1"/>
                </a:solidFill>
              </a:rPr>
              <a:t>Paquete Económico 2016</a:t>
            </a:r>
            <a:endParaRPr lang="es-MX" sz="2400" b="1" dirty="0">
              <a:solidFill>
                <a:schemeClr val="bg1"/>
              </a:solidFill>
            </a:endParaRPr>
          </a:p>
        </p:txBody>
      </p:sp>
      <p:sp>
        <p:nvSpPr>
          <p:cNvPr id="7" name="5 CuadroTexto"/>
          <p:cNvSpPr txBox="1"/>
          <p:nvPr/>
        </p:nvSpPr>
        <p:spPr>
          <a:xfrm>
            <a:off x="3491880" y="5620235"/>
            <a:ext cx="5400600" cy="677108"/>
          </a:xfrm>
          <a:prstGeom prst="rect">
            <a:avLst/>
          </a:prstGeom>
          <a:noFill/>
        </p:spPr>
        <p:txBody>
          <a:bodyPr wrap="square" rtlCol="0">
            <a:spAutoFit/>
          </a:bodyPr>
          <a:lstStyle/>
          <a:p>
            <a:pPr algn="r"/>
            <a:r>
              <a:rPr lang="es-MX" sz="2000" b="1" dirty="0" smtClean="0">
                <a:solidFill>
                  <a:schemeClr val="bg2">
                    <a:lumMod val="50000"/>
                  </a:schemeClr>
                </a:solidFill>
              </a:rPr>
              <a:t>Mtro. Pedro Ángel Contreras López</a:t>
            </a:r>
          </a:p>
          <a:p>
            <a:pPr algn="r"/>
            <a:r>
              <a:rPr lang="es-MX" b="1" i="1" dirty="0" smtClean="0">
                <a:solidFill>
                  <a:schemeClr val="bg2">
                    <a:lumMod val="50000"/>
                  </a:schemeClr>
                </a:solidFill>
              </a:rPr>
              <a:t>12 de octubre de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083180986"/>
              </p:ext>
            </p:extLst>
          </p:nvPr>
        </p:nvGraphicFramePr>
        <p:xfrm>
          <a:off x="611559" y="1838582"/>
          <a:ext cx="8186484" cy="4902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redondeado 10"/>
          <p:cNvSpPr/>
          <p:nvPr/>
        </p:nvSpPr>
        <p:spPr>
          <a:xfrm>
            <a:off x="23251" y="5570387"/>
            <a:ext cx="2339752" cy="7184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prstClr val="black"/>
                </a:solidFill>
              </a:rPr>
              <a:t>Cifras en millones de pesos, estructura % y tasa de crecimiento real.</a:t>
            </a:r>
            <a:endParaRPr lang="es-MX" sz="1200" dirty="0">
              <a:solidFill>
                <a:prstClr val="black"/>
              </a:solidFill>
            </a:endParaRPr>
          </a:p>
        </p:txBody>
      </p:sp>
      <p:sp>
        <p:nvSpPr>
          <p:cNvPr id="2" name="1 Título"/>
          <p:cNvSpPr>
            <a:spLocks noGrp="1"/>
          </p:cNvSpPr>
          <p:nvPr>
            <p:ph type="title"/>
          </p:nvPr>
        </p:nvSpPr>
        <p:spPr>
          <a:xfrm>
            <a:off x="0" y="44624"/>
            <a:ext cx="8964488" cy="576064"/>
          </a:xfrm>
        </p:spPr>
        <p:txBody>
          <a:bodyPr tIns="0" bIns="0" anchor="ctr" anchorCtr="0"/>
          <a:lstStyle/>
          <a:p>
            <a:pPr eaLnBrk="0" fontAlgn="base" hangingPunct="0">
              <a:spcAft>
                <a:spcPct val="0"/>
              </a:spcAft>
            </a:pPr>
            <a:r>
              <a:rPr lang="es-MX" sz="2000" b="1" kern="0" dirty="0" smtClean="0">
                <a:solidFill>
                  <a:prstClr val="black"/>
                </a:solidFill>
                <a:ea typeface="ＭＳ Ｐゴシック" charset="0"/>
              </a:rPr>
              <a:t>Comparativo de Ingresos de la Federación ILIF 2016 </a:t>
            </a:r>
            <a:r>
              <a:rPr lang="es-MX" sz="2000" b="1" i="1" kern="0" dirty="0" smtClean="0">
                <a:solidFill>
                  <a:prstClr val="black"/>
                </a:solidFill>
                <a:ea typeface="ＭＳ Ｐゴシック" charset="0"/>
              </a:rPr>
              <a:t>vs</a:t>
            </a:r>
            <a:r>
              <a:rPr lang="es-MX" sz="2000" b="1" kern="0" dirty="0" smtClean="0">
                <a:solidFill>
                  <a:prstClr val="black"/>
                </a:solidFill>
                <a:ea typeface="ＭＳ Ｐゴシック" charset="0"/>
              </a:rPr>
              <a:t> LIF 2015</a:t>
            </a:r>
            <a:endParaRPr lang="es-MX" sz="2000" b="1" kern="0" dirty="0">
              <a:solidFill>
                <a:prstClr val="black"/>
              </a:solidFill>
              <a:ea typeface="ＭＳ Ｐゴシック" charset="0"/>
            </a:endParaRPr>
          </a:p>
        </p:txBody>
      </p:sp>
      <p:sp>
        <p:nvSpPr>
          <p:cNvPr id="5" name="Rectángulo 4"/>
          <p:cNvSpPr/>
          <p:nvPr/>
        </p:nvSpPr>
        <p:spPr>
          <a:xfrm>
            <a:off x="166444" y="476672"/>
            <a:ext cx="8631599" cy="1084912"/>
          </a:xfrm>
          <a:prstGeom prst="rect">
            <a:avLst/>
          </a:prstGeom>
        </p:spPr>
        <p:txBody>
          <a:bodyPr wrap="square">
            <a:spAutoFit/>
          </a:bodyPr>
          <a:lstStyle/>
          <a:p>
            <a:endParaRPr lang="es-MX" sz="1050" b="1" dirty="0" smtClean="0">
              <a:solidFill>
                <a:prstClr val="black"/>
              </a:solidFill>
            </a:endParaRPr>
          </a:p>
          <a:p>
            <a:pPr algn="just"/>
            <a:r>
              <a:rPr lang="es-MX" dirty="0"/>
              <a:t>Para 2016, los ingresos de la Federación serán superiores en 52 mil 268.3 </a:t>
            </a:r>
            <a:r>
              <a:rPr lang="es-MX" dirty="0" err="1"/>
              <a:t>mdp</a:t>
            </a:r>
            <a:r>
              <a:rPr lang="es-MX" dirty="0"/>
              <a:t>, debido a una mayor recaudación en los ingresos del Gobierno Federal; situación que compensará la caída en ingresos de Organismos y Empresas e ingresos por financiamiento.</a:t>
            </a:r>
          </a:p>
        </p:txBody>
      </p:sp>
      <p:sp>
        <p:nvSpPr>
          <p:cNvPr id="7" name="Flecha abajo 6"/>
          <p:cNvSpPr/>
          <p:nvPr/>
        </p:nvSpPr>
        <p:spPr>
          <a:xfrm>
            <a:off x="5004048" y="4149080"/>
            <a:ext cx="216024" cy="288032"/>
          </a:xfrm>
          <a:prstGeom prst="downArrow">
            <a:avLst/>
          </a:prstGeom>
          <a:solidFill>
            <a:schemeClr val="bg1"/>
          </a:solidFill>
          <a:ln w="2222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Flecha abajo 7"/>
          <p:cNvSpPr/>
          <p:nvPr/>
        </p:nvSpPr>
        <p:spPr>
          <a:xfrm>
            <a:off x="5004048" y="5517232"/>
            <a:ext cx="216024" cy="288032"/>
          </a:xfrm>
          <a:prstGeom prst="downArrow">
            <a:avLst/>
          </a:prstGeom>
          <a:solidFill>
            <a:schemeClr val="bg1"/>
          </a:solidFill>
          <a:ln w="2222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 name="Flecha arriba 5"/>
          <p:cNvSpPr/>
          <p:nvPr/>
        </p:nvSpPr>
        <p:spPr>
          <a:xfrm>
            <a:off x="4977404" y="3560335"/>
            <a:ext cx="222589" cy="300713"/>
          </a:xfrm>
          <a:prstGeom prst="upArrow">
            <a:avLst/>
          </a:prstGeom>
          <a:solidFill>
            <a:schemeClr val="bg1"/>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 name="Elipse 9"/>
          <p:cNvSpPr/>
          <p:nvPr/>
        </p:nvSpPr>
        <p:spPr>
          <a:xfrm>
            <a:off x="4788024" y="3070377"/>
            <a:ext cx="648072" cy="430631"/>
          </a:xfrm>
          <a:prstGeom prst="ellips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MX" sz="1400" b="1" dirty="0" smtClean="0">
                <a:solidFill>
                  <a:prstClr val="black"/>
                </a:solidFill>
              </a:rPr>
              <a:t>3.3%</a:t>
            </a:r>
          </a:p>
          <a:p>
            <a:pPr algn="ctr"/>
            <a:r>
              <a:rPr lang="es-MX" sz="1400" b="1" dirty="0" smtClean="0">
                <a:solidFill>
                  <a:prstClr val="black"/>
                </a:solidFill>
              </a:rPr>
              <a:t>real</a:t>
            </a:r>
            <a:endParaRPr lang="es-MX" sz="1400" b="1" dirty="0">
              <a:solidFill>
                <a:prstClr val="black"/>
              </a:solidFill>
            </a:endParaRPr>
          </a:p>
        </p:txBody>
      </p:sp>
      <p:sp>
        <p:nvSpPr>
          <p:cNvPr id="15" name="Elipse 14"/>
          <p:cNvSpPr/>
          <p:nvPr/>
        </p:nvSpPr>
        <p:spPr>
          <a:xfrm>
            <a:off x="4716016" y="5878905"/>
            <a:ext cx="720080" cy="502423"/>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MX" sz="1400" b="1" dirty="0" smtClean="0">
                <a:solidFill>
                  <a:srgbClr val="C6063D"/>
                </a:solidFill>
              </a:rPr>
              <a:t>-12.1%</a:t>
            </a:r>
          </a:p>
          <a:p>
            <a:pPr algn="ctr"/>
            <a:r>
              <a:rPr lang="es-MX" sz="1400" b="1" dirty="0" smtClean="0">
                <a:solidFill>
                  <a:srgbClr val="C6063D"/>
                </a:solidFill>
              </a:rPr>
              <a:t>real</a:t>
            </a:r>
            <a:endParaRPr lang="es-MX" sz="1400" b="1" dirty="0">
              <a:solidFill>
                <a:srgbClr val="C6063D"/>
              </a:solidFill>
            </a:endParaRPr>
          </a:p>
        </p:txBody>
      </p:sp>
      <p:sp>
        <p:nvSpPr>
          <p:cNvPr id="17" name="Elipse 16"/>
          <p:cNvSpPr/>
          <p:nvPr/>
        </p:nvSpPr>
        <p:spPr>
          <a:xfrm>
            <a:off x="4716016" y="4510753"/>
            <a:ext cx="720080" cy="502423"/>
          </a:xfrm>
          <a:prstGeom prst="ellipse">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MX" sz="1400" b="1" dirty="0" smtClean="0">
                <a:solidFill>
                  <a:srgbClr val="C6063D"/>
                </a:solidFill>
              </a:rPr>
              <a:t>-9.4%</a:t>
            </a:r>
          </a:p>
          <a:p>
            <a:pPr algn="ctr"/>
            <a:r>
              <a:rPr lang="es-MX" sz="1400" b="1" dirty="0" smtClean="0">
                <a:solidFill>
                  <a:srgbClr val="C6063D"/>
                </a:solidFill>
              </a:rPr>
              <a:t>real</a:t>
            </a:r>
            <a:endParaRPr lang="es-MX" sz="1400" b="1" dirty="0">
              <a:solidFill>
                <a:srgbClr val="C6063D"/>
              </a:solidFill>
            </a:endParaRPr>
          </a:p>
        </p:txBody>
      </p:sp>
      <p:sp>
        <p:nvSpPr>
          <p:cNvPr id="4" name="Flecha abajo 3"/>
          <p:cNvSpPr/>
          <p:nvPr/>
        </p:nvSpPr>
        <p:spPr>
          <a:xfrm>
            <a:off x="3635896" y="1628800"/>
            <a:ext cx="216024" cy="288032"/>
          </a:xfrm>
          <a:prstGeom prst="downArrow">
            <a:avLst/>
          </a:prstGeom>
          <a:no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Elipse 8"/>
          <p:cNvSpPr/>
          <p:nvPr/>
        </p:nvSpPr>
        <p:spPr>
          <a:xfrm>
            <a:off x="3419872" y="1985720"/>
            <a:ext cx="648072" cy="4320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MX" sz="1400" b="1" dirty="0" smtClean="0">
                <a:solidFill>
                  <a:srgbClr val="C00000"/>
                </a:solidFill>
              </a:rPr>
              <a:t>-1.9% real</a:t>
            </a:r>
            <a:endParaRPr lang="es-MX" sz="1400" b="1" dirty="0">
              <a:solidFill>
                <a:srgbClr val="C00000"/>
              </a:solidFill>
            </a:endParaRPr>
          </a:p>
        </p:txBody>
      </p:sp>
      <p:sp>
        <p:nvSpPr>
          <p:cNvPr id="14" name="CuadroTexto 13"/>
          <p:cNvSpPr txBox="1"/>
          <p:nvPr/>
        </p:nvSpPr>
        <p:spPr>
          <a:xfrm>
            <a:off x="35446" y="6495296"/>
            <a:ext cx="2016274" cy="323165"/>
          </a:xfrm>
          <a:prstGeom prst="rect">
            <a:avLst/>
          </a:prstGeom>
          <a:noFill/>
        </p:spPr>
        <p:txBody>
          <a:bodyPr wrap="square" rtlCol="0">
            <a:spAutoFit/>
          </a:bodyPr>
          <a:lstStyle/>
          <a:p>
            <a:r>
              <a:rPr lang="es-MX" sz="1500" dirty="0" smtClean="0">
                <a:solidFill>
                  <a:schemeClr val="bg2">
                    <a:lumMod val="50000"/>
                  </a:schemeClr>
                </a:solidFill>
              </a:rPr>
              <a:t>II. ILIF 2016 </a:t>
            </a:r>
            <a:r>
              <a:rPr lang="es-MX" sz="1500" i="1" dirty="0" smtClean="0">
                <a:solidFill>
                  <a:schemeClr val="bg2">
                    <a:lumMod val="50000"/>
                  </a:schemeClr>
                </a:solidFill>
              </a:rPr>
              <a:t>vs </a:t>
            </a:r>
            <a:r>
              <a:rPr lang="es-MX" sz="1500" dirty="0" smtClean="0">
                <a:solidFill>
                  <a:schemeClr val="bg2">
                    <a:lumMod val="50000"/>
                  </a:schemeClr>
                </a:solidFill>
              </a:rPr>
              <a:t>LIF 2015</a:t>
            </a:r>
            <a:endParaRPr lang="es-MX" sz="1500" i="1" dirty="0">
              <a:solidFill>
                <a:schemeClr val="bg2">
                  <a:lumMod val="50000"/>
                </a:schemeClr>
              </a:solidFill>
            </a:endParaRPr>
          </a:p>
        </p:txBody>
      </p:sp>
      <p:sp>
        <p:nvSpPr>
          <p:cNvPr id="12" name="Marcador de número de diapositiva 11"/>
          <p:cNvSpPr>
            <a:spLocks noGrp="1"/>
          </p:cNvSpPr>
          <p:nvPr>
            <p:ph type="sldNum" sz="quarter" idx="12"/>
          </p:nvPr>
        </p:nvSpPr>
        <p:spPr/>
        <p:txBody>
          <a:bodyPr/>
          <a:lstStyle/>
          <a:p>
            <a:fld id="{32FA90CB-5A57-45E1-A6BD-8CF5D8EAF9F6}" type="slidenum">
              <a:rPr lang="es-MX" smtClean="0"/>
              <a:pPr/>
              <a:t>10</a:t>
            </a:fld>
            <a:endParaRPr lang="es-MX"/>
          </a:p>
        </p:txBody>
      </p:sp>
    </p:spTree>
    <p:extLst>
      <p:ext uri="{BB962C8B-B14F-4D97-AF65-F5344CB8AC3E}">
        <p14:creationId xmlns:p14="http://schemas.microsoft.com/office/powerpoint/2010/main" val="2361733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784976" cy="432048"/>
          </a:xfrm>
        </p:spPr>
        <p:txBody>
          <a:bodyPr tIns="0" bIns="0" anchor="ctr" anchorCtr="0"/>
          <a:lstStyle/>
          <a:p>
            <a:pPr eaLnBrk="0" fontAlgn="base" hangingPunct="0">
              <a:spcAft>
                <a:spcPct val="0"/>
              </a:spcAft>
            </a:pPr>
            <a:r>
              <a:rPr lang="es-MX" sz="2000" b="1" kern="0" dirty="0">
                <a:solidFill>
                  <a:prstClr val="black"/>
                </a:solidFill>
                <a:ea typeface="ＭＳ Ｐゴシック" charset="0"/>
              </a:rPr>
              <a:t>Los menores ingresos petroleros se compensarán, principalmente, por la mayor recaudación de Ingresos Tributarios, como el IEPS, ISR e IVA</a:t>
            </a:r>
          </a:p>
        </p:txBody>
      </p:sp>
      <p:graphicFrame>
        <p:nvGraphicFramePr>
          <p:cNvPr id="3" name="Diagrama 2"/>
          <p:cNvGraphicFramePr/>
          <p:nvPr>
            <p:extLst/>
          </p:nvPr>
        </p:nvGraphicFramePr>
        <p:xfrm>
          <a:off x="0" y="759336"/>
          <a:ext cx="3131840" cy="56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ángulo 13"/>
          <p:cNvSpPr/>
          <p:nvPr/>
        </p:nvSpPr>
        <p:spPr>
          <a:xfrm>
            <a:off x="827584" y="5951381"/>
            <a:ext cx="3047764" cy="438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smtClean="0">
                <a:solidFill>
                  <a:schemeClr val="tx1"/>
                </a:solidFill>
              </a:rPr>
              <a:t>Cifras en millones de pesos corrientes</a:t>
            </a:r>
            <a:endParaRPr lang="es-MX" sz="1400" dirty="0">
              <a:solidFill>
                <a:schemeClr val="tx1"/>
              </a:solidFill>
            </a:endParaRPr>
          </a:p>
        </p:txBody>
      </p:sp>
      <p:pic>
        <p:nvPicPr>
          <p:cNvPr id="6" name="Imagen 5"/>
          <p:cNvPicPr>
            <a:picLocks noChangeAspect="1"/>
          </p:cNvPicPr>
          <p:nvPr/>
        </p:nvPicPr>
        <p:blipFill>
          <a:blip r:embed="rId7" cstate="print"/>
          <a:stretch>
            <a:fillRect/>
          </a:stretch>
        </p:blipFill>
        <p:spPr>
          <a:xfrm>
            <a:off x="467544" y="1048716"/>
            <a:ext cx="7992888" cy="5122154"/>
          </a:xfrm>
          <a:prstGeom prst="rect">
            <a:avLst/>
          </a:prstGeom>
        </p:spPr>
      </p:pic>
      <p:sp>
        <p:nvSpPr>
          <p:cNvPr id="7" name="CuadroTexto 6"/>
          <p:cNvSpPr txBox="1"/>
          <p:nvPr/>
        </p:nvSpPr>
        <p:spPr>
          <a:xfrm>
            <a:off x="35446" y="6495296"/>
            <a:ext cx="2016274" cy="323165"/>
          </a:xfrm>
          <a:prstGeom prst="rect">
            <a:avLst/>
          </a:prstGeom>
          <a:noFill/>
        </p:spPr>
        <p:txBody>
          <a:bodyPr wrap="square" rtlCol="0">
            <a:spAutoFit/>
          </a:bodyPr>
          <a:lstStyle/>
          <a:p>
            <a:r>
              <a:rPr lang="es-MX" sz="1500" dirty="0" smtClean="0">
                <a:solidFill>
                  <a:schemeClr val="bg2">
                    <a:lumMod val="50000"/>
                  </a:schemeClr>
                </a:solidFill>
              </a:rPr>
              <a:t>II. ILIF 2016 </a:t>
            </a:r>
            <a:r>
              <a:rPr lang="es-MX" sz="1500" i="1" dirty="0" smtClean="0">
                <a:solidFill>
                  <a:schemeClr val="bg2">
                    <a:lumMod val="50000"/>
                  </a:schemeClr>
                </a:solidFill>
              </a:rPr>
              <a:t>vs </a:t>
            </a:r>
            <a:r>
              <a:rPr lang="es-MX" sz="1500" dirty="0" smtClean="0">
                <a:solidFill>
                  <a:schemeClr val="bg2">
                    <a:lumMod val="50000"/>
                  </a:schemeClr>
                </a:solidFill>
              </a:rPr>
              <a:t>LIF 2015</a:t>
            </a:r>
            <a:endParaRPr lang="es-MX" sz="1500" i="1" dirty="0">
              <a:solidFill>
                <a:schemeClr val="bg2">
                  <a:lumMod val="50000"/>
                </a:schemeClr>
              </a:solidFill>
            </a:endParaRPr>
          </a:p>
        </p:txBody>
      </p:sp>
      <p:sp>
        <p:nvSpPr>
          <p:cNvPr id="4" name="Marcador de número de diapositiva 3"/>
          <p:cNvSpPr>
            <a:spLocks noGrp="1"/>
          </p:cNvSpPr>
          <p:nvPr>
            <p:ph type="sldNum" sz="quarter" idx="12"/>
          </p:nvPr>
        </p:nvSpPr>
        <p:spPr/>
        <p:txBody>
          <a:bodyPr/>
          <a:lstStyle/>
          <a:p>
            <a:fld id="{32FA90CB-5A57-45E1-A6BD-8CF5D8EAF9F6}" type="slidenum">
              <a:rPr lang="es-MX" smtClean="0"/>
              <a:pPr/>
              <a:t>11</a:t>
            </a:fld>
            <a:endParaRPr lang="es-MX"/>
          </a:p>
        </p:txBody>
      </p:sp>
    </p:spTree>
    <p:extLst>
      <p:ext uri="{BB962C8B-B14F-4D97-AF65-F5344CB8AC3E}">
        <p14:creationId xmlns:p14="http://schemas.microsoft.com/office/powerpoint/2010/main" val="1222125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0" y="759336"/>
          <a:ext cx="3131840" cy="56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5004048" y="759336"/>
            <a:ext cx="3960440" cy="1121859"/>
          </a:xfrm>
          <a:prstGeom prst="rect">
            <a:avLst/>
          </a:prstGeom>
        </p:spPr>
        <p:txBody>
          <a:bodyPr vert="horz" wrap="square" lIns="0" tIns="0" rIns="0" bIns="0" rtlCol="0">
            <a:spAutoFit/>
          </a:bodyPr>
          <a:lstStyle/>
          <a:p>
            <a:pPr marL="12700" marR="6350" indent="28575" algn="ctr">
              <a:lnSpc>
                <a:spcPct val="100499"/>
              </a:lnSpc>
            </a:pPr>
            <a:r>
              <a:rPr lang="es-MX" dirty="0">
                <a:solidFill>
                  <a:schemeClr val="tx1"/>
                </a:solidFill>
                <a:latin typeface="Calibri"/>
                <a:cs typeface="Calibri"/>
              </a:rPr>
              <a:t>Los menores ingresos petroleros se </a:t>
            </a:r>
            <a:r>
              <a:rPr lang="es-MX" dirty="0" smtClean="0">
                <a:solidFill>
                  <a:schemeClr val="tx1"/>
                </a:solidFill>
                <a:latin typeface="Calibri"/>
                <a:cs typeface="Calibri"/>
              </a:rPr>
              <a:t>compensarán, </a:t>
            </a:r>
            <a:r>
              <a:rPr lang="es-MX" dirty="0">
                <a:solidFill>
                  <a:schemeClr val="tx1"/>
                </a:solidFill>
                <a:latin typeface="Calibri"/>
                <a:cs typeface="Calibri"/>
              </a:rPr>
              <a:t>principalmente, por la mayor recaudación de Ingresos </a:t>
            </a:r>
            <a:r>
              <a:rPr lang="es-MX" dirty="0" smtClean="0">
                <a:solidFill>
                  <a:schemeClr val="tx1"/>
                </a:solidFill>
                <a:latin typeface="Calibri"/>
                <a:cs typeface="Calibri"/>
              </a:rPr>
              <a:t>Tributarios, </a:t>
            </a:r>
            <a:r>
              <a:rPr lang="es-MX" dirty="0">
                <a:solidFill>
                  <a:schemeClr val="tx1"/>
                </a:solidFill>
                <a:latin typeface="Calibri"/>
                <a:cs typeface="Calibri"/>
              </a:rPr>
              <a:t>como el IEPS, </a:t>
            </a:r>
            <a:r>
              <a:rPr lang="es-MX" dirty="0" smtClean="0">
                <a:solidFill>
                  <a:schemeClr val="tx1"/>
                </a:solidFill>
                <a:latin typeface="Calibri"/>
                <a:cs typeface="Calibri"/>
              </a:rPr>
              <a:t>ISR e </a:t>
            </a:r>
            <a:r>
              <a:rPr lang="es-MX" dirty="0">
                <a:solidFill>
                  <a:schemeClr val="tx1"/>
                </a:solidFill>
                <a:latin typeface="Calibri"/>
                <a:cs typeface="Calibri"/>
              </a:rPr>
              <a:t>IVA.</a:t>
            </a:r>
          </a:p>
        </p:txBody>
      </p:sp>
      <p:sp>
        <p:nvSpPr>
          <p:cNvPr id="11" name="object 24"/>
          <p:cNvSpPr txBox="1"/>
          <p:nvPr/>
        </p:nvSpPr>
        <p:spPr>
          <a:xfrm>
            <a:off x="1403648" y="852531"/>
            <a:ext cx="3174365" cy="830997"/>
          </a:xfrm>
          <a:prstGeom prst="rect">
            <a:avLst/>
          </a:prstGeom>
        </p:spPr>
        <p:txBody>
          <a:bodyPr vert="horz" wrap="square" lIns="0" tIns="0" rIns="0" bIns="0" rtlCol="0">
            <a:spAutoFit/>
          </a:bodyPr>
          <a:lstStyle>
            <a:defPPr>
              <a:defRPr lang="es-MX"/>
            </a:defPPr>
            <a:lvl1pPr marL="12700" marR="6350" indent="28575">
              <a:lnSpc>
                <a:spcPct val="100499"/>
              </a:lnSpc>
              <a:defRPr>
                <a:latin typeface="Calibri"/>
                <a:cs typeface="Calibri"/>
              </a:defRPr>
            </a:lvl1pPr>
          </a:lstStyle>
          <a:p>
            <a:pPr algn="ctr"/>
            <a:r>
              <a:rPr dirty="0"/>
              <a:t>1</a:t>
            </a:r>
            <a:r>
              <a:rPr lang="es-MX" dirty="0"/>
              <a:t>15 mil 622.6 </a:t>
            </a:r>
            <a:r>
              <a:rPr dirty="0" err="1"/>
              <a:t>mdp</a:t>
            </a:r>
            <a:r>
              <a:rPr dirty="0"/>
              <a:t> de ingresos presupuestarios adicionales entre la ILIF 201</a:t>
            </a:r>
            <a:r>
              <a:rPr lang="es-MX" dirty="0"/>
              <a:t>6</a:t>
            </a:r>
            <a:r>
              <a:rPr dirty="0"/>
              <a:t> y la LIF 201</a:t>
            </a:r>
            <a:r>
              <a:rPr lang="es-MX" dirty="0"/>
              <a:t>5.</a:t>
            </a:r>
            <a:endParaRPr dirty="0"/>
          </a:p>
        </p:txBody>
      </p:sp>
      <p:sp>
        <p:nvSpPr>
          <p:cNvPr id="13" name="1 Título"/>
          <p:cNvSpPr txBox="1">
            <a:spLocks/>
          </p:cNvSpPr>
          <p:nvPr/>
        </p:nvSpPr>
        <p:spPr>
          <a:xfrm>
            <a:off x="179512" y="116632"/>
            <a:ext cx="8784976" cy="432048"/>
          </a:xfrm>
          <a:prstGeom prst="rect">
            <a:avLst/>
          </a:prstGeom>
        </p:spPr>
        <p:txBody>
          <a:bodyPr tIns="0" bIns="0"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s-MX" sz="2000" b="1" kern="0" smtClean="0">
                <a:solidFill>
                  <a:prstClr val="black"/>
                </a:solidFill>
                <a:ea typeface="ＭＳ Ｐゴシック" charset="0"/>
              </a:rPr>
              <a:t>Mayores Ingresos entre la ILIF 2016 y la LIF 2015</a:t>
            </a:r>
            <a:endParaRPr lang="es-MX" sz="2000" b="1" kern="0" dirty="0">
              <a:solidFill>
                <a:prstClr val="black"/>
              </a:solidFill>
              <a:ea typeface="ＭＳ Ｐゴシック" charset="0"/>
            </a:endParaRPr>
          </a:p>
        </p:txBody>
      </p:sp>
      <p:sp>
        <p:nvSpPr>
          <p:cNvPr id="15" name="CuadroTexto 14"/>
          <p:cNvSpPr txBox="1"/>
          <p:nvPr/>
        </p:nvSpPr>
        <p:spPr>
          <a:xfrm>
            <a:off x="35446" y="6495296"/>
            <a:ext cx="2016274" cy="323165"/>
          </a:xfrm>
          <a:prstGeom prst="rect">
            <a:avLst/>
          </a:prstGeom>
          <a:noFill/>
        </p:spPr>
        <p:txBody>
          <a:bodyPr wrap="square" rtlCol="0">
            <a:spAutoFit/>
          </a:bodyPr>
          <a:lstStyle/>
          <a:p>
            <a:r>
              <a:rPr lang="es-MX" sz="1500" dirty="0" smtClean="0">
                <a:solidFill>
                  <a:schemeClr val="bg2">
                    <a:lumMod val="50000"/>
                  </a:schemeClr>
                </a:solidFill>
              </a:rPr>
              <a:t>II. ILIF 2016 </a:t>
            </a:r>
            <a:r>
              <a:rPr lang="es-MX" sz="1500" i="1" dirty="0" smtClean="0">
                <a:solidFill>
                  <a:schemeClr val="bg2">
                    <a:lumMod val="50000"/>
                  </a:schemeClr>
                </a:solidFill>
              </a:rPr>
              <a:t>vs </a:t>
            </a:r>
            <a:r>
              <a:rPr lang="es-MX" sz="1500" dirty="0" smtClean="0">
                <a:solidFill>
                  <a:schemeClr val="bg2">
                    <a:lumMod val="50000"/>
                  </a:schemeClr>
                </a:solidFill>
              </a:rPr>
              <a:t>LIF 2015</a:t>
            </a:r>
            <a:endParaRPr lang="es-MX" sz="1500" i="1" dirty="0">
              <a:solidFill>
                <a:schemeClr val="bg2">
                  <a:lumMod val="50000"/>
                </a:schemeClr>
              </a:solidFill>
            </a:endParaRPr>
          </a:p>
        </p:txBody>
      </p:sp>
      <p:sp>
        <p:nvSpPr>
          <p:cNvPr id="7" name="Marcador de número de diapositiva 6"/>
          <p:cNvSpPr>
            <a:spLocks noGrp="1"/>
          </p:cNvSpPr>
          <p:nvPr>
            <p:ph type="sldNum" sz="quarter" idx="12"/>
          </p:nvPr>
        </p:nvSpPr>
        <p:spPr/>
        <p:txBody>
          <a:bodyPr/>
          <a:lstStyle/>
          <a:p>
            <a:fld id="{32FA90CB-5A57-45E1-A6BD-8CF5D8EAF9F6}" type="slidenum">
              <a:rPr lang="es-MX" smtClean="0"/>
              <a:pPr/>
              <a:t>12</a:t>
            </a:fld>
            <a:endParaRPr lang="es-MX"/>
          </a:p>
        </p:txBody>
      </p:sp>
      <p:sp>
        <p:nvSpPr>
          <p:cNvPr id="17" name="object 25"/>
          <p:cNvSpPr/>
          <p:nvPr/>
        </p:nvSpPr>
        <p:spPr>
          <a:xfrm>
            <a:off x="539552" y="1916832"/>
            <a:ext cx="4985003" cy="595883"/>
          </a:xfrm>
          <a:prstGeom prst="rect">
            <a:avLst/>
          </a:prstGeom>
          <a:blipFill>
            <a:blip r:embed="rId7" cstate="print"/>
            <a:stretch>
              <a:fillRect/>
            </a:stretch>
          </a:blipFill>
          <a:ln>
            <a:noFill/>
          </a:ln>
        </p:spPr>
        <p:txBody>
          <a:bodyPr wrap="square" lIns="0" tIns="0" rIns="0" bIns="0" rtlCol="0">
            <a:spAutoFit/>
          </a:bodyPr>
          <a:lstStyle/>
          <a:p>
            <a:endParaRPr/>
          </a:p>
        </p:txBody>
      </p:sp>
      <p:sp>
        <p:nvSpPr>
          <p:cNvPr id="18" name="Rectángulo redondeado 17"/>
          <p:cNvSpPr/>
          <p:nvPr/>
        </p:nvSpPr>
        <p:spPr>
          <a:xfrm>
            <a:off x="6263679" y="2086298"/>
            <a:ext cx="2096616" cy="622622"/>
          </a:xfrm>
          <a:prstGeom prst="roundRect">
            <a:avLst/>
          </a:prstGeom>
          <a:solidFill>
            <a:schemeClr val="accent1">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s-MX" sz="1600" b="1" dirty="0" smtClean="0">
                <a:solidFill>
                  <a:schemeClr val="tx1"/>
                </a:solidFill>
              </a:rPr>
              <a:t>Tributarios</a:t>
            </a:r>
          </a:p>
          <a:p>
            <a:pPr algn="ctr"/>
            <a:r>
              <a:rPr lang="es-MX" sz="1600" b="1" dirty="0" smtClean="0">
                <a:solidFill>
                  <a:schemeClr val="tx1"/>
                </a:solidFill>
              </a:rPr>
              <a:t> 452,935.7 </a:t>
            </a:r>
            <a:r>
              <a:rPr lang="es-MX" sz="1600" b="1" dirty="0" err="1" smtClean="0">
                <a:solidFill>
                  <a:schemeClr val="tx1"/>
                </a:solidFill>
              </a:rPr>
              <a:t>mdp</a:t>
            </a:r>
            <a:endParaRPr lang="es-MX" sz="1600" b="1" dirty="0">
              <a:solidFill>
                <a:schemeClr val="tx1"/>
              </a:solidFill>
            </a:endParaRPr>
          </a:p>
        </p:txBody>
      </p:sp>
      <p:sp>
        <p:nvSpPr>
          <p:cNvPr id="19" name="Rectángulo 18"/>
          <p:cNvSpPr/>
          <p:nvPr/>
        </p:nvSpPr>
        <p:spPr>
          <a:xfrm>
            <a:off x="825404" y="6172929"/>
            <a:ext cx="3047764" cy="438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smtClean="0">
                <a:solidFill>
                  <a:schemeClr val="tx1"/>
                </a:solidFill>
              </a:rPr>
              <a:t>Cifras en millones de pesos corrientes.</a:t>
            </a:r>
            <a:endParaRPr lang="es-MX" sz="1400" dirty="0">
              <a:solidFill>
                <a:schemeClr val="tx1"/>
              </a:solidFill>
            </a:endParaRPr>
          </a:p>
        </p:txBody>
      </p:sp>
      <p:pic>
        <p:nvPicPr>
          <p:cNvPr id="20" name="Imagen 19"/>
          <p:cNvPicPr>
            <a:picLocks noChangeAspect="1"/>
          </p:cNvPicPr>
          <p:nvPr/>
        </p:nvPicPr>
        <p:blipFill>
          <a:blip r:embed="rId8" cstate="print"/>
          <a:stretch>
            <a:fillRect/>
          </a:stretch>
        </p:blipFill>
        <p:spPr>
          <a:xfrm>
            <a:off x="611560" y="2276872"/>
            <a:ext cx="4824536" cy="3600400"/>
          </a:xfrm>
          <a:prstGeom prst="rect">
            <a:avLst/>
          </a:prstGeom>
        </p:spPr>
      </p:pic>
      <p:cxnSp>
        <p:nvCxnSpPr>
          <p:cNvPr id="21" name="Conector recto 20"/>
          <p:cNvCxnSpPr/>
          <p:nvPr/>
        </p:nvCxnSpPr>
        <p:spPr>
          <a:xfrm>
            <a:off x="539446" y="4077072"/>
            <a:ext cx="4824642" cy="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22" name="Imagen 21"/>
          <p:cNvPicPr>
            <a:picLocks noChangeAspect="1"/>
          </p:cNvPicPr>
          <p:nvPr/>
        </p:nvPicPr>
        <p:blipFill>
          <a:blip r:embed="rId9" cstate="print"/>
          <a:stretch>
            <a:fillRect/>
          </a:stretch>
        </p:blipFill>
        <p:spPr>
          <a:xfrm>
            <a:off x="5863254" y="2852936"/>
            <a:ext cx="3173242" cy="3697883"/>
          </a:xfrm>
          <a:prstGeom prst="rect">
            <a:avLst/>
          </a:prstGeom>
        </p:spPr>
      </p:pic>
      <p:sp>
        <p:nvSpPr>
          <p:cNvPr id="2" name="Rectángulo 1"/>
          <p:cNvSpPr/>
          <p:nvPr/>
        </p:nvSpPr>
        <p:spPr>
          <a:xfrm>
            <a:off x="7972491" y="4005064"/>
            <a:ext cx="72008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26420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115616" y="5949280"/>
            <a:ext cx="4968552"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schemeClr val="tx1"/>
                </a:solidFill>
              </a:rPr>
              <a:t>Cifras en millones de pesos corrientes y tasa de crecimiento real. </a:t>
            </a:r>
            <a:endParaRPr lang="es-MX" sz="1200" dirty="0">
              <a:solidFill>
                <a:schemeClr val="tx1"/>
              </a:solidFill>
            </a:endParaRPr>
          </a:p>
        </p:txBody>
      </p:sp>
      <p:sp>
        <p:nvSpPr>
          <p:cNvPr id="7" name="1 Título"/>
          <p:cNvSpPr txBox="1">
            <a:spLocks/>
          </p:cNvSpPr>
          <p:nvPr/>
        </p:nvSpPr>
        <p:spPr>
          <a:xfrm>
            <a:off x="0" y="44624"/>
            <a:ext cx="8964488" cy="576064"/>
          </a:xfrm>
          <a:prstGeom prst="rect">
            <a:avLst/>
          </a:prstGeom>
        </p:spPr>
        <p:txBody>
          <a:bodyPr tIns="0" bIns="0"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r>
              <a:rPr lang="es-MX" sz="2000" b="1" kern="0" smtClean="0">
                <a:solidFill>
                  <a:prstClr val="black"/>
                </a:solidFill>
                <a:ea typeface="ＭＳ Ｐゴシック" charset="0"/>
              </a:rPr>
              <a:t>Los Ingresos No Tributarios crecerán 7.9% real, en gran medida debido al aumento en Aprovechamientos (10.1% real).</a:t>
            </a:r>
            <a:endParaRPr lang="es-MX" sz="2000" b="1" kern="0" dirty="0">
              <a:solidFill>
                <a:prstClr val="black"/>
              </a:solidFill>
              <a:ea typeface="ＭＳ Ｐゴシック" charset="0"/>
            </a:endParaRPr>
          </a:p>
        </p:txBody>
      </p:sp>
      <p:sp>
        <p:nvSpPr>
          <p:cNvPr id="8" name="CuadroTexto 7"/>
          <p:cNvSpPr txBox="1"/>
          <p:nvPr/>
        </p:nvSpPr>
        <p:spPr>
          <a:xfrm>
            <a:off x="35446" y="6495296"/>
            <a:ext cx="2016274" cy="323165"/>
          </a:xfrm>
          <a:prstGeom prst="rect">
            <a:avLst/>
          </a:prstGeom>
          <a:noFill/>
        </p:spPr>
        <p:txBody>
          <a:bodyPr wrap="square" rtlCol="0">
            <a:spAutoFit/>
          </a:bodyPr>
          <a:lstStyle/>
          <a:p>
            <a:r>
              <a:rPr lang="es-MX" sz="1500" dirty="0" smtClean="0">
                <a:solidFill>
                  <a:schemeClr val="bg2">
                    <a:lumMod val="50000"/>
                  </a:schemeClr>
                </a:solidFill>
              </a:rPr>
              <a:t>II. ILIF 2016 </a:t>
            </a:r>
            <a:r>
              <a:rPr lang="es-MX" sz="1500" i="1" dirty="0" smtClean="0">
                <a:solidFill>
                  <a:schemeClr val="bg2">
                    <a:lumMod val="50000"/>
                  </a:schemeClr>
                </a:solidFill>
              </a:rPr>
              <a:t>vs </a:t>
            </a:r>
            <a:r>
              <a:rPr lang="es-MX" sz="1500" dirty="0" smtClean="0">
                <a:solidFill>
                  <a:schemeClr val="bg2">
                    <a:lumMod val="50000"/>
                  </a:schemeClr>
                </a:solidFill>
              </a:rPr>
              <a:t>LIF 2015</a:t>
            </a:r>
            <a:endParaRPr lang="es-MX" sz="1500" i="1" dirty="0">
              <a:solidFill>
                <a:schemeClr val="bg2">
                  <a:lumMod val="50000"/>
                </a:schemeClr>
              </a:solidFill>
            </a:endParaRPr>
          </a:p>
        </p:txBody>
      </p:sp>
      <p:sp>
        <p:nvSpPr>
          <p:cNvPr id="9" name="Marcador de número de diapositiva 8"/>
          <p:cNvSpPr>
            <a:spLocks noGrp="1"/>
          </p:cNvSpPr>
          <p:nvPr>
            <p:ph type="sldNum" sz="quarter" idx="12"/>
          </p:nvPr>
        </p:nvSpPr>
        <p:spPr/>
        <p:txBody>
          <a:bodyPr/>
          <a:lstStyle/>
          <a:p>
            <a:fld id="{32FA90CB-5A57-45E1-A6BD-8CF5D8EAF9F6}" type="slidenum">
              <a:rPr lang="es-MX" smtClean="0"/>
              <a:pPr/>
              <a:t>13</a:t>
            </a:fld>
            <a:endParaRPr lang="es-MX"/>
          </a:p>
        </p:txBody>
      </p:sp>
      <p:pic>
        <p:nvPicPr>
          <p:cNvPr id="4" name="Imagen 3"/>
          <p:cNvPicPr>
            <a:picLocks noChangeAspect="1"/>
          </p:cNvPicPr>
          <p:nvPr/>
        </p:nvPicPr>
        <p:blipFill>
          <a:blip r:embed="rId2"/>
          <a:stretch>
            <a:fillRect/>
          </a:stretch>
        </p:blipFill>
        <p:spPr>
          <a:xfrm>
            <a:off x="559726" y="736020"/>
            <a:ext cx="8368893" cy="5099291"/>
          </a:xfrm>
          <a:prstGeom prst="rect">
            <a:avLst/>
          </a:prstGeom>
        </p:spPr>
      </p:pic>
    </p:spTree>
    <p:extLst>
      <p:ext uri="{BB962C8B-B14F-4D97-AF65-F5344CB8AC3E}">
        <p14:creationId xmlns:p14="http://schemas.microsoft.com/office/powerpoint/2010/main" val="2567536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115616" y="6068457"/>
            <a:ext cx="55446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smtClean="0">
                <a:solidFill>
                  <a:prstClr val="black"/>
                </a:solidFill>
              </a:rPr>
              <a:t>Cifras en millones de pesos y tasas de crecimiento real.</a:t>
            </a:r>
            <a:endParaRPr lang="es-MX" sz="1400" dirty="0">
              <a:solidFill>
                <a:prstClr val="black"/>
              </a:solidFill>
            </a:endParaRPr>
          </a:p>
        </p:txBody>
      </p:sp>
      <p:pic>
        <p:nvPicPr>
          <p:cNvPr id="7" name="Imagen 6"/>
          <p:cNvPicPr>
            <a:picLocks noChangeAspect="1"/>
          </p:cNvPicPr>
          <p:nvPr/>
        </p:nvPicPr>
        <p:blipFill>
          <a:blip r:embed="rId2" cstate="print"/>
          <a:stretch>
            <a:fillRect/>
          </a:stretch>
        </p:blipFill>
        <p:spPr>
          <a:xfrm>
            <a:off x="341784" y="871894"/>
            <a:ext cx="8280919" cy="5196563"/>
          </a:xfrm>
          <a:prstGeom prst="rect">
            <a:avLst/>
          </a:prstGeom>
        </p:spPr>
      </p:pic>
      <p:sp>
        <p:nvSpPr>
          <p:cNvPr id="8" name="1 Título"/>
          <p:cNvSpPr>
            <a:spLocks noGrp="1"/>
          </p:cNvSpPr>
          <p:nvPr>
            <p:ph type="title"/>
          </p:nvPr>
        </p:nvSpPr>
        <p:spPr>
          <a:xfrm>
            <a:off x="0" y="44624"/>
            <a:ext cx="8964488" cy="576064"/>
          </a:xfrm>
        </p:spPr>
        <p:txBody>
          <a:bodyPr tIns="0" bIns="0" anchor="ctr" anchorCtr="0"/>
          <a:lstStyle/>
          <a:p>
            <a:pPr eaLnBrk="0" fontAlgn="base" hangingPunct="0">
              <a:spcAft>
                <a:spcPct val="0"/>
              </a:spcAft>
            </a:pPr>
            <a:r>
              <a:rPr lang="es-MX" sz="2000" b="1" kern="0" dirty="0">
                <a:solidFill>
                  <a:prstClr val="black"/>
                </a:solidFill>
                <a:ea typeface="ＭＳ Ｐゴシック" charset="0"/>
              </a:rPr>
              <a:t>Caen ingresos petroleros 30.0% </a:t>
            </a:r>
            <a:r>
              <a:rPr lang="es-MX" sz="2000" b="1" kern="0" dirty="0" smtClean="0">
                <a:solidFill>
                  <a:prstClr val="black"/>
                </a:solidFill>
                <a:ea typeface="ＭＳ Ｐゴシック" charset="0"/>
              </a:rPr>
              <a:t>real, </a:t>
            </a:r>
            <a:r>
              <a:rPr lang="es-MX" sz="2000" b="1" kern="0" dirty="0">
                <a:solidFill>
                  <a:prstClr val="black"/>
                </a:solidFill>
                <a:ea typeface="ＭＳ Ｐゴシック" charset="0"/>
              </a:rPr>
              <a:t>debido a la menor captación de ingresos de PEMEX, ISR de Contratistas y del Fondo Mexicano del Petróleo.</a:t>
            </a:r>
          </a:p>
        </p:txBody>
      </p:sp>
      <p:sp>
        <p:nvSpPr>
          <p:cNvPr id="9" name="CuadroTexto 8"/>
          <p:cNvSpPr txBox="1"/>
          <p:nvPr/>
        </p:nvSpPr>
        <p:spPr>
          <a:xfrm>
            <a:off x="35446" y="6495296"/>
            <a:ext cx="2016274" cy="323165"/>
          </a:xfrm>
          <a:prstGeom prst="rect">
            <a:avLst/>
          </a:prstGeom>
          <a:noFill/>
        </p:spPr>
        <p:txBody>
          <a:bodyPr wrap="square" rtlCol="0">
            <a:spAutoFit/>
          </a:bodyPr>
          <a:lstStyle/>
          <a:p>
            <a:r>
              <a:rPr lang="es-MX" sz="1500" dirty="0" smtClean="0">
                <a:solidFill>
                  <a:schemeClr val="bg2">
                    <a:lumMod val="50000"/>
                  </a:schemeClr>
                </a:solidFill>
              </a:rPr>
              <a:t>II. ILIF 2016 </a:t>
            </a:r>
            <a:r>
              <a:rPr lang="es-MX" sz="1500" i="1" dirty="0" smtClean="0">
                <a:solidFill>
                  <a:schemeClr val="bg2">
                    <a:lumMod val="50000"/>
                  </a:schemeClr>
                </a:solidFill>
              </a:rPr>
              <a:t>vs </a:t>
            </a:r>
            <a:r>
              <a:rPr lang="es-MX" sz="1500" dirty="0" smtClean="0">
                <a:solidFill>
                  <a:schemeClr val="bg2">
                    <a:lumMod val="50000"/>
                  </a:schemeClr>
                </a:solidFill>
              </a:rPr>
              <a:t>LIF 2015</a:t>
            </a:r>
            <a:endParaRPr lang="es-MX" sz="1500" i="1" dirty="0">
              <a:solidFill>
                <a:schemeClr val="bg2">
                  <a:lumMod val="50000"/>
                </a:schemeClr>
              </a:solidFill>
            </a:endParaRPr>
          </a:p>
        </p:txBody>
      </p:sp>
      <p:sp>
        <p:nvSpPr>
          <p:cNvPr id="4" name="Marcador de número de diapositiva 3"/>
          <p:cNvSpPr>
            <a:spLocks noGrp="1"/>
          </p:cNvSpPr>
          <p:nvPr>
            <p:ph type="sldNum" sz="quarter" idx="12"/>
          </p:nvPr>
        </p:nvSpPr>
        <p:spPr/>
        <p:txBody>
          <a:bodyPr/>
          <a:lstStyle/>
          <a:p>
            <a:fld id="{32FA90CB-5A57-45E1-A6BD-8CF5D8EAF9F6}" type="slidenum">
              <a:rPr lang="es-MX" smtClean="0"/>
              <a:pPr/>
              <a:t>14</a:t>
            </a:fld>
            <a:endParaRPr lang="es-MX"/>
          </a:p>
        </p:txBody>
      </p:sp>
    </p:spTree>
    <p:extLst>
      <p:ext uri="{BB962C8B-B14F-4D97-AF65-F5344CB8AC3E}">
        <p14:creationId xmlns:p14="http://schemas.microsoft.com/office/powerpoint/2010/main" val="239435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018636" y="5913275"/>
            <a:ext cx="5281555"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solidFill>
                  <a:prstClr val="black"/>
                </a:solidFill>
              </a:rPr>
              <a:t>Cifras en millones de pesos corrientes, estructura %  y tasa de crecimiento real</a:t>
            </a:r>
            <a:endParaRPr lang="es-MX" sz="1200" dirty="0">
              <a:solidFill>
                <a:prstClr val="black"/>
              </a:solidFill>
            </a:endParaRPr>
          </a:p>
        </p:txBody>
      </p:sp>
      <p:sp>
        <p:nvSpPr>
          <p:cNvPr id="7" name="1 Título"/>
          <p:cNvSpPr>
            <a:spLocks noGrp="1"/>
          </p:cNvSpPr>
          <p:nvPr>
            <p:ph type="title"/>
          </p:nvPr>
        </p:nvSpPr>
        <p:spPr>
          <a:xfrm>
            <a:off x="0" y="44624"/>
            <a:ext cx="9108504" cy="576064"/>
          </a:xfrm>
        </p:spPr>
        <p:txBody>
          <a:bodyPr tIns="0" bIns="0" anchor="ctr" anchorCtr="0"/>
          <a:lstStyle/>
          <a:p>
            <a:pPr eaLnBrk="0" fontAlgn="base" hangingPunct="0">
              <a:spcAft>
                <a:spcPct val="0"/>
              </a:spcAft>
            </a:pPr>
            <a:r>
              <a:rPr lang="es-MX" sz="2000" b="1" kern="0" spc="-30" dirty="0">
                <a:ea typeface="ＭＳ Ｐゴシック" charset="0"/>
              </a:rPr>
              <a:t>Los Ingresos de Organismos y </a:t>
            </a:r>
            <a:r>
              <a:rPr lang="es-MX" sz="2000" b="1" kern="0" spc="-30" dirty="0" smtClean="0">
                <a:ea typeface="ＭＳ Ｐゴシック" charset="0"/>
              </a:rPr>
              <a:t>Empresas se contraen 9.4</a:t>
            </a:r>
            <a:r>
              <a:rPr lang="es-MX" sz="2000" b="1" kern="0" spc="-30" dirty="0">
                <a:ea typeface="ＭＳ Ｐゴシック" charset="0"/>
              </a:rPr>
              <a:t>% real, debido a la menor captación de ingresos propios principalmente de las Empresas </a:t>
            </a:r>
            <a:r>
              <a:rPr lang="es-MX" sz="2000" b="1" kern="0" spc="-30" dirty="0" smtClean="0">
                <a:ea typeface="ＭＳ Ｐゴシック" charset="0"/>
              </a:rPr>
              <a:t>Productivas </a:t>
            </a:r>
            <a:r>
              <a:rPr lang="es-MX" sz="2000" b="1" kern="0" spc="-30" dirty="0">
                <a:ea typeface="ＭＳ Ｐゴシック" charset="0"/>
              </a:rPr>
              <a:t>del </a:t>
            </a:r>
            <a:r>
              <a:rPr lang="es-MX" sz="2000" b="1" kern="0" spc="-30" dirty="0" smtClean="0">
                <a:ea typeface="ＭＳ Ｐゴシック" charset="0"/>
              </a:rPr>
              <a:t>Estado</a:t>
            </a:r>
            <a:endParaRPr lang="es-MX" sz="2000" b="1" kern="0" spc="-30" dirty="0">
              <a:ea typeface="ＭＳ Ｐゴシック" charset="0"/>
            </a:endParaRPr>
          </a:p>
        </p:txBody>
      </p:sp>
      <p:sp>
        <p:nvSpPr>
          <p:cNvPr id="8" name="CuadroTexto 7"/>
          <p:cNvSpPr txBox="1"/>
          <p:nvPr/>
        </p:nvSpPr>
        <p:spPr>
          <a:xfrm>
            <a:off x="35446" y="6495296"/>
            <a:ext cx="2016274" cy="323165"/>
          </a:xfrm>
          <a:prstGeom prst="rect">
            <a:avLst/>
          </a:prstGeom>
          <a:noFill/>
        </p:spPr>
        <p:txBody>
          <a:bodyPr wrap="square" rtlCol="0">
            <a:spAutoFit/>
          </a:bodyPr>
          <a:lstStyle/>
          <a:p>
            <a:r>
              <a:rPr lang="es-MX" sz="1500" dirty="0" smtClean="0">
                <a:solidFill>
                  <a:schemeClr val="bg2">
                    <a:lumMod val="50000"/>
                  </a:schemeClr>
                </a:solidFill>
              </a:rPr>
              <a:t>II. ILIF 2016 </a:t>
            </a:r>
            <a:r>
              <a:rPr lang="es-MX" sz="1500" i="1" dirty="0" smtClean="0">
                <a:solidFill>
                  <a:schemeClr val="bg2">
                    <a:lumMod val="50000"/>
                  </a:schemeClr>
                </a:solidFill>
              </a:rPr>
              <a:t>vs </a:t>
            </a:r>
            <a:r>
              <a:rPr lang="es-MX" sz="1500" dirty="0" smtClean="0">
                <a:solidFill>
                  <a:schemeClr val="bg2">
                    <a:lumMod val="50000"/>
                  </a:schemeClr>
                </a:solidFill>
              </a:rPr>
              <a:t>LIF 2015</a:t>
            </a:r>
            <a:endParaRPr lang="es-MX" sz="1500" i="1" dirty="0">
              <a:solidFill>
                <a:schemeClr val="bg2">
                  <a:lumMod val="50000"/>
                </a:schemeClr>
              </a:solidFill>
            </a:endParaRPr>
          </a:p>
        </p:txBody>
      </p:sp>
      <p:sp>
        <p:nvSpPr>
          <p:cNvPr id="4" name="Marcador de número de diapositiva 3"/>
          <p:cNvSpPr>
            <a:spLocks noGrp="1"/>
          </p:cNvSpPr>
          <p:nvPr>
            <p:ph type="sldNum" sz="quarter" idx="12"/>
          </p:nvPr>
        </p:nvSpPr>
        <p:spPr/>
        <p:txBody>
          <a:bodyPr/>
          <a:lstStyle/>
          <a:p>
            <a:fld id="{32FA90CB-5A57-45E1-A6BD-8CF5D8EAF9F6}" type="slidenum">
              <a:rPr lang="es-MX" smtClean="0"/>
              <a:pPr/>
              <a:t>15</a:t>
            </a:fld>
            <a:endParaRPr lang="es-MX"/>
          </a:p>
        </p:txBody>
      </p:sp>
      <p:pic>
        <p:nvPicPr>
          <p:cNvPr id="10" name="Imagen 9"/>
          <p:cNvPicPr>
            <a:picLocks noChangeAspect="1"/>
          </p:cNvPicPr>
          <p:nvPr/>
        </p:nvPicPr>
        <p:blipFill rotWithShape="1">
          <a:blip r:embed="rId2" cstate="print"/>
          <a:srcRect l="9524" r="2858"/>
          <a:stretch/>
        </p:blipFill>
        <p:spPr>
          <a:xfrm>
            <a:off x="132184" y="1268760"/>
            <a:ext cx="7560840" cy="4580952"/>
          </a:xfrm>
          <a:prstGeom prst="rect">
            <a:avLst/>
          </a:prstGeom>
        </p:spPr>
      </p:pic>
      <p:sp>
        <p:nvSpPr>
          <p:cNvPr id="11" name="Forma libre 10"/>
          <p:cNvSpPr/>
          <p:nvPr/>
        </p:nvSpPr>
        <p:spPr>
          <a:xfrm>
            <a:off x="7152456" y="1485881"/>
            <a:ext cx="1884040" cy="3223380"/>
          </a:xfrm>
          <a:custGeom>
            <a:avLst/>
            <a:gdLst>
              <a:gd name="connsiteX0" fmla="*/ 0 w 1884040"/>
              <a:gd name="connsiteY0" fmla="*/ 188404 h 3537069"/>
              <a:gd name="connsiteX1" fmla="*/ 188404 w 1884040"/>
              <a:gd name="connsiteY1" fmla="*/ 0 h 3537069"/>
              <a:gd name="connsiteX2" fmla="*/ 1695636 w 1884040"/>
              <a:gd name="connsiteY2" fmla="*/ 0 h 3537069"/>
              <a:gd name="connsiteX3" fmla="*/ 1884040 w 1884040"/>
              <a:gd name="connsiteY3" fmla="*/ 188404 h 3537069"/>
              <a:gd name="connsiteX4" fmla="*/ 1884040 w 1884040"/>
              <a:gd name="connsiteY4" fmla="*/ 3348665 h 3537069"/>
              <a:gd name="connsiteX5" fmla="*/ 1695636 w 1884040"/>
              <a:gd name="connsiteY5" fmla="*/ 3537069 h 3537069"/>
              <a:gd name="connsiteX6" fmla="*/ 188404 w 1884040"/>
              <a:gd name="connsiteY6" fmla="*/ 3537069 h 3537069"/>
              <a:gd name="connsiteX7" fmla="*/ 0 w 1884040"/>
              <a:gd name="connsiteY7" fmla="*/ 3348665 h 3537069"/>
              <a:gd name="connsiteX8" fmla="*/ 0 w 1884040"/>
              <a:gd name="connsiteY8" fmla="*/ 188404 h 353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040" h="3537069">
                <a:moveTo>
                  <a:pt x="0" y="188404"/>
                </a:moveTo>
                <a:cubicBezTo>
                  <a:pt x="0" y="84351"/>
                  <a:pt x="84351" y="0"/>
                  <a:pt x="188404" y="0"/>
                </a:cubicBezTo>
                <a:lnTo>
                  <a:pt x="1695636" y="0"/>
                </a:lnTo>
                <a:cubicBezTo>
                  <a:pt x="1799689" y="0"/>
                  <a:pt x="1884040" y="84351"/>
                  <a:pt x="1884040" y="188404"/>
                </a:cubicBezTo>
                <a:lnTo>
                  <a:pt x="1884040" y="3348665"/>
                </a:lnTo>
                <a:cubicBezTo>
                  <a:pt x="1884040" y="3452718"/>
                  <a:pt x="1799689" y="3537069"/>
                  <a:pt x="1695636" y="3537069"/>
                </a:cubicBezTo>
                <a:lnTo>
                  <a:pt x="188404" y="3537069"/>
                </a:lnTo>
                <a:cubicBezTo>
                  <a:pt x="84351" y="3537069"/>
                  <a:pt x="0" y="3452718"/>
                  <a:pt x="0" y="3348665"/>
                </a:cubicBezTo>
                <a:lnTo>
                  <a:pt x="0" y="188404"/>
                </a:lnTo>
                <a:close/>
              </a:path>
            </a:pathLst>
          </a:custGeom>
          <a:no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4780" tIns="144780" rIns="144780" bIns="2620729" numCol="1" spcCol="1270" anchor="ctr" anchorCtr="0">
            <a:noAutofit/>
          </a:bodyPr>
          <a:lstStyle/>
          <a:p>
            <a:pPr lvl="0" algn="ctr" defTabSz="1689100">
              <a:lnSpc>
                <a:spcPct val="90000"/>
              </a:lnSpc>
              <a:spcBef>
                <a:spcPct val="0"/>
              </a:spcBef>
              <a:spcAft>
                <a:spcPct val="35000"/>
              </a:spcAft>
            </a:pPr>
            <a:r>
              <a:rPr lang="es-MX" sz="2000" kern="1200" dirty="0" smtClean="0"/>
              <a:t>Var. real</a:t>
            </a:r>
            <a:endParaRPr lang="es-MX" sz="2000" kern="1200" dirty="0"/>
          </a:p>
        </p:txBody>
      </p:sp>
      <p:sp>
        <p:nvSpPr>
          <p:cNvPr id="12" name="Forma libre 11"/>
          <p:cNvSpPr/>
          <p:nvPr/>
        </p:nvSpPr>
        <p:spPr>
          <a:xfrm>
            <a:off x="7580548" y="2349977"/>
            <a:ext cx="1084076" cy="469577"/>
          </a:xfrm>
          <a:custGeom>
            <a:avLst/>
            <a:gdLst>
              <a:gd name="connsiteX0" fmla="*/ 0 w 1507232"/>
              <a:gd name="connsiteY0" fmla="*/ 51528 h 515275"/>
              <a:gd name="connsiteX1" fmla="*/ 51528 w 1507232"/>
              <a:gd name="connsiteY1" fmla="*/ 0 h 515275"/>
              <a:gd name="connsiteX2" fmla="*/ 1455705 w 1507232"/>
              <a:gd name="connsiteY2" fmla="*/ 0 h 515275"/>
              <a:gd name="connsiteX3" fmla="*/ 1507233 w 1507232"/>
              <a:gd name="connsiteY3" fmla="*/ 51528 h 515275"/>
              <a:gd name="connsiteX4" fmla="*/ 1507232 w 1507232"/>
              <a:gd name="connsiteY4" fmla="*/ 463748 h 515275"/>
              <a:gd name="connsiteX5" fmla="*/ 1455704 w 1507232"/>
              <a:gd name="connsiteY5" fmla="*/ 515276 h 515275"/>
              <a:gd name="connsiteX6" fmla="*/ 51528 w 1507232"/>
              <a:gd name="connsiteY6" fmla="*/ 515275 h 515275"/>
              <a:gd name="connsiteX7" fmla="*/ 0 w 1507232"/>
              <a:gd name="connsiteY7" fmla="*/ 463747 h 515275"/>
              <a:gd name="connsiteX8" fmla="*/ 0 w 1507232"/>
              <a:gd name="connsiteY8" fmla="*/ 51528 h 51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7232" h="515275">
                <a:moveTo>
                  <a:pt x="0" y="51528"/>
                </a:moveTo>
                <a:cubicBezTo>
                  <a:pt x="0" y="23070"/>
                  <a:pt x="23070" y="0"/>
                  <a:pt x="51528" y="0"/>
                </a:cubicBezTo>
                <a:lnTo>
                  <a:pt x="1455705" y="0"/>
                </a:lnTo>
                <a:cubicBezTo>
                  <a:pt x="1484163" y="0"/>
                  <a:pt x="1507233" y="23070"/>
                  <a:pt x="1507233" y="51528"/>
                </a:cubicBezTo>
                <a:cubicBezTo>
                  <a:pt x="1507233" y="188935"/>
                  <a:pt x="1507232" y="326341"/>
                  <a:pt x="1507232" y="463748"/>
                </a:cubicBezTo>
                <a:cubicBezTo>
                  <a:pt x="1507232" y="492206"/>
                  <a:pt x="1484162" y="515276"/>
                  <a:pt x="1455704" y="515276"/>
                </a:cubicBezTo>
                <a:lnTo>
                  <a:pt x="51528" y="515275"/>
                </a:lnTo>
                <a:cubicBezTo>
                  <a:pt x="23070" y="515275"/>
                  <a:pt x="0" y="492205"/>
                  <a:pt x="0" y="463747"/>
                </a:cubicBezTo>
                <a:lnTo>
                  <a:pt x="0" y="51528"/>
                </a:lnTo>
                <a:close/>
              </a:path>
            </a:pathLst>
          </a:custGeom>
          <a:solidFill>
            <a:schemeClr val="accent4">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3672" tIns="66527" rIns="83672" bIns="66527" numCol="1" spcCol="1270" anchor="ctr" anchorCtr="0">
            <a:noAutofit/>
          </a:bodyPr>
          <a:lstStyle/>
          <a:p>
            <a:pPr lvl="0" algn="ctr" defTabSz="1200150">
              <a:lnSpc>
                <a:spcPct val="90000"/>
              </a:lnSpc>
              <a:spcBef>
                <a:spcPct val="0"/>
              </a:spcBef>
              <a:spcAft>
                <a:spcPct val="35000"/>
              </a:spcAft>
            </a:pPr>
            <a:r>
              <a:rPr lang="es-MX" b="1" kern="1200" dirty="0" smtClean="0">
                <a:solidFill>
                  <a:schemeClr val="tx1"/>
                </a:solidFill>
              </a:rPr>
              <a:t>-13.8%</a:t>
            </a:r>
            <a:endParaRPr lang="es-MX" b="1" kern="1200" dirty="0">
              <a:solidFill>
                <a:schemeClr val="tx1"/>
              </a:solidFill>
            </a:endParaRPr>
          </a:p>
        </p:txBody>
      </p:sp>
      <p:sp>
        <p:nvSpPr>
          <p:cNvPr id="13" name="Forma libre 12"/>
          <p:cNvSpPr/>
          <p:nvPr/>
        </p:nvSpPr>
        <p:spPr>
          <a:xfrm>
            <a:off x="7580548" y="3358089"/>
            <a:ext cx="1084076" cy="469577"/>
          </a:xfrm>
          <a:custGeom>
            <a:avLst/>
            <a:gdLst>
              <a:gd name="connsiteX0" fmla="*/ 0 w 1507232"/>
              <a:gd name="connsiteY0" fmla="*/ 51528 h 515275"/>
              <a:gd name="connsiteX1" fmla="*/ 51528 w 1507232"/>
              <a:gd name="connsiteY1" fmla="*/ 0 h 515275"/>
              <a:gd name="connsiteX2" fmla="*/ 1455705 w 1507232"/>
              <a:gd name="connsiteY2" fmla="*/ 0 h 515275"/>
              <a:gd name="connsiteX3" fmla="*/ 1507233 w 1507232"/>
              <a:gd name="connsiteY3" fmla="*/ 51528 h 515275"/>
              <a:gd name="connsiteX4" fmla="*/ 1507232 w 1507232"/>
              <a:gd name="connsiteY4" fmla="*/ 463748 h 515275"/>
              <a:gd name="connsiteX5" fmla="*/ 1455704 w 1507232"/>
              <a:gd name="connsiteY5" fmla="*/ 515276 h 515275"/>
              <a:gd name="connsiteX6" fmla="*/ 51528 w 1507232"/>
              <a:gd name="connsiteY6" fmla="*/ 515275 h 515275"/>
              <a:gd name="connsiteX7" fmla="*/ 0 w 1507232"/>
              <a:gd name="connsiteY7" fmla="*/ 463747 h 515275"/>
              <a:gd name="connsiteX8" fmla="*/ 0 w 1507232"/>
              <a:gd name="connsiteY8" fmla="*/ 51528 h 51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7232" h="515275">
                <a:moveTo>
                  <a:pt x="0" y="51528"/>
                </a:moveTo>
                <a:cubicBezTo>
                  <a:pt x="0" y="23070"/>
                  <a:pt x="23070" y="0"/>
                  <a:pt x="51528" y="0"/>
                </a:cubicBezTo>
                <a:lnTo>
                  <a:pt x="1455705" y="0"/>
                </a:lnTo>
                <a:cubicBezTo>
                  <a:pt x="1484163" y="0"/>
                  <a:pt x="1507233" y="23070"/>
                  <a:pt x="1507233" y="51528"/>
                </a:cubicBezTo>
                <a:cubicBezTo>
                  <a:pt x="1507233" y="188935"/>
                  <a:pt x="1507232" y="326341"/>
                  <a:pt x="1507232" y="463748"/>
                </a:cubicBezTo>
                <a:cubicBezTo>
                  <a:pt x="1507232" y="492206"/>
                  <a:pt x="1484162" y="515276"/>
                  <a:pt x="1455704" y="515276"/>
                </a:cubicBezTo>
                <a:lnTo>
                  <a:pt x="51528" y="515275"/>
                </a:lnTo>
                <a:cubicBezTo>
                  <a:pt x="23070" y="515275"/>
                  <a:pt x="0" y="492205"/>
                  <a:pt x="0" y="463747"/>
                </a:cubicBezTo>
                <a:lnTo>
                  <a:pt x="0" y="51528"/>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3672" tIns="66527" rIns="83672" bIns="66527" numCol="1" spcCol="1270" anchor="ctr" anchorCtr="0">
            <a:noAutofit/>
          </a:bodyPr>
          <a:lstStyle/>
          <a:p>
            <a:pPr lvl="0" algn="ctr" defTabSz="1200150">
              <a:lnSpc>
                <a:spcPct val="90000"/>
              </a:lnSpc>
              <a:spcBef>
                <a:spcPct val="0"/>
              </a:spcBef>
              <a:spcAft>
                <a:spcPct val="35000"/>
              </a:spcAft>
            </a:pPr>
            <a:endParaRPr lang="es-MX" sz="2700" kern="1200" dirty="0"/>
          </a:p>
        </p:txBody>
      </p:sp>
      <p:sp>
        <p:nvSpPr>
          <p:cNvPr id="14" name="Forma libre 13"/>
          <p:cNvSpPr/>
          <p:nvPr/>
        </p:nvSpPr>
        <p:spPr>
          <a:xfrm>
            <a:off x="7580548" y="4218899"/>
            <a:ext cx="1084076" cy="469577"/>
          </a:xfrm>
          <a:custGeom>
            <a:avLst/>
            <a:gdLst>
              <a:gd name="connsiteX0" fmla="*/ 0 w 1507232"/>
              <a:gd name="connsiteY0" fmla="*/ 51528 h 515275"/>
              <a:gd name="connsiteX1" fmla="*/ 51528 w 1507232"/>
              <a:gd name="connsiteY1" fmla="*/ 0 h 515275"/>
              <a:gd name="connsiteX2" fmla="*/ 1455705 w 1507232"/>
              <a:gd name="connsiteY2" fmla="*/ 0 h 515275"/>
              <a:gd name="connsiteX3" fmla="*/ 1507233 w 1507232"/>
              <a:gd name="connsiteY3" fmla="*/ 51528 h 515275"/>
              <a:gd name="connsiteX4" fmla="*/ 1507232 w 1507232"/>
              <a:gd name="connsiteY4" fmla="*/ 463748 h 515275"/>
              <a:gd name="connsiteX5" fmla="*/ 1455704 w 1507232"/>
              <a:gd name="connsiteY5" fmla="*/ 515276 h 515275"/>
              <a:gd name="connsiteX6" fmla="*/ 51528 w 1507232"/>
              <a:gd name="connsiteY6" fmla="*/ 515275 h 515275"/>
              <a:gd name="connsiteX7" fmla="*/ 0 w 1507232"/>
              <a:gd name="connsiteY7" fmla="*/ 463747 h 515275"/>
              <a:gd name="connsiteX8" fmla="*/ 0 w 1507232"/>
              <a:gd name="connsiteY8" fmla="*/ 51528 h 51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7232" h="515275">
                <a:moveTo>
                  <a:pt x="0" y="51528"/>
                </a:moveTo>
                <a:cubicBezTo>
                  <a:pt x="0" y="23070"/>
                  <a:pt x="23070" y="0"/>
                  <a:pt x="51528" y="0"/>
                </a:cubicBezTo>
                <a:lnTo>
                  <a:pt x="1455705" y="0"/>
                </a:lnTo>
                <a:cubicBezTo>
                  <a:pt x="1484163" y="0"/>
                  <a:pt x="1507233" y="23070"/>
                  <a:pt x="1507233" y="51528"/>
                </a:cubicBezTo>
                <a:cubicBezTo>
                  <a:pt x="1507233" y="188935"/>
                  <a:pt x="1507232" y="326341"/>
                  <a:pt x="1507232" y="463748"/>
                </a:cubicBezTo>
                <a:cubicBezTo>
                  <a:pt x="1507232" y="492206"/>
                  <a:pt x="1484162" y="515276"/>
                  <a:pt x="1455704" y="515276"/>
                </a:cubicBezTo>
                <a:lnTo>
                  <a:pt x="51528" y="515275"/>
                </a:lnTo>
                <a:cubicBezTo>
                  <a:pt x="23070" y="515275"/>
                  <a:pt x="0" y="492205"/>
                  <a:pt x="0" y="463747"/>
                </a:cubicBezTo>
                <a:lnTo>
                  <a:pt x="0" y="51528"/>
                </a:lnTo>
                <a:close/>
              </a:path>
            </a:pathLst>
          </a:custGeom>
          <a:solidFill>
            <a:srgbClr val="6CA62C"/>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3672" tIns="66527" rIns="83672" bIns="66527" numCol="1" spcCol="1270" anchor="ctr" anchorCtr="0">
            <a:noAutofit/>
          </a:bodyPr>
          <a:lstStyle/>
          <a:p>
            <a:pPr lvl="0" algn="ctr" defTabSz="1200150">
              <a:lnSpc>
                <a:spcPct val="90000"/>
              </a:lnSpc>
              <a:spcBef>
                <a:spcPct val="0"/>
              </a:spcBef>
              <a:spcAft>
                <a:spcPct val="35000"/>
              </a:spcAft>
            </a:pPr>
            <a:endParaRPr lang="es-MX" sz="2700" b="1" kern="1200" dirty="0">
              <a:solidFill>
                <a:schemeClr val="tx1"/>
              </a:solidFill>
            </a:endParaRPr>
          </a:p>
        </p:txBody>
      </p:sp>
      <p:sp>
        <p:nvSpPr>
          <p:cNvPr id="15" name="Forma libre 14"/>
          <p:cNvSpPr/>
          <p:nvPr/>
        </p:nvSpPr>
        <p:spPr>
          <a:xfrm>
            <a:off x="7580548" y="5192768"/>
            <a:ext cx="1084076" cy="469577"/>
          </a:xfrm>
          <a:custGeom>
            <a:avLst/>
            <a:gdLst>
              <a:gd name="connsiteX0" fmla="*/ 0 w 1507232"/>
              <a:gd name="connsiteY0" fmla="*/ 51528 h 515275"/>
              <a:gd name="connsiteX1" fmla="*/ 51528 w 1507232"/>
              <a:gd name="connsiteY1" fmla="*/ 0 h 515275"/>
              <a:gd name="connsiteX2" fmla="*/ 1455705 w 1507232"/>
              <a:gd name="connsiteY2" fmla="*/ 0 h 515275"/>
              <a:gd name="connsiteX3" fmla="*/ 1507233 w 1507232"/>
              <a:gd name="connsiteY3" fmla="*/ 51528 h 515275"/>
              <a:gd name="connsiteX4" fmla="*/ 1507232 w 1507232"/>
              <a:gd name="connsiteY4" fmla="*/ 463748 h 515275"/>
              <a:gd name="connsiteX5" fmla="*/ 1455704 w 1507232"/>
              <a:gd name="connsiteY5" fmla="*/ 515276 h 515275"/>
              <a:gd name="connsiteX6" fmla="*/ 51528 w 1507232"/>
              <a:gd name="connsiteY6" fmla="*/ 515275 h 515275"/>
              <a:gd name="connsiteX7" fmla="*/ 0 w 1507232"/>
              <a:gd name="connsiteY7" fmla="*/ 463747 h 515275"/>
              <a:gd name="connsiteX8" fmla="*/ 0 w 1507232"/>
              <a:gd name="connsiteY8" fmla="*/ 51528 h 51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7232" h="515275">
                <a:moveTo>
                  <a:pt x="0" y="51528"/>
                </a:moveTo>
                <a:cubicBezTo>
                  <a:pt x="0" y="23070"/>
                  <a:pt x="23070" y="0"/>
                  <a:pt x="51528" y="0"/>
                </a:cubicBezTo>
                <a:lnTo>
                  <a:pt x="1455705" y="0"/>
                </a:lnTo>
                <a:cubicBezTo>
                  <a:pt x="1484163" y="0"/>
                  <a:pt x="1507233" y="23070"/>
                  <a:pt x="1507233" y="51528"/>
                </a:cubicBezTo>
                <a:cubicBezTo>
                  <a:pt x="1507233" y="188935"/>
                  <a:pt x="1507232" y="326341"/>
                  <a:pt x="1507232" y="463748"/>
                </a:cubicBezTo>
                <a:cubicBezTo>
                  <a:pt x="1507232" y="492206"/>
                  <a:pt x="1484162" y="515276"/>
                  <a:pt x="1455704" y="515276"/>
                </a:cubicBezTo>
                <a:lnTo>
                  <a:pt x="51528" y="515275"/>
                </a:lnTo>
                <a:cubicBezTo>
                  <a:pt x="23070" y="515275"/>
                  <a:pt x="0" y="492205"/>
                  <a:pt x="0" y="463747"/>
                </a:cubicBezTo>
                <a:lnTo>
                  <a:pt x="0" y="51528"/>
                </a:lnTo>
                <a:close/>
              </a:path>
            </a:pathLst>
          </a:custGeom>
          <a:solidFill>
            <a:schemeClr val="accent3">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3672" tIns="66527" rIns="83672" bIns="66527" numCol="1" spcCol="1270" anchor="ctr" anchorCtr="0">
            <a:noAutofit/>
          </a:bodyPr>
          <a:lstStyle/>
          <a:p>
            <a:pPr lvl="0" algn="ctr" defTabSz="1200150">
              <a:lnSpc>
                <a:spcPct val="90000"/>
              </a:lnSpc>
              <a:spcBef>
                <a:spcPct val="0"/>
              </a:spcBef>
              <a:spcAft>
                <a:spcPct val="35000"/>
              </a:spcAft>
            </a:pPr>
            <a:endParaRPr lang="es-MX" sz="2700" kern="1200" dirty="0">
              <a:solidFill>
                <a:schemeClr val="tx1"/>
              </a:solidFill>
            </a:endParaRPr>
          </a:p>
        </p:txBody>
      </p:sp>
      <p:sp>
        <p:nvSpPr>
          <p:cNvPr id="16" name="CuadroTexto 15"/>
          <p:cNvSpPr txBox="1"/>
          <p:nvPr/>
        </p:nvSpPr>
        <p:spPr>
          <a:xfrm>
            <a:off x="7580548" y="4296064"/>
            <a:ext cx="1084076" cy="369332"/>
          </a:xfrm>
          <a:prstGeom prst="rect">
            <a:avLst/>
          </a:prstGeom>
          <a:noFill/>
        </p:spPr>
        <p:txBody>
          <a:bodyPr wrap="square" rtlCol="0">
            <a:spAutoFit/>
          </a:bodyPr>
          <a:lstStyle/>
          <a:p>
            <a:pPr algn="ctr"/>
            <a:r>
              <a:rPr lang="es-MX" b="1" dirty="0" smtClean="0"/>
              <a:t>2.3%</a:t>
            </a:r>
            <a:endParaRPr lang="es-MX" b="1" dirty="0"/>
          </a:p>
        </p:txBody>
      </p:sp>
      <p:sp>
        <p:nvSpPr>
          <p:cNvPr id="17" name="CuadroTexto 16"/>
          <p:cNvSpPr txBox="1"/>
          <p:nvPr/>
        </p:nvSpPr>
        <p:spPr>
          <a:xfrm>
            <a:off x="7537948" y="5229047"/>
            <a:ext cx="1084076" cy="369332"/>
          </a:xfrm>
          <a:prstGeom prst="rect">
            <a:avLst/>
          </a:prstGeom>
          <a:noFill/>
        </p:spPr>
        <p:txBody>
          <a:bodyPr wrap="square" rtlCol="0">
            <a:spAutoFit/>
          </a:bodyPr>
          <a:lstStyle/>
          <a:p>
            <a:pPr algn="ctr"/>
            <a:r>
              <a:rPr lang="es-MX" b="1" dirty="0" smtClean="0"/>
              <a:t>2.5%</a:t>
            </a:r>
            <a:endParaRPr lang="es-MX" b="1" dirty="0"/>
          </a:p>
        </p:txBody>
      </p:sp>
      <p:sp>
        <p:nvSpPr>
          <p:cNvPr id="18" name="CuadroTexto 17"/>
          <p:cNvSpPr txBox="1"/>
          <p:nvPr/>
        </p:nvSpPr>
        <p:spPr>
          <a:xfrm>
            <a:off x="7521693" y="3425549"/>
            <a:ext cx="1084076" cy="369332"/>
          </a:xfrm>
          <a:prstGeom prst="rect">
            <a:avLst/>
          </a:prstGeom>
          <a:noFill/>
        </p:spPr>
        <p:txBody>
          <a:bodyPr wrap="square" rtlCol="0">
            <a:spAutoFit/>
          </a:bodyPr>
          <a:lstStyle/>
          <a:p>
            <a:pPr algn="ctr"/>
            <a:r>
              <a:rPr lang="es-MX" b="1" dirty="0" smtClean="0">
                <a:solidFill>
                  <a:schemeClr val="bg1"/>
                </a:solidFill>
              </a:rPr>
              <a:t>-14.5%</a:t>
            </a:r>
            <a:endParaRPr lang="es-MX" b="1" dirty="0">
              <a:solidFill>
                <a:schemeClr val="bg1"/>
              </a:solidFill>
            </a:endParaRPr>
          </a:p>
        </p:txBody>
      </p:sp>
    </p:spTree>
    <p:extLst>
      <p:ext uri="{BB962C8B-B14F-4D97-AF65-F5344CB8AC3E}">
        <p14:creationId xmlns:p14="http://schemas.microsoft.com/office/powerpoint/2010/main" val="2547879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16</a:t>
            </a:fld>
            <a:endParaRPr lang="es-MX"/>
          </a:p>
        </p:txBody>
      </p:sp>
      <p:sp>
        <p:nvSpPr>
          <p:cNvPr id="6" name="5 CuadroTexto"/>
          <p:cNvSpPr txBox="1"/>
          <p:nvPr/>
        </p:nvSpPr>
        <p:spPr>
          <a:xfrm>
            <a:off x="107504" y="165609"/>
            <a:ext cx="9144000" cy="400110"/>
          </a:xfrm>
          <a:prstGeom prst="rect">
            <a:avLst/>
          </a:prstGeom>
        </p:spPr>
        <p:txBody>
          <a:bodyPr tIns="0" bIns="0" anchor="ctr" anchorCtr="0"/>
          <a:lstStyle>
            <a:defPPr>
              <a:defRPr lang="es-MX"/>
            </a:defPPr>
            <a:lvl1pPr lvl="0" algn="ctr" eaLnBrk="0" fontAlgn="base" hangingPunct="0">
              <a:spcBef>
                <a:spcPct val="0"/>
              </a:spcBef>
              <a:spcAft>
                <a:spcPct val="0"/>
              </a:spcAft>
              <a:defRPr sz="2000" b="1" kern="0">
                <a:solidFill>
                  <a:prstClr val="black"/>
                </a:solidFill>
                <a:latin typeface="+mj-lt"/>
                <a:ea typeface="ＭＳ Ｐゴシック" charset="0"/>
                <a:cs typeface="+mj-cs"/>
              </a:defRPr>
            </a:lvl1pPr>
          </a:lstStyle>
          <a:p>
            <a:r>
              <a:rPr lang="es-MX" dirty="0"/>
              <a:t>Deuda Pública</a:t>
            </a:r>
          </a:p>
        </p:txBody>
      </p:sp>
      <p:sp>
        <p:nvSpPr>
          <p:cNvPr id="7" name="Recortar rectángulo de esquina diagonal 11"/>
          <p:cNvSpPr/>
          <p:nvPr/>
        </p:nvSpPr>
        <p:spPr>
          <a:xfrm>
            <a:off x="968157" y="687920"/>
            <a:ext cx="4251915" cy="494738"/>
          </a:xfrm>
          <a:prstGeom prst="snip2DiagRect">
            <a:avLst>
              <a:gd name="adj1" fmla="val 0"/>
              <a:gd name="adj2" fmla="val 50000"/>
            </a:avLst>
          </a:prstGeom>
          <a:solidFill>
            <a:srgbClr val="DDF1C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smtClean="0">
                <a:solidFill>
                  <a:schemeClr val="tx1"/>
                </a:solidFill>
              </a:rPr>
              <a:t>Ejecutivo </a:t>
            </a:r>
            <a:r>
              <a:rPr lang="es-MX" sz="1600" dirty="0">
                <a:solidFill>
                  <a:schemeClr val="tx1"/>
                </a:solidFill>
              </a:rPr>
              <a:t>Federal </a:t>
            </a:r>
            <a:r>
              <a:rPr lang="es-MX" sz="1600" dirty="0" smtClean="0">
                <a:solidFill>
                  <a:schemeClr val="tx1"/>
                </a:solidFill>
              </a:rPr>
              <a:t>solicitó al Congreso un endeudamiento para:</a:t>
            </a:r>
          </a:p>
        </p:txBody>
      </p:sp>
      <p:sp>
        <p:nvSpPr>
          <p:cNvPr id="8" name="Recortar rectángulo de esquina diagonal 12"/>
          <p:cNvSpPr/>
          <p:nvPr/>
        </p:nvSpPr>
        <p:spPr>
          <a:xfrm>
            <a:off x="1219677" y="1186141"/>
            <a:ext cx="4288427" cy="730691"/>
          </a:xfrm>
          <a:prstGeom prst="snip2DiagRect">
            <a:avLst>
              <a:gd name="adj1" fmla="val 0"/>
              <a:gd name="adj2" fmla="val 39504"/>
            </a:avLst>
          </a:prstGeom>
          <a:solidFill>
            <a:srgbClr val="DDF1C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b="1" dirty="0" smtClean="0">
                <a:solidFill>
                  <a:schemeClr val="tx1"/>
                </a:solidFill>
              </a:rPr>
              <a:t>Gobierno Federal: </a:t>
            </a:r>
          </a:p>
          <a:p>
            <a:pPr marL="285750" indent="-285750">
              <a:buFont typeface="Arial" panose="020B0604020202020204" pitchFamily="34" charset="0"/>
              <a:buChar char="•"/>
            </a:pPr>
            <a:r>
              <a:rPr lang="es-MX" sz="1400" dirty="0" smtClean="0">
                <a:solidFill>
                  <a:schemeClr val="tx1"/>
                </a:solidFill>
              </a:rPr>
              <a:t>Neto interno por </a:t>
            </a:r>
            <a:r>
              <a:rPr lang="es-MX" sz="1400" dirty="0">
                <a:solidFill>
                  <a:schemeClr val="tx1"/>
                </a:solidFill>
              </a:rPr>
              <a:t>535 mil </a:t>
            </a:r>
            <a:r>
              <a:rPr lang="es-MX" sz="1400" dirty="0" err="1" smtClean="0">
                <a:solidFill>
                  <a:schemeClr val="tx1"/>
                </a:solidFill>
              </a:rPr>
              <a:t>mdp</a:t>
            </a:r>
            <a:r>
              <a:rPr lang="es-MX" sz="1400" dirty="0" smtClean="0">
                <a:solidFill>
                  <a:schemeClr val="tx1"/>
                </a:solidFill>
              </a:rPr>
              <a:t> y </a:t>
            </a:r>
          </a:p>
          <a:p>
            <a:pPr marL="285750" indent="-285750">
              <a:buFont typeface="Arial" panose="020B0604020202020204" pitchFamily="34" charset="0"/>
              <a:buChar char="•"/>
            </a:pPr>
            <a:r>
              <a:rPr lang="es-MX" sz="1400" dirty="0" smtClean="0">
                <a:solidFill>
                  <a:schemeClr val="tx1"/>
                </a:solidFill>
              </a:rPr>
              <a:t>Neto externo hasta 6 </a:t>
            </a:r>
            <a:r>
              <a:rPr lang="es-MX" sz="1400" dirty="0">
                <a:solidFill>
                  <a:schemeClr val="tx1"/>
                </a:solidFill>
              </a:rPr>
              <a:t>mil </a:t>
            </a:r>
            <a:r>
              <a:rPr lang="es-MX" sz="1400" dirty="0" err="1" smtClean="0">
                <a:solidFill>
                  <a:schemeClr val="tx1"/>
                </a:solidFill>
              </a:rPr>
              <a:t>mdd</a:t>
            </a:r>
            <a:r>
              <a:rPr lang="es-MX" sz="1400" dirty="0" smtClean="0">
                <a:solidFill>
                  <a:schemeClr val="tx1"/>
                </a:solidFill>
              </a:rPr>
              <a:t>.</a:t>
            </a:r>
            <a:endParaRPr lang="es-MX" sz="1400" dirty="0">
              <a:solidFill>
                <a:schemeClr val="tx1"/>
              </a:solidFill>
            </a:endParaRPr>
          </a:p>
        </p:txBody>
      </p:sp>
      <p:sp>
        <p:nvSpPr>
          <p:cNvPr id="9" name="Recortar rectángulo de esquina diagonal 13"/>
          <p:cNvSpPr/>
          <p:nvPr/>
        </p:nvSpPr>
        <p:spPr>
          <a:xfrm>
            <a:off x="1516937" y="1916832"/>
            <a:ext cx="4279199" cy="721227"/>
          </a:xfrm>
          <a:prstGeom prst="snip2DiagRect">
            <a:avLst>
              <a:gd name="adj1" fmla="val 0"/>
              <a:gd name="adj2" fmla="val 39435"/>
            </a:avLst>
          </a:prstGeom>
          <a:solidFill>
            <a:srgbClr val="DDF1C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b="1" dirty="0" smtClean="0">
                <a:solidFill>
                  <a:schemeClr val="tx1"/>
                </a:solidFill>
              </a:rPr>
              <a:t>Pemex:</a:t>
            </a:r>
          </a:p>
          <a:p>
            <a:pPr marL="285750" indent="-285750">
              <a:buFont typeface="Arial" panose="020B0604020202020204" pitchFamily="34" charset="0"/>
              <a:buChar char="•"/>
            </a:pPr>
            <a:r>
              <a:rPr lang="es-MX" sz="1400" dirty="0" smtClean="0">
                <a:solidFill>
                  <a:schemeClr val="tx1"/>
                </a:solidFill>
              </a:rPr>
              <a:t>Neto </a:t>
            </a:r>
            <a:r>
              <a:rPr lang="es-MX" sz="1400" dirty="0">
                <a:solidFill>
                  <a:schemeClr val="tx1"/>
                </a:solidFill>
              </a:rPr>
              <a:t>interno de hasta 110 mil 500 </a:t>
            </a:r>
            <a:r>
              <a:rPr lang="es-MX" sz="1400" dirty="0" err="1" smtClean="0">
                <a:solidFill>
                  <a:schemeClr val="tx1"/>
                </a:solidFill>
              </a:rPr>
              <a:t>mdp</a:t>
            </a:r>
            <a:r>
              <a:rPr lang="es-MX" sz="1400" dirty="0" smtClean="0">
                <a:solidFill>
                  <a:schemeClr val="tx1"/>
                </a:solidFill>
              </a:rPr>
              <a:t>.</a:t>
            </a:r>
          </a:p>
          <a:p>
            <a:pPr marL="285750" indent="-285750">
              <a:buFont typeface="Arial" panose="020B0604020202020204" pitchFamily="34" charset="0"/>
              <a:buChar char="•"/>
            </a:pPr>
            <a:r>
              <a:rPr lang="es-MX" sz="1400" dirty="0" smtClean="0">
                <a:solidFill>
                  <a:schemeClr val="tx1"/>
                </a:solidFill>
              </a:rPr>
              <a:t>Neto </a:t>
            </a:r>
            <a:r>
              <a:rPr lang="es-MX" sz="1400" dirty="0">
                <a:solidFill>
                  <a:schemeClr val="tx1"/>
                </a:solidFill>
              </a:rPr>
              <a:t>externo de hasta 8 mil 500 </a:t>
            </a:r>
            <a:r>
              <a:rPr lang="es-MX" sz="1400" dirty="0" err="1" smtClean="0">
                <a:solidFill>
                  <a:schemeClr val="tx1"/>
                </a:solidFill>
              </a:rPr>
              <a:t>mdd</a:t>
            </a:r>
            <a:r>
              <a:rPr lang="es-MX" sz="1400" dirty="0" smtClean="0">
                <a:solidFill>
                  <a:schemeClr val="tx1"/>
                </a:solidFill>
              </a:rPr>
              <a:t>.</a:t>
            </a:r>
            <a:endParaRPr lang="es-MX" sz="1600" dirty="0">
              <a:solidFill>
                <a:schemeClr val="tx1"/>
              </a:solidFill>
            </a:endParaRPr>
          </a:p>
        </p:txBody>
      </p:sp>
      <p:sp>
        <p:nvSpPr>
          <p:cNvPr id="10" name="Recortar rectángulo de esquina diagonal 14"/>
          <p:cNvSpPr/>
          <p:nvPr/>
        </p:nvSpPr>
        <p:spPr>
          <a:xfrm>
            <a:off x="1789088" y="2636912"/>
            <a:ext cx="4223072" cy="421437"/>
          </a:xfrm>
          <a:prstGeom prst="snip2DiagRect">
            <a:avLst>
              <a:gd name="adj1" fmla="val 0"/>
              <a:gd name="adj2" fmla="val 50000"/>
            </a:avLst>
          </a:prstGeom>
          <a:solidFill>
            <a:srgbClr val="DDF1C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b="1" dirty="0" smtClean="0">
                <a:solidFill>
                  <a:schemeClr val="tx1"/>
                </a:solidFill>
              </a:rPr>
              <a:t>CFE:</a:t>
            </a:r>
          </a:p>
          <a:p>
            <a:pPr marL="285750" indent="-285750">
              <a:buFont typeface="Arial" panose="020B0604020202020204" pitchFamily="34" charset="0"/>
              <a:buChar char="•"/>
            </a:pPr>
            <a:r>
              <a:rPr lang="es-MX" sz="1400" dirty="0" smtClean="0">
                <a:solidFill>
                  <a:schemeClr val="tx1"/>
                </a:solidFill>
              </a:rPr>
              <a:t>Neto </a:t>
            </a:r>
            <a:r>
              <a:rPr lang="es-MX" sz="1400" dirty="0">
                <a:solidFill>
                  <a:schemeClr val="tx1"/>
                </a:solidFill>
              </a:rPr>
              <a:t>interno de hasta 12 mil 500 </a:t>
            </a:r>
            <a:r>
              <a:rPr lang="es-MX" sz="1400" dirty="0" err="1" smtClean="0">
                <a:solidFill>
                  <a:schemeClr val="tx1"/>
                </a:solidFill>
              </a:rPr>
              <a:t>mdp</a:t>
            </a:r>
            <a:r>
              <a:rPr lang="es-MX" sz="1400" dirty="0" smtClean="0">
                <a:solidFill>
                  <a:schemeClr val="tx1"/>
                </a:solidFill>
              </a:rPr>
              <a:t>.</a:t>
            </a:r>
          </a:p>
        </p:txBody>
      </p:sp>
      <p:sp>
        <p:nvSpPr>
          <p:cNvPr id="11" name="Recortar rectángulo de esquina diagonal 15"/>
          <p:cNvSpPr/>
          <p:nvPr/>
        </p:nvSpPr>
        <p:spPr>
          <a:xfrm>
            <a:off x="6012160" y="3058349"/>
            <a:ext cx="2811636" cy="3240361"/>
          </a:xfrm>
          <a:prstGeom prst="snip2DiagRect">
            <a:avLst/>
          </a:prstGeom>
          <a:solidFill>
            <a:srgbClr val="DDF1C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smtClean="0">
                <a:solidFill>
                  <a:schemeClr val="tx1"/>
                </a:solidFill>
              </a:rPr>
              <a:t>Derivado de lo anterior, se prevé que en 2016 el saldo de la deuda del Gobierno Federal se ubique en 32.7% del PIB, mientras que la deuda del Sector Público Federal sea de  42.2% de dicho Producto.</a:t>
            </a:r>
          </a:p>
          <a:p>
            <a:pPr algn="just"/>
            <a:endParaRPr lang="es-MX" sz="700" dirty="0" smtClean="0">
              <a:solidFill>
                <a:schemeClr val="tx1"/>
              </a:solidFill>
            </a:endParaRPr>
          </a:p>
          <a:p>
            <a:pPr algn="just"/>
            <a:r>
              <a:rPr lang="es-MX" sz="1600" dirty="0" smtClean="0">
                <a:solidFill>
                  <a:schemeClr val="tx1"/>
                </a:solidFill>
              </a:rPr>
              <a:t>Por su parte, el saldo histórico de los RFSP se situará en 47.8% del PIB.</a:t>
            </a:r>
            <a:endParaRPr lang="es-MX" sz="1600" dirty="0">
              <a:solidFill>
                <a:schemeClr val="tx1"/>
              </a:solidFill>
            </a:endParaRPr>
          </a:p>
        </p:txBody>
      </p:sp>
      <p:pic>
        <p:nvPicPr>
          <p:cNvPr id="12" name="Imagen 8"/>
          <p:cNvPicPr>
            <a:picLocks noGrp="1" noChangeAspect="1"/>
          </p:cNvPicPr>
          <p:nvPr>
            <p:ph idx="1"/>
          </p:nvPr>
        </p:nvPicPr>
        <p:blipFill rotWithShape="1">
          <a:blip r:embed="rId2" cstate="print"/>
          <a:srcRect r="5609"/>
          <a:stretch/>
        </p:blipFill>
        <p:spPr>
          <a:xfrm>
            <a:off x="683568" y="3107987"/>
            <a:ext cx="5279291" cy="3489365"/>
          </a:xfrm>
          <a:prstGeom prst="rect">
            <a:avLst/>
          </a:prstGeom>
        </p:spPr>
      </p:pic>
      <p:sp>
        <p:nvSpPr>
          <p:cNvPr id="13" name="CuadroTexto 13"/>
          <p:cNvSpPr txBox="1"/>
          <p:nvPr/>
        </p:nvSpPr>
        <p:spPr>
          <a:xfrm>
            <a:off x="35446" y="6495296"/>
            <a:ext cx="2304306" cy="323165"/>
          </a:xfrm>
          <a:prstGeom prst="rect">
            <a:avLst/>
          </a:prstGeom>
          <a:noFill/>
        </p:spPr>
        <p:txBody>
          <a:bodyPr wrap="square" rtlCol="0">
            <a:spAutoFit/>
          </a:bodyPr>
          <a:lstStyle/>
          <a:p>
            <a:r>
              <a:rPr lang="es-MX" sz="1500" dirty="0" smtClean="0">
                <a:solidFill>
                  <a:schemeClr val="bg2">
                    <a:lumMod val="50000"/>
                  </a:schemeClr>
                </a:solidFill>
              </a:rPr>
              <a:t>III. PPEF 2016 </a:t>
            </a:r>
            <a:r>
              <a:rPr lang="es-MX" sz="1500" i="1" dirty="0" smtClean="0">
                <a:solidFill>
                  <a:schemeClr val="bg2">
                    <a:lumMod val="50000"/>
                  </a:schemeClr>
                </a:solidFill>
              </a:rPr>
              <a:t>vs</a:t>
            </a:r>
            <a:r>
              <a:rPr lang="es-MX" sz="1500" dirty="0" smtClean="0">
                <a:solidFill>
                  <a:schemeClr val="bg2">
                    <a:lumMod val="50000"/>
                  </a:schemeClr>
                </a:solidFill>
              </a:rPr>
              <a:t> PEF 2015</a:t>
            </a:r>
            <a:endParaRPr lang="es-MX" sz="15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17</a:t>
            </a:fld>
            <a:endParaRPr lang="es-MX"/>
          </a:p>
        </p:txBody>
      </p:sp>
      <p:sp>
        <p:nvSpPr>
          <p:cNvPr id="5" name="4 CuadroTexto"/>
          <p:cNvSpPr txBox="1"/>
          <p:nvPr/>
        </p:nvSpPr>
        <p:spPr>
          <a:xfrm>
            <a:off x="32053" y="116632"/>
            <a:ext cx="9144000" cy="400110"/>
          </a:xfrm>
          <a:prstGeom prst="rect">
            <a:avLst/>
          </a:prstGeom>
        </p:spPr>
        <p:txBody>
          <a:bodyPr tIns="0" bIns="0" anchor="ctr" anchorCtr="0"/>
          <a:lstStyle>
            <a:defPPr>
              <a:defRPr lang="es-MX"/>
            </a:defPPr>
            <a:lvl1pPr lvl="0" algn="ctr" eaLnBrk="0" fontAlgn="base" hangingPunct="0">
              <a:spcBef>
                <a:spcPct val="0"/>
              </a:spcBef>
              <a:spcAft>
                <a:spcPct val="0"/>
              </a:spcAft>
              <a:defRPr sz="2000" b="1" kern="0">
                <a:solidFill>
                  <a:prstClr val="black"/>
                </a:solidFill>
                <a:latin typeface="+mj-lt"/>
                <a:ea typeface="ＭＳ Ｐゴシック" charset="0"/>
                <a:cs typeface="+mj-cs"/>
              </a:defRPr>
            </a:lvl1pPr>
          </a:lstStyle>
          <a:p>
            <a:r>
              <a:rPr lang="es-MX" dirty="0"/>
              <a:t>Requerimientos Financieros del Sector Público (RFSP) </a:t>
            </a:r>
          </a:p>
        </p:txBody>
      </p:sp>
      <p:sp>
        <p:nvSpPr>
          <p:cNvPr id="7" name="Flecha derecha 17"/>
          <p:cNvSpPr/>
          <p:nvPr/>
        </p:nvSpPr>
        <p:spPr>
          <a:xfrm>
            <a:off x="16873" y="764704"/>
            <a:ext cx="5044002" cy="2808312"/>
          </a:xfrm>
          <a:prstGeom prst="rightArrow">
            <a:avLst>
              <a:gd name="adj1" fmla="val 88560"/>
              <a:gd name="adj2" fmla="val 9517"/>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buFont typeface="Arial" panose="020B0604020202020204" pitchFamily="34" charset="0"/>
              <a:buChar char="•"/>
            </a:pPr>
            <a:r>
              <a:rPr lang="es-MX" sz="1600" dirty="0" smtClean="0">
                <a:solidFill>
                  <a:schemeClr val="tx1"/>
                </a:solidFill>
              </a:rPr>
              <a:t> La SHCP estima que al cierre de 2015, los RFSP asciendan a 4.1% del PIB, monto congruente con la reforma a la LFPRH que </a:t>
            </a:r>
            <a:r>
              <a:rPr lang="es-MX" sz="1600" dirty="0">
                <a:solidFill>
                  <a:schemeClr val="tx1"/>
                </a:solidFill>
              </a:rPr>
              <a:t>establece a los RFSP como un ancla fiscal adicional al balance presupuestario. </a:t>
            </a:r>
          </a:p>
          <a:p>
            <a:pPr algn="just">
              <a:buFont typeface="Arial" panose="020B0604020202020204" pitchFamily="34" charset="0"/>
              <a:buChar char="•"/>
            </a:pPr>
            <a:r>
              <a:rPr lang="es-MX" sz="1600" dirty="0" smtClean="0">
                <a:solidFill>
                  <a:schemeClr val="tx1"/>
                </a:solidFill>
              </a:rPr>
              <a:t> En 2016</a:t>
            </a:r>
            <a:r>
              <a:rPr lang="es-MX" sz="1600" dirty="0">
                <a:solidFill>
                  <a:schemeClr val="tx1"/>
                </a:solidFill>
              </a:rPr>
              <a:t>, se ubicarán en </a:t>
            </a:r>
            <a:r>
              <a:rPr lang="es-MX" sz="1600" dirty="0" smtClean="0">
                <a:solidFill>
                  <a:schemeClr val="tx1"/>
                </a:solidFill>
              </a:rPr>
              <a:t>3.5% </a:t>
            </a:r>
            <a:r>
              <a:rPr lang="es-MX" sz="1600" dirty="0">
                <a:solidFill>
                  <a:schemeClr val="tx1"/>
                </a:solidFill>
              </a:rPr>
              <a:t>del PIB, </a:t>
            </a:r>
            <a:r>
              <a:rPr lang="es-MX" sz="1600" dirty="0" smtClean="0">
                <a:solidFill>
                  <a:schemeClr val="tx1"/>
                </a:solidFill>
              </a:rPr>
              <a:t>0.6 </a:t>
            </a:r>
            <a:r>
              <a:rPr lang="es-MX" sz="1600" dirty="0">
                <a:solidFill>
                  <a:schemeClr val="tx1"/>
                </a:solidFill>
              </a:rPr>
              <a:t>puntos porcentuales por debajo de lo previsto para </a:t>
            </a:r>
            <a:r>
              <a:rPr lang="es-MX" sz="1600" dirty="0" smtClean="0">
                <a:solidFill>
                  <a:schemeClr val="tx1"/>
                </a:solidFill>
              </a:rPr>
              <a:t>2015</a:t>
            </a:r>
            <a:r>
              <a:rPr lang="es-MX" sz="1600" dirty="0">
                <a:solidFill>
                  <a:schemeClr val="tx1"/>
                </a:solidFill>
              </a:rPr>
              <a:t>. </a:t>
            </a:r>
            <a:endParaRPr lang="es-MX" sz="1600" dirty="0" smtClean="0">
              <a:solidFill>
                <a:schemeClr val="tx1"/>
              </a:solidFill>
            </a:endParaRPr>
          </a:p>
          <a:p>
            <a:pPr algn="just">
              <a:buFont typeface="Arial" panose="020B0604020202020204" pitchFamily="34" charset="0"/>
              <a:buChar char="•"/>
            </a:pPr>
            <a:r>
              <a:rPr lang="es-MX" sz="1600" dirty="0" smtClean="0">
                <a:solidFill>
                  <a:schemeClr val="tx1"/>
                </a:solidFill>
              </a:rPr>
              <a:t> Para alcanzar los compromisos establecidos en 2014, se propuso destinar el excedente de Banxico al pago </a:t>
            </a:r>
            <a:r>
              <a:rPr lang="es-MX" sz="1600" dirty="0">
                <a:solidFill>
                  <a:schemeClr val="tx1"/>
                </a:solidFill>
              </a:rPr>
              <a:t>de Deuda para mejorar la posición financiera del Gobierno Federal.</a:t>
            </a:r>
          </a:p>
        </p:txBody>
      </p:sp>
      <p:pic>
        <p:nvPicPr>
          <p:cNvPr id="8" name="Imagen 1"/>
          <p:cNvPicPr>
            <a:picLocks noChangeAspect="1"/>
          </p:cNvPicPr>
          <p:nvPr/>
        </p:nvPicPr>
        <p:blipFill>
          <a:blip r:embed="rId2" cstate="print"/>
          <a:stretch>
            <a:fillRect/>
          </a:stretch>
        </p:blipFill>
        <p:spPr>
          <a:xfrm>
            <a:off x="5074177" y="939514"/>
            <a:ext cx="4068712" cy="2932684"/>
          </a:xfrm>
          <a:prstGeom prst="rect">
            <a:avLst/>
          </a:prstGeom>
        </p:spPr>
      </p:pic>
      <p:pic>
        <p:nvPicPr>
          <p:cNvPr id="9" name="Imagen 6"/>
          <p:cNvPicPr>
            <a:picLocks noChangeAspect="1"/>
          </p:cNvPicPr>
          <p:nvPr/>
        </p:nvPicPr>
        <p:blipFill>
          <a:blip r:embed="rId3" cstate="print"/>
          <a:stretch>
            <a:fillRect/>
          </a:stretch>
        </p:blipFill>
        <p:spPr>
          <a:xfrm>
            <a:off x="-36512" y="3429000"/>
            <a:ext cx="5040560" cy="2958325"/>
          </a:xfrm>
          <a:prstGeom prst="rect">
            <a:avLst/>
          </a:prstGeom>
        </p:spPr>
      </p:pic>
      <p:sp>
        <p:nvSpPr>
          <p:cNvPr id="10" name="Flecha izquierda 15"/>
          <p:cNvSpPr/>
          <p:nvPr/>
        </p:nvSpPr>
        <p:spPr>
          <a:xfrm>
            <a:off x="5508104" y="3981649"/>
            <a:ext cx="3600400" cy="2489075"/>
          </a:xfrm>
          <a:prstGeom prst="leftArrow">
            <a:avLst>
              <a:gd name="adj1" fmla="val 82415"/>
              <a:gd name="adj2" fmla="val 10562"/>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r>
              <a:rPr lang="es-MX" sz="1600" dirty="0" smtClean="0">
                <a:solidFill>
                  <a:schemeClr val="tx1"/>
                </a:solidFill>
              </a:rPr>
              <a:t>Se </a:t>
            </a:r>
            <a:r>
              <a:rPr lang="es-MX" sz="1600" dirty="0">
                <a:solidFill>
                  <a:schemeClr val="tx1"/>
                </a:solidFill>
              </a:rPr>
              <a:t>espera </a:t>
            </a:r>
            <a:r>
              <a:rPr lang="es-MX" sz="1600" dirty="0" smtClean="0">
                <a:solidFill>
                  <a:schemeClr val="tx1"/>
                </a:solidFill>
              </a:rPr>
              <a:t>que el </a:t>
            </a:r>
            <a:r>
              <a:rPr lang="es-MX" sz="1600" dirty="0">
                <a:solidFill>
                  <a:schemeClr val="tx1"/>
                </a:solidFill>
              </a:rPr>
              <a:t>Saldo Histórico de los </a:t>
            </a:r>
            <a:r>
              <a:rPr lang="es-MX" sz="1600" dirty="0" smtClean="0">
                <a:solidFill>
                  <a:schemeClr val="tx1"/>
                </a:solidFill>
              </a:rPr>
              <a:t>RFSP  cierre 2015 en 46.9% del PIB y se ubique </a:t>
            </a:r>
            <a:r>
              <a:rPr lang="es-MX" sz="1600" dirty="0">
                <a:solidFill>
                  <a:schemeClr val="tx1"/>
                </a:solidFill>
              </a:rPr>
              <a:t>en </a:t>
            </a:r>
            <a:r>
              <a:rPr lang="es-MX" sz="1600" dirty="0" smtClean="0">
                <a:solidFill>
                  <a:schemeClr val="tx1"/>
                </a:solidFill>
              </a:rPr>
              <a:t>47.8% al  </a:t>
            </a:r>
            <a:r>
              <a:rPr lang="es-MX" sz="1600" dirty="0">
                <a:solidFill>
                  <a:schemeClr val="tx1"/>
                </a:solidFill>
              </a:rPr>
              <a:t>cierre de 2016</a:t>
            </a:r>
            <a:r>
              <a:rPr lang="es-MX" sz="1600" dirty="0" smtClean="0">
                <a:solidFill>
                  <a:schemeClr val="tx1"/>
                </a:solidFill>
              </a:rPr>
              <a:t>.</a:t>
            </a:r>
          </a:p>
          <a:p>
            <a:endParaRPr lang="es-MX" sz="600" dirty="0" smtClean="0">
              <a:solidFill>
                <a:schemeClr val="tx1"/>
              </a:solidFill>
            </a:endParaRPr>
          </a:p>
          <a:p>
            <a:pPr algn="just"/>
            <a:r>
              <a:rPr lang="es-MX" sz="1600" dirty="0" smtClean="0">
                <a:solidFill>
                  <a:schemeClr val="tx1"/>
                </a:solidFill>
              </a:rPr>
              <a:t>A partir de 2017 comenzará una reducción paulatina, con la finalidad de </a:t>
            </a:r>
            <a:r>
              <a:rPr lang="es-MX" sz="1600" dirty="0">
                <a:solidFill>
                  <a:schemeClr val="tx1"/>
                </a:solidFill>
              </a:rPr>
              <a:t>alcanzar la consolidación fiscal prevista en el Paquete Económico </a:t>
            </a:r>
            <a:r>
              <a:rPr lang="es-MX" sz="1600" dirty="0" smtClean="0">
                <a:solidFill>
                  <a:schemeClr val="tx1"/>
                </a:solidFill>
              </a:rPr>
              <a:t>de 2014</a:t>
            </a:r>
            <a:r>
              <a:rPr lang="es-MX" sz="1600" dirty="0">
                <a:solidFill>
                  <a:schemeClr val="tx1"/>
                </a:solidFill>
              </a:rPr>
              <a:t>.</a:t>
            </a:r>
          </a:p>
        </p:txBody>
      </p:sp>
      <p:sp>
        <p:nvSpPr>
          <p:cNvPr id="11" name="CuadroTexto 13"/>
          <p:cNvSpPr txBox="1"/>
          <p:nvPr/>
        </p:nvSpPr>
        <p:spPr>
          <a:xfrm>
            <a:off x="35446" y="6495296"/>
            <a:ext cx="2304306" cy="323165"/>
          </a:xfrm>
          <a:prstGeom prst="rect">
            <a:avLst/>
          </a:prstGeom>
          <a:noFill/>
        </p:spPr>
        <p:txBody>
          <a:bodyPr wrap="square" rtlCol="0">
            <a:spAutoFit/>
          </a:bodyPr>
          <a:lstStyle/>
          <a:p>
            <a:r>
              <a:rPr lang="es-MX" sz="1500" dirty="0" smtClean="0">
                <a:solidFill>
                  <a:schemeClr val="bg2">
                    <a:lumMod val="50000"/>
                  </a:schemeClr>
                </a:solidFill>
              </a:rPr>
              <a:t>III. PPEF 2016 </a:t>
            </a:r>
            <a:r>
              <a:rPr lang="es-MX" sz="1500" i="1" dirty="0" smtClean="0">
                <a:solidFill>
                  <a:schemeClr val="bg2">
                    <a:lumMod val="50000"/>
                  </a:schemeClr>
                </a:solidFill>
              </a:rPr>
              <a:t>vs</a:t>
            </a:r>
            <a:r>
              <a:rPr lang="es-MX" sz="1500" dirty="0" smtClean="0">
                <a:solidFill>
                  <a:schemeClr val="bg2">
                    <a:lumMod val="50000"/>
                  </a:schemeClr>
                </a:solidFill>
              </a:rPr>
              <a:t> PEF 2015</a:t>
            </a:r>
            <a:endParaRPr lang="es-MX" sz="15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18</a:t>
            </a:fld>
            <a:endParaRPr lang="es-MX"/>
          </a:p>
        </p:txBody>
      </p:sp>
      <p:sp>
        <p:nvSpPr>
          <p:cNvPr id="5" name="Text Box 3"/>
          <p:cNvSpPr txBox="1">
            <a:spLocks noChangeArrowheads="1"/>
          </p:cNvSpPr>
          <p:nvPr/>
        </p:nvSpPr>
        <p:spPr>
          <a:xfrm>
            <a:off x="611560" y="2060848"/>
            <a:ext cx="8094587" cy="2520280"/>
          </a:xfrm>
          <a:prstGeom prst="rect">
            <a:avLst/>
          </a:prstGeom>
          <a:noFill/>
        </p:spPr>
        <p:txBody>
          <a:bodyPr anchor="t"/>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kumimoji="0" lang="es-MX" sz="9600" b="1" i="0" u="none" strike="noStrike" kern="1200" cap="none" spc="0" normalizeH="0" baseline="0" noProof="0" smtClean="0">
                <a:ln>
                  <a:noFill/>
                </a:ln>
                <a:solidFill>
                  <a:schemeClr val="bg2">
                    <a:lumMod val="50000"/>
                  </a:schemeClr>
                </a:solidFill>
                <a:effectLst/>
                <a:uLnTx/>
                <a:uFillTx/>
                <a:latin typeface="+mn-lt"/>
                <a:ea typeface="+mn-ea"/>
                <a:cs typeface="Times New Roman" pitchFamily="18" charset="0"/>
              </a:rPr>
              <a:t>Anexos</a:t>
            </a:r>
            <a:endParaRPr kumimoji="0" lang="es-MX" sz="9600" b="1" i="0" u="none" strike="noStrike" kern="1200" cap="none" spc="0" normalizeH="0" baseline="0" noProof="0" dirty="0">
              <a:ln>
                <a:noFill/>
              </a:ln>
              <a:solidFill>
                <a:schemeClr val="bg2">
                  <a:lumMod val="50000"/>
                </a:schemeClr>
              </a:solidFill>
              <a:effectLst/>
              <a:uLnTx/>
              <a:uFillTx/>
              <a:latin typeface="+mn-lt"/>
              <a:ea typeface="+mn-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19</a:t>
            </a:fld>
            <a:endParaRPr lang="es-MX"/>
          </a:p>
        </p:txBody>
      </p:sp>
      <p:sp>
        <p:nvSpPr>
          <p:cNvPr id="5" name="CuadroTexto 2"/>
          <p:cNvSpPr txBox="1"/>
          <p:nvPr/>
        </p:nvSpPr>
        <p:spPr>
          <a:xfrm>
            <a:off x="251520" y="116632"/>
            <a:ext cx="8352928" cy="461665"/>
          </a:xfrm>
          <a:prstGeom prst="rect">
            <a:avLst/>
          </a:prstGeom>
          <a:noFill/>
        </p:spPr>
        <p:txBody>
          <a:bodyPr wrap="square" rtlCol="0">
            <a:spAutoFit/>
          </a:bodyPr>
          <a:lstStyle/>
          <a:p>
            <a:pPr algn="ctr"/>
            <a:r>
              <a:rPr lang="es-MX" sz="2400" b="1" dirty="0" smtClean="0">
                <a:solidFill>
                  <a:prstClr val="black"/>
                </a:solidFill>
              </a:rPr>
              <a:t>Desempeño de los sectores económicos</a:t>
            </a:r>
            <a:endParaRPr lang="es-MX" sz="2400" b="1" dirty="0">
              <a:solidFill>
                <a:prstClr val="black"/>
              </a:solidFill>
            </a:endParaRPr>
          </a:p>
        </p:txBody>
      </p:sp>
      <p:pic>
        <p:nvPicPr>
          <p:cNvPr id="6" name="Picture 4"/>
          <p:cNvPicPr>
            <a:picLocks noChangeAspect="1" noChangeArrowheads="1"/>
          </p:cNvPicPr>
          <p:nvPr/>
        </p:nvPicPr>
        <p:blipFill>
          <a:blip r:embed="rId2" cstate="print"/>
          <a:srcRect/>
          <a:stretch>
            <a:fillRect/>
          </a:stretch>
        </p:blipFill>
        <p:spPr bwMode="auto">
          <a:xfrm>
            <a:off x="395536" y="764704"/>
            <a:ext cx="4248471" cy="3316438"/>
          </a:xfrm>
          <a:prstGeom prst="rect">
            <a:avLst/>
          </a:prstGeom>
          <a:noFill/>
          <a:ln w="9525">
            <a:noFill/>
            <a:miter lim="800000"/>
            <a:headEnd/>
            <a:tailEnd/>
          </a:ln>
          <a:effectLst/>
        </p:spPr>
      </p:pic>
      <p:sp>
        <p:nvSpPr>
          <p:cNvPr id="8" name="14 Llamada de flecha a la derecha"/>
          <p:cNvSpPr/>
          <p:nvPr/>
        </p:nvSpPr>
        <p:spPr>
          <a:xfrm>
            <a:off x="4716016" y="908720"/>
            <a:ext cx="4205137" cy="2304256"/>
          </a:xfrm>
          <a:prstGeom prst="leftArrowCallout">
            <a:avLst>
              <a:gd name="adj1" fmla="val 25000"/>
              <a:gd name="adj2" fmla="val 25000"/>
              <a:gd name="adj3" fmla="val 25000"/>
              <a:gd name="adj4" fmla="val 91115"/>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solidFill>
                  <a:prstClr val="black"/>
                </a:solidFill>
              </a:rPr>
              <a:t>En el segundo trimestre de 2015, desempeño positivo, pero diferenciado, de las actividades que integran el PIB: las primarias se mantuvieron estables, las secundarias perdieron fortaleza y las terciarias despuntaron.</a:t>
            </a:r>
            <a:endParaRPr lang="es-MX" dirty="0">
              <a:solidFill>
                <a:prstClr val="black"/>
              </a:solidFill>
            </a:endParaRPr>
          </a:p>
        </p:txBody>
      </p:sp>
      <p:sp>
        <p:nvSpPr>
          <p:cNvPr id="10" name="11 Llamada de flecha a la izquierda"/>
          <p:cNvSpPr/>
          <p:nvPr/>
        </p:nvSpPr>
        <p:spPr>
          <a:xfrm>
            <a:off x="179512" y="4293096"/>
            <a:ext cx="4042122" cy="2088232"/>
          </a:xfrm>
          <a:prstGeom prst="rightArrowCallout">
            <a:avLst>
              <a:gd name="adj1" fmla="val 25000"/>
              <a:gd name="adj2" fmla="val 25000"/>
              <a:gd name="adj3" fmla="val 25000"/>
              <a:gd name="adj4" fmla="val 89992"/>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solidFill>
                  <a:prstClr val="black"/>
                </a:solidFill>
              </a:rPr>
              <a:t>Ajustado por estacionalidad, el comportamiento fue mixto: las  primarias se deterioraron, las secundarias se mantuvieron en terreno negativo y las terciarias se fortalecieron.</a:t>
            </a:r>
            <a:endParaRPr lang="es-MX" dirty="0">
              <a:solidFill>
                <a:prstClr val="black"/>
              </a:solidFill>
            </a:endParaRPr>
          </a:p>
        </p:txBody>
      </p:sp>
      <p:pic>
        <p:nvPicPr>
          <p:cNvPr id="11" name="Picture 5"/>
          <p:cNvPicPr>
            <a:picLocks noChangeAspect="1" noChangeArrowheads="1"/>
          </p:cNvPicPr>
          <p:nvPr/>
        </p:nvPicPr>
        <p:blipFill>
          <a:blip r:embed="rId3" cstate="print"/>
          <a:srcRect/>
          <a:stretch>
            <a:fillRect/>
          </a:stretch>
        </p:blipFill>
        <p:spPr bwMode="auto">
          <a:xfrm>
            <a:off x="4427984" y="3429000"/>
            <a:ext cx="4501759" cy="3240360"/>
          </a:xfrm>
          <a:prstGeom prst="rect">
            <a:avLst/>
          </a:prstGeom>
          <a:noFill/>
          <a:ln w="9525">
            <a:noFill/>
            <a:miter lim="800000"/>
            <a:headEnd/>
            <a:tailEnd/>
          </a:ln>
          <a:effectLst/>
        </p:spPr>
      </p:pic>
      <p:sp>
        <p:nvSpPr>
          <p:cNvPr id="12" name="CuadroTexto 8"/>
          <p:cNvSpPr txBox="1"/>
          <p:nvPr/>
        </p:nvSpPr>
        <p:spPr>
          <a:xfrm>
            <a:off x="35446" y="6495296"/>
            <a:ext cx="1368202" cy="323165"/>
          </a:xfrm>
          <a:prstGeom prst="rect">
            <a:avLst/>
          </a:prstGeom>
          <a:noFill/>
        </p:spPr>
        <p:txBody>
          <a:bodyPr wrap="square" rtlCol="0">
            <a:spAutoFit/>
          </a:bodyPr>
          <a:lstStyle/>
          <a:p>
            <a:r>
              <a:rPr lang="es-MX" sz="1500" dirty="0" smtClean="0">
                <a:solidFill>
                  <a:schemeClr val="bg2">
                    <a:lumMod val="50000"/>
                  </a:schemeClr>
                </a:solidFill>
              </a:rPr>
              <a:t>IV.1 CGPE 2016</a:t>
            </a:r>
            <a:endParaRPr lang="es-MX" sz="15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0"/>
            <a:ext cx="8232775" cy="620712"/>
          </a:xfrm>
          <a:noFill/>
        </p:spPr>
        <p:txBody>
          <a:bodyPr anchor="ctr"/>
          <a:lstStyle/>
          <a:p>
            <a:pPr eaLnBrk="1" hangingPunct="1"/>
            <a:r>
              <a:rPr lang="es-MX" sz="2800" b="1" dirty="0" smtClean="0"/>
              <a:t>Contenido</a:t>
            </a:r>
            <a:endParaRPr lang="es-ES" sz="2800" b="1" dirty="0" smtClean="0"/>
          </a:p>
        </p:txBody>
      </p:sp>
      <p:sp>
        <p:nvSpPr>
          <p:cNvPr id="6147" name="Text Box 3"/>
          <p:cNvSpPr>
            <a:spLocks noGrp="1" noChangeArrowheads="1"/>
          </p:cNvSpPr>
          <p:nvPr>
            <p:ph type="body" sz="half" idx="1"/>
          </p:nvPr>
        </p:nvSpPr>
        <p:spPr>
          <a:xfrm>
            <a:off x="437853" y="1124744"/>
            <a:ext cx="8094587" cy="5400600"/>
          </a:xfrm>
          <a:noFill/>
        </p:spPr>
        <p:txBody>
          <a:bodyPr anchor="t"/>
          <a:lstStyle/>
          <a:p>
            <a:pPr marL="514350" lvl="1" indent="-514350" algn="just">
              <a:spcBef>
                <a:spcPts val="600"/>
              </a:spcBef>
              <a:spcAft>
                <a:spcPts val="600"/>
              </a:spcAft>
              <a:buFont typeface="+mj-lt"/>
              <a:buAutoNum type="romanUcPeriod"/>
            </a:pPr>
            <a:endParaRPr lang="es-MX" b="1" dirty="0" smtClean="0">
              <a:solidFill>
                <a:schemeClr val="bg2">
                  <a:lumMod val="50000"/>
                </a:schemeClr>
              </a:solidFill>
              <a:cs typeface="Times New Roman" pitchFamily="18" charset="0"/>
            </a:endParaRPr>
          </a:p>
          <a:p>
            <a:pPr marL="514350" lvl="1" indent="-514350" algn="just">
              <a:spcBef>
                <a:spcPts val="600"/>
              </a:spcBef>
              <a:spcAft>
                <a:spcPts val="600"/>
              </a:spcAft>
              <a:buFont typeface="+mj-lt"/>
              <a:buAutoNum type="romanUcPeriod"/>
            </a:pPr>
            <a:r>
              <a:rPr lang="es-MX" b="1" dirty="0" smtClean="0">
                <a:solidFill>
                  <a:schemeClr val="bg2">
                    <a:lumMod val="50000"/>
                  </a:schemeClr>
                </a:solidFill>
                <a:cs typeface="Times New Roman" pitchFamily="18" charset="0"/>
              </a:rPr>
              <a:t>Marco Macroeconómico</a:t>
            </a:r>
          </a:p>
          <a:p>
            <a:pPr marL="514350" lvl="1" indent="-514350" algn="just">
              <a:spcBef>
                <a:spcPts val="600"/>
              </a:spcBef>
              <a:spcAft>
                <a:spcPts val="600"/>
              </a:spcAft>
              <a:buFont typeface="+mj-lt"/>
              <a:buAutoNum type="romanUcPeriod"/>
            </a:pPr>
            <a:r>
              <a:rPr lang="es-MX" b="1" dirty="0" smtClean="0">
                <a:solidFill>
                  <a:schemeClr val="bg2">
                    <a:lumMod val="50000"/>
                  </a:schemeClr>
                </a:solidFill>
                <a:cs typeface="Times New Roman" pitchFamily="18" charset="0"/>
              </a:rPr>
              <a:t>ILIF 2016 </a:t>
            </a:r>
            <a:r>
              <a:rPr lang="es-MX" b="1" i="1" dirty="0" smtClean="0">
                <a:solidFill>
                  <a:schemeClr val="bg2">
                    <a:lumMod val="50000"/>
                  </a:schemeClr>
                </a:solidFill>
                <a:cs typeface="Times New Roman" pitchFamily="18" charset="0"/>
              </a:rPr>
              <a:t>vs </a:t>
            </a:r>
            <a:r>
              <a:rPr lang="es-MX" b="1" dirty="0" smtClean="0">
                <a:solidFill>
                  <a:schemeClr val="bg2">
                    <a:lumMod val="50000"/>
                  </a:schemeClr>
                </a:solidFill>
                <a:cs typeface="Times New Roman" pitchFamily="18" charset="0"/>
              </a:rPr>
              <a:t>LIF 2015</a:t>
            </a:r>
          </a:p>
          <a:p>
            <a:pPr marL="514350" lvl="1" indent="-514350" algn="just">
              <a:spcBef>
                <a:spcPts val="600"/>
              </a:spcBef>
              <a:spcAft>
                <a:spcPts val="600"/>
              </a:spcAft>
              <a:buFont typeface="+mj-lt"/>
              <a:buAutoNum type="romanUcPeriod"/>
            </a:pPr>
            <a:r>
              <a:rPr lang="es-MX" sz="2400" b="1" dirty="0" smtClean="0">
                <a:solidFill>
                  <a:schemeClr val="bg2">
                    <a:lumMod val="50000"/>
                  </a:schemeClr>
                </a:solidFill>
                <a:cs typeface="Times New Roman" pitchFamily="18" charset="0"/>
              </a:rPr>
              <a:t>Anexos</a:t>
            </a:r>
          </a:p>
          <a:p>
            <a:pPr marL="1250950" lvl="1" indent="-806450" algn="just">
              <a:spcBef>
                <a:spcPts val="0"/>
              </a:spcBef>
              <a:spcAft>
                <a:spcPts val="600"/>
              </a:spcAft>
              <a:buNone/>
            </a:pPr>
            <a:r>
              <a:rPr lang="es-MX" sz="2400" b="1" dirty="0" smtClean="0">
                <a:solidFill>
                  <a:schemeClr val="bg2">
                    <a:lumMod val="50000"/>
                  </a:schemeClr>
                </a:solidFill>
                <a:cs typeface="Times New Roman" pitchFamily="18" charset="0"/>
              </a:rPr>
              <a:t>IV.1 Criterios Generales de Política Económica 2016</a:t>
            </a:r>
          </a:p>
          <a:p>
            <a:pPr marL="1250950" lvl="1" indent="-806450" algn="just">
              <a:spcBef>
                <a:spcPts val="0"/>
              </a:spcBef>
              <a:spcAft>
                <a:spcPts val="600"/>
              </a:spcAft>
              <a:buNone/>
            </a:pPr>
            <a:r>
              <a:rPr lang="es-MX" sz="2400" b="1" dirty="0" smtClean="0">
                <a:solidFill>
                  <a:schemeClr val="bg2">
                    <a:lumMod val="50000"/>
                  </a:schemeClr>
                </a:solidFill>
                <a:cs typeface="Times New Roman" pitchFamily="18" charset="0"/>
              </a:rPr>
              <a:t>IV.2 ILIF 2016</a:t>
            </a:r>
          </a:p>
          <a:p>
            <a:pPr marL="514350" lvl="1" indent="-514350" algn="just">
              <a:spcBef>
                <a:spcPts val="600"/>
              </a:spcBef>
              <a:spcAft>
                <a:spcPts val="600"/>
              </a:spcAft>
              <a:buNone/>
            </a:pPr>
            <a:endParaRPr lang="es-MX" sz="2400" b="1" dirty="0">
              <a:solidFill>
                <a:srgbClr val="000000"/>
              </a:solidFill>
              <a:cs typeface="Times New Roman" pitchFamily="18" charset="0"/>
            </a:endParaRPr>
          </a:p>
          <a:p>
            <a:pPr marL="514350" lvl="1" indent="-514350" algn="just">
              <a:spcBef>
                <a:spcPts val="600"/>
              </a:spcBef>
              <a:spcAft>
                <a:spcPts val="600"/>
              </a:spcAft>
              <a:buNone/>
            </a:pPr>
            <a:endParaRPr lang="es-MX" b="1" dirty="0">
              <a:solidFill>
                <a:schemeClr val="bg2">
                  <a:lumMod val="50000"/>
                </a:schemeClr>
              </a:solidFill>
              <a:cs typeface="Times New Roman" pitchFamily="18" charset="0"/>
            </a:endParaRPr>
          </a:p>
        </p:txBody>
      </p:sp>
    </p:spTree>
    <p:extLst>
      <p:ext uri="{BB962C8B-B14F-4D97-AF65-F5344CB8AC3E}">
        <p14:creationId xmlns:p14="http://schemas.microsoft.com/office/powerpoint/2010/main" val="376789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20</a:t>
            </a:fld>
            <a:endParaRPr lang="es-MX"/>
          </a:p>
        </p:txBody>
      </p:sp>
      <p:sp>
        <p:nvSpPr>
          <p:cNvPr id="5" name="4 CuadroTexto"/>
          <p:cNvSpPr txBox="1"/>
          <p:nvPr/>
        </p:nvSpPr>
        <p:spPr>
          <a:xfrm>
            <a:off x="27856" y="126879"/>
            <a:ext cx="9144000" cy="461665"/>
          </a:xfrm>
          <a:prstGeom prst="rect">
            <a:avLst/>
          </a:prstGeom>
          <a:noFill/>
        </p:spPr>
        <p:txBody>
          <a:bodyPr wrap="square" rtlCol="0">
            <a:spAutoFit/>
          </a:bodyPr>
          <a:lstStyle/>
          <a:p>
            <a:pPr algn="ctr"/>
            <a:r>
              <a:rPr lang="es-MX" sz="2400" b="1" dirty="0">
                <a:solidFill>
                  <a:prstClr val="black"/>
                </a:solidFill>
              </a:rPr>
              <a:t>A</a:t>
            </a:r>
            <a:r>
              <a:rPr lang="es-MX" sz="2400" b="1" dirty="0" smtClean="0">
                <a:solidFill>
                  <a:prstClr val="black"/>
                </a:solidFill>
              </a:rPr>
              <a:t>ctividad industrial</a:t>
            </a:r>
            <a:endParaRPr lang="es-MX" sz="2400" b="1" dirty="0">
              <a:solidFill>
                <a:srgbClr val="FF0000"/>
              </a:solidFill>
            </a:endParaRPr>
          </a:p>
        </p:txBody>
      </p:sp>
      <p:pic>
        <p:nvPicPr>
          <p:cNvPr id="6" name="Imagen 7"/>
          <p:cNvPicPr>
            <a:picLocks noChangeAspect="1"/>
          </p:cNvPicPr>
          <p:nvPr/>
        </p:nvPicPr>
        <p:blipFill rotWithShape="1">
          <a:blip r:embed="rId2" cstate="print"/>
          <a:srcRect r="3640"/>
          <a:stretch/>
        </p:blipFill>
        <p:spPr>
          <a:xfrm>
            <a:off x="4751512" y="664127"/>
            <a:ext cx="4392488" cy="2615950"/>
          </a:xfrm>
          <a:prstGeom prst="rect">
            <a:avLst/>
          </a:prstGeom>
        </p:spPr>
      </p:pic>
      <p:sp>
        <p:nvSpPr>
          <p:cNvPr id="7" name="Flecha derecha 9"/>
          <p:cNvSpPr/>
          <p:nvPr/>
        </p:nvSpPr>
        <p:spPr>
          <a:xfrm>
            <a:off x="604074" y="862474"/>
            <a:ext cx="3948598" cy="1456395"/>
          </a:xfrm>
          <a:prstGeom prst="rightArrow">
            <a:avLst>
              <a:gd name="adj1" fmla="val 99859"/>
              <a:gd name="adj2" fmla="val 12144"/>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prstClr val="black"/>
                </a:solidFill>
              </a:rPr>
              <a:t>La recuperación de la actividad industrial se ha desacelerado por la caída del sector minero a causa de la contracción del mercado petrolero.</a:t>
            </a:r>
          </a:p>
        </p:txBody>
      </p:sp>
      <p:pic>
        <p:nvPicPr>
          <p:cNvPr id="8" name="Imagen 10"/>
          <p:cNvPicPr>
            <a:picLocks noChangeAspect="1"/>
          </p:cNvPicPr>
          <p:nvPr/>
        </p:nvPicPr>
        <p:blipFill>
          <a:blip r:embed="rId3" cstate="print"/>
          <a:stretch>
            <a:fillRect/>
          </a:stretch>
        </p:blipFill>
        <p:spPr>
          <a:xfrm>
            <a:off x="22883" y="2417939"/>
            <a:ext cx="4387899" cy="2737133"/>
          </a:xfrm>
          <a:prstGeom prst="rect">
            <a:avLst/>
          </a:prstGeom>
        </p:spPr>
      </p:pic>
      <p:sp>
        <p:nvSpPr>
          <p:cNvPr id="9" name="Flecha izquierda 11"/>
          <p:cNvSpPr/>
          <p:nvPr/>
        </p:nvSpPr>
        <p:spPr>
          <a:xfrm>
            <a:off x="4410782" y="3198641"/>
            <a:ext cx="4364632" cy="1368151"/>
          </a:xfrm>
          <a:prstGeom prst="leftArrow">
            <a:avLst>
              <a:gd name="adj1" fmla="val 73589"/>
              <a:gd name="adj2" fmla="val 15600"/>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prstClr val="black"/>
                </a:solidFill>
              </a:rPr>
              <a:t>El desempeño del sector manufacturero ha respondido a los altibajos de la producción fabril estadounidense.</a:t>
            </a:r>
          </a:p>
        </p:txBody>
      </p:sp>
      <p:pic>
        <p:nvPicPr>
          <p:cNvPr id="10" name="Imagen 5"/>
          <p:cNvPicPr>
            <a:picLocks noChangeAspect="1"/>
          </p:cNvPicPr>
          <p:nvPr/>
        </p:nvPicPr>
        <p:blipFill>
          <a:blip r:embed="rId4" cstate="print"/>
          <a:stretch>
            <a:fillRect/>
          </a:stretch>
        </p:blipFill>
        <p:spPr>
          <a:xfrm>
            <a:off x="4694562" y="4437112"/>
            <a:ext cx="4413941" cy="2423868"/>
          </a:xfrm>
          <a:prstGeom prst="rect">
            <a:avLst/>
          </a:prstGeom>
        </p:spPr>
      </p:pic>
      <p:sp>
        <p:nvSpPr>
          <p:cNvPr id="11" name="Flecha derecha 8"/>
          <p:cNvSpPr/>
          <p:nvPr/>
        </p:nvSpPr>
        <p:spPr>
          <a:xfrm>
            <a:off x="456456" y="5254142"/>
            <a:ext cx="4096216" cy="1267542"/>
          </a:xfrm>
          <a:prstGeom prst="rightArrow">
            <a:avLst>
              <a:gd name="adj1" fmla="val 87101"/>
              <a:gd name="adj2" fmla="val 14058"/>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prstClr val="black"/>
                </a:solidFill>
              </a:rPr>
              <a:t>La evolución del sector automotriz sostiene, tanto a la producción manufacturera del país, como a las exportaciones.</a:t>
            </a:r>
          </a:p>
        </p:txBody>
      </p:sp>
      <p:sp>
        <p:nvSpPr>
          <p:cNvPr id="12" name="Marcador de número de diapositiva 1"/>
          <p:cNvSpPr txBox="1">
            <a:spLocks/>
          </p:cNvSpPr>
          <p:nvPr/>
        </p:nvSpPr>
        <p:spPr>
          <a:xfrm>
            <a:off x="6974904" y="645333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2FA90CB-5A57-45E1-A6BD-8CF5D8EAF9F6}" type="slidenum">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MX"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CuadroTexto 12"/>
          <p:cNvSpPr txBox="1"/>
          <p:nvPr/>
        </p:nvSpPr>
        <p:spPr>
          <a:xfrm>
            <a:off x="35446" y="6495296"/>
            <a:ext cx="1368202" cy="323165"/>
          </a:xfrm>
          <a:prstGeom prst="rect">
            <a:avLst/>
          </a:prstGeom>
          <a:noFill/>
        </p:spPr>
        <p:txBody>
          <a:bodyPr wrap="square" rtlCol="0">
            <a:spAutoFit/>
          </a:bodyPr>
          <a:lstStyle/>
          <a:p>
            <a:r>
              <a:rPr lang="es-MX" sz="1500" dirty="0" smtClean="0">
                <a:solidFill>
                  <a:schemeClr val="bg2">
                    <a:lumMod val="50000"/>
                  </a:schemeClr>
                </a:solidFill>
              </a:rPr>
              <a:t>IV.1 CGPE 2016</a:t>
            </a:r>
            <a:endParaRPr lang="es-MX" sz="15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21</a:t>
            </a:fld>
            <a:endParaRPr lang="es-MX"/>
          </a:p>
        </p:txBody>
      </p:sp>
      <p:sp>
        <p:nvSpPr>
          <p:cNvPr id="5" name="3 Marcador de número de diapositiva"/>
          <p:cNvSpPr txBox="1">
            <a:spLocks/>
          </p:cNvSpPr>
          <p:nvPr/>
        </p:nvSpPr>
        <p:spPr>
          <a:xfrm>
            <a:off x="6974904" y="645333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2FA90CB-5A57-45E1-A6BD-8CF5D8EAF9F6}" type="slidenum">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5 CuadroTexto"/>
          <p:cNvSpPr txBox="1"/>
          <p:nvPr/>
        </p:nvSpPr>
        <p:spPr>
          <a:xfrm>
            <a:off x="0" y="67774"/>
            <a:ext cx="9144000" cy="461665"/>
          </a:xfrm>
          <a:prstGeom prst="rect">
            <a:avLst/>
          </a:prstGeom>
          <a:noFill/>
        </p:spPr>
        <p:txBody>
          <a:bodyPr wrap="square" rtlCol="0">
            <a:spAutoFit/>
          </a:bodyPr>
          <a:lstStyle>
            <a:defPPr>
              <a:defRPr lang="es-MX"/>
            </a:defPPr>
            <a:lvl1pPr algn="ctr">
              <a:defRPr sz="2400" b="1">
                <a:solidFill>
                  <a:prstClr val="black"/>
                </a:solidFill>
              </a:defRPr>
            </a:lvl1pPr>
          </a:lstStyle>
          <a:p>
            <a:r>
              <a:rPr lang="es-MX" dirty="0"/>
              <a:t>Mercado laboral</a:t>
            </a:r>
          </a:p>
        </p:txBody>
      </p:sp>
      <p:pic>
        <p:nvPicPr>
          <p:cNvPr id="7" name="Imagen 1"/>
          <p:cNvPicPr>
            <a:picLocks noChangeAspect="1"/>
          </p:cNvPicPr>
          <p:nvPr/>
        </p:nvPicPr>
        <p:blipFill>
          <a:blip r:embed="rId2" cstate="print"/>
          <a:stretch>
            <a:fillRect/>
          </a:stretch>
        </p:blipFill>
        <p:spPr>
          <a:xfrm>
            <a:off x="34612" y="764704"/>
            <a:ext cx="4753412" cy="3444263"/>
          </a:xfrm>
          <a:prstGeom prst="rect">
            <a:avLst/>
          </a:prstGeom>
        </p:spPr>
      </p:pic>
      <p:sp>
        <p:nvSpPr>
          <p:cNvPr id="8" name="Flecha derecha 6"/>
          <p:cNvSpPr/>
          <p:nvPr/>
        </p:nvSpPr>
        <p:spPr>
          <a:xfrm>
            <a:off x="539552" y="4575067"/>
            <a:ext cx="3168352" cy="1446221"/>
          </a:xfrm>
          <a:prstGeom prst="rightArrow">
            <a:avLst>
              <a:gd name="adj1" fmla="val 66737"/>
              <a:gd name="adj2" fmla="val 27685"/>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prstClr val="black"/>
                </a:solidFill>
              </a:rPr>
              <a:t>Disminución en el nivel de desocupación </a:t>
            </a:r>
            <a:r>
              <a:rPr lang="es-MX" dirty="0" smtClean="0">
                <a:solidFill>
                  <a:prstClr val="black"/>
                </a:solidFill>
              </a:rPr>
              <a:t>en 2015.</a:t>
            </a:r>
            <a:endParaRPr lang="es-MX" dirty="0">
              <a:solidFill>
                <a:prstClr val="black"/>
              </a:solidFill>
            </a:endParaRPr>
          </a:p>
        </p:txBody>
      </p:sp>
      <p:pic>
        <p:nvPicPr>
          <p:cNvPr id="9" name="Imagen 7"/>
          <p:cNvPicPr>
            <a:picLocks noChangeAspect="1"/>
          </p:cNvPicPr>
          <p:nvPr/>
        </p:nvPicPr>
        <p:blipFill>
          <a:blip r:embed="rId3" cstate="print"/>
          <a:stretch>
            <a:fillRect/>
          </a:stretch>
        </p:blipFill>
        <p:spPr>
          <a:xfrm>
            <a:off x="4863441" y="3501008"/>
            <a:ext cx="4173055" cy="3024336"/>
          </a:xfrm>
          <a:prstGeom prst="rect">
            <a:avLst/>
          </a:prstGeom>
        </p:spPr>
      </p:pic>
      <p:sp>
        <p:nvSpPr>
          <p:cNvPr id="10" name="Flecha izquierda 8"/>
          <p:cNvSpPr/>
          <p:nvPr/>
        </p:nvSpPr>
        <p:spPr>
          <a:xfrm>
            <a:off x="5220072" y="980728"/>
            <a:ext cx="3663044" cy="1512168"/>
          </a:xfrm>
          <a:prstGeom prst="leftArrow">
            <a:avLst>
              <a:gd name="adj1" fmla="val 62450"/>
              <a:gd name="adj2" fmla="val 18314"/>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prstClr val="black"/>
                </a:solidFill>
              </a:rPr>
              <a:t>Aceleración en creación de empleos formales </a:t>
            </a:r>
            <a:r>
              <a:rPr lang="es-MX" dirty="0" smtClean="0">
                <a:solidFill>
                  <a:prstClr val="black"/>
                </a:solidFill>
              </a:rPr>
              <a:t>en 2015.</a:t>
            </a:r>
            <a:endParaRPr lang="es-MX" dirty="0">
              <a:solidFill>
                <a:prstClr val="black"/>
              </a:solidFill>
            </a:endParaRPr>
          </a:p>
        </p:txBody>
      </p:sp>
      <p:sp>
        <p:nvSpPr>
          <p:cNvPr id="11" name="CuadroTexto 10"/>
          <p:cNvSpPr txBox="1"/>
          <p:nvPr/>
        </p:nvSpPr>
        <p:spPr>
          <a:xfrm>
            <a:off x="0" y="6495296"/>
            <a:ext cx="4932040" cy="323165"/>
          </a:xfrm>
          <a:prstGeom prst="rect">
            <a:avLst/>
          </a:prstGeom>
          <a:noFill/>
        </p:spPr>
        <p:txBody>
          <a:bodyPr wrap="square" rtlCol="0">
            <a:spAutoFit/>
          </a:bodyPr>
          <a:lstStyle/>
          <a:p>
            <a:r>
              <a:rPr lang="es-MX" sz="1500" dirty="0" smtClean="0">
                <a:solidFill>
                  <a:schemeClr val="bg2">
                    <a:lumMod val="50000"/>
                  </a:schemeClr>
                </a:solidFill>
              </a:rPr>
              <a:t>IV.1 CGPE 2016</a:t>
            </a:r>
            <a:endParaRPr lang="es-MX" sz="15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22</a:t>
            </a:fld>
            <a:endParaRPr lang="es-MX"/>
          </a:p>
        </p:txBody>
      </p:sp>
      <p:pic>
        <p:nvPicPr>
          <p:cNvPr id="5" name="Imagen 8"/>
          <p:cNvPicPr>
            <a:picLocks noChangeAspect="1"/>
          </p:cNvPicPr>
          <p:nvPr/>
        </p:nvPicPr>
        <p:blipFill>
          <a:blip r:embed="rId2" cstate="print"/>
          <a:stretch>
            <a:fillRect/>
          </a:stretch>
        </p:blipFill>
        <p:spPr>
          <a:xfrm>
            <a:off x="1187624" y="1689910"/>
            <a:ext cx="7083423" cy="4730373"/>
          </a:xfrm>
          <a:prstGeom prst="rect">
            <a:avLst/>
          </a:prstGeom>
        </p:spPr>
      </p:pic>
      <p:sp>
        <p:nvSpPr>
          <p:cNvPr id="6" name="5 CuadroTexto"/>
          <p:cNvSpPr txBox="1"/>
          <p:nvPr/>
        </p:nvSpPr>
        <p:spPr>
          <a:xfrm>
            <a:off x="0" y="67774"/>
            <a:ext cx="9144000" cy="461665"/>
          </a:xfrm>
          <a:prstGeom prst="rect">
            <a:avLst/>
          </a:prstGeom>
          <a:noFill/>
        </p:spPr>
        <p:txBody>
          <a:bodyPr wrap="square" rtlCol="0">
            <a:spAutoFit/>
          </a:bodyPr>
          <a:lstStyle/>
          <a:p>
            <a:pPr algn="ctr"/>
            <a:r>
              <a:rPr lang="es-MX" sz="2400" b="1" dirty="0" smtClean="0">
                <a:solidFill>
                  <a:prstClr val="black"/>
                </a:solidFill>
              </a:rPr>
              <a:t>Mercado laboral</a:t>
            </a:r>
            <a:endParaRPr lang="es-MX" sz="2400" b="1" dirty="0">
              <a:solidFill>
                <a:prstClr val="black"/>
              </a:solidFill>
            </a:endParaRPr>
          </a:p>
        </p:txBody>
      </p:sp>
      <p:sp>
        <p:nvSpPr>
          <p:cNvPr id="7" name="Recortar rectángulo de esquina diagonal 10"/>
          <p:cNvSpPr/>
          <p:nvPr/>
        </p:nvSpPr>
        <p:spPr>
          <a:xfrm>
            <a:off x="2627784" y="791947"/>
            <a:ext cx="3960440" cy="635455"/>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MX" dirty="0">
                <a:solidFill>
                  <a:schemeClr val="tx1"/>
                </a:solidFill>
              </a:rPr>
              <a:t>Reducción en la informalidad</a:t>
            </a:r>
          </a:p>
        </p:txBody>
      </p:sp>
      <p:sp>
        <p:nvSpPr>
          <p:cNvPr id="8" name="Marcador de número de diapositiva 1"/>
          <p:cNvSpPr txBox="1">
            <a:spLocks/>
          </p:cNvSpPr>
          <p:nvPr/>
        </p:nvSpPr>
        <p:spPr>
          <a:xfrm>
            <a:off x="6974904" y="645333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2FA90CB-5A57-45E1-A6BD-8CF5D8EAF9F6}" type="slidenum">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CuadroTexto 6"/>
          <p:cNvSpPr txBox="1"/>
          <p:nvPr/>
        </p:nvSpPr>
        <p:spPr>
          <a:xfrm>
            <a:off x="35446" y="6495296"/>
            <a:ext cx="4896594" cy="323165"/>
          </a:xfrm>
          <a:prstGeom prst="rect">
            <a:avLst/>
          </a:prstGeom>
          <a:noFill/>
        </p:spPr>
        <p:txBody>
          <a:bodyPr wrap="square" rtlCol="0">
            <a:spAutoFit/>
          </a:bodyPr>
          <a:lstStyle/>
          <a:p>
            <a:r>
              <a:rPr lang="es-MX" sz="1500" dirty="0" smtClean="0">
                <a:solidFill>
                  <a:schemeClr val="bg2">
                    <a:lumMod val="50000"/>
                  </a:schemeClr>
                </a:solidFill>
              </a:rPr>
              <a:t>IV.2 CGPE 2016</a:t>
            </a:r>
            <a:endParaRPr lang="es-MX" sz="15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23</a:t>
            </a:fld>
            <a:endParaRPr lang="es-MX"/>
          </a:p>
        </p:txBody>
      </p:sp>
      <p:sp>
        <p:nvSpPr>
          <p:cNvPr id="5" name="Text Box 11"/>
          <p:cNvSpPr txBox="1">
            <a:spLocks noChangeArrowheads="1"/>
          </p:cNvSpPr>
          <p:nvPr/>
        </p:nvSpPr>
        <p:spPr bwMode="auto">
          <a:xfrm>
            <a:off x="0" y="60226"/>
            <a:ext cx="9144000" cy="488454"/>
          </a:xfrm>
          <a:prstGeom prst="snip1Rect">
            <a:avLst>
              <a:gd name="adj" fmla="val 11345"/>
            </a:avLst>
          </a:prstGeom>
          <a:noFill/>
        </p:spPr>
        <p:txBody>
          <a:bodyPr wrap="square" rtlCol="0">
            <a:spAutoFit/>
          </a:bodyPr>
          <a:lstStyle>
            <a:defPPr>
              <a:defRPr lang="es-MX"/>
            </a:defPPr>
            <a:lvl1pPr marL="182563" algn="just" eaLnBrk="0" hangingPunct="0">
              <a:tabLst>
                <a:tab pos="8702675" algn="l"/>
              </a:tabLst>
              <a:defRPr sz="2400" b="1">
                <a:solidFill>
                  <a:schemeClr val="tx1"/>
                </a:solidFill>
              </a:defRPr>
            </a:lvl1pPr>
            <a:lvl2pPr eaLnBrk="0" hangingPunct="0">
              <a:defRPr sz="3200"/>
            </a:lvl2pPr>
            <a:lvl3pPr eaLnBrk="0" hangingPunct="0">
              <a:defRPr sz="3200"/>
            </a:lvl3pPr>
            <a:lvl4pPr eaLnBrk="0" hangingPunct="0">
              <a:defRPr sz="3200"/>
            </a:lvl4pPr>
            <a:lvl5pPr eaLnBrk="0" hangingPunct="0">
              <a:defRPr sz="3200"/>
            </a:lvl5pPr>
            <a:lvl6pPr marL="457200" fontAlgn="base">
              <a:spcBef>
                <a:spcPct val="0"/>
              </a:spcBef>
              <a:spcAft>
                <a:spcPct val="0"/>
              </a:spcAft>
              <a:defRPr sz="3200"/>
            </a:lvl6pPr>
            <a:lvl7pPr marL="914400" fontAlgn="base">
              <a:spcBef>
                <a:spcPct val="0"/>
              </a:spcBef>
              <a:spcAft>
                <a:spcPct val="0"/>
              </a:spcAft>
              <a:defRPr sz="3200"/>
            </a:lvl7pPr>
            <a:lvl8pPr marL="1371600" fontAlgn="base">
              <a:spcBef>
                <a:spcPct val="0"/>
              </a:spcBef>
              <a:spcAft>
                <a:spcPct val="0"/>
              </a:spcAft>
              <a:defRPr sz="3200"/>
            </a:lvl8pPr>
            <a:lvl9pPr marL="1828800" fontAlgn="base">
              <a:spcBef>
                <a:spcPct val="0"/>
              </a:spcBef>
              <a:spcAft>
                <a:spcPct val="0"/>
              </a:spcAft>
              <a:defRPr sz="3200"/>
            </a:lvl9pPr>
          </a:lstStyle>
          <a:p>
            <a:pPr marL="0" algn="ctr" eaLnBrk="1" hangingPunct="1"/>
            <a:r>
              <a:rPr lang="es-MX" dirty="0" smtClean="0">
                <a:solidFill>
                  <a:prstClr val="black"/>
                </a:solidFill>
              </a:rPr>
              <a:t>Demanda interna</a:t>
            </a:r>
            <a:endParaRPr lang="es-MX" dirty="0">
              <a:solidFill>
                <a:prstClr val="black"/>
              </a:solidFill>
            </a:endParaRPr>
          </a:p>
        </p:txBody>
      </p:sp>
      <p:sp>
        <p:nvSpPr>
          <p:cNvPr id="6" name="5 Rectángulo"/>
          <p:cNvSpPr/>
          <p:nvPr/>
        </p:nvSpPr>
        <p:spPr>
          <a:xfrm>
            <a:off x="7283118" y="4671138"/>
            <a:ext cx="151200"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pic>
        <p:nvPicPr>
          <p:cNvPr id="7" name="Picture 4"/>
          <p:cNvPicPr>
            <a:picLocks noChangeAspect="1" noChangeArrowheads="1"/>
          </p:cNvPicPr>
          <p:nvPr/>
        </p:nvPicPr>
        <p:blipFill>
          <a:blip r:embed="rId2" cstate="print"/>
          <a:srcRect/>
          <a:stretch>
            <a:fillRect/>
          </a:stretch>
        </p:blipFill>
        <p:spPr bwMode="auto">
          <a:xfrm>
            <a:off x="179512" y="836712"/>
            <a:ext cx="4860032" cy="3002091"/>
          </a:xfrm>
          <a:prstGeom prst="rect">
            <a:avLst/>
          </a:prstGeom>
          <a:noFill/>
          <a:ln w="9525">
            <a:noFill/>
            <a:miter lim="800000"/>
            <a:headEnd/>
            <a:tailEnd/>
          </a:ln>
          <a:effectLst/>
        </p:spPr>
      </p:pic>
      <p:sp>
        <p:nvSpPr>
          <p:cNvPr id="8" name="Text Box 11"/>
          <p:cNvSpPr txBox="1">
            <a:spLocks noChangeArrowheads="1"/>
          </p:cNvSpPr>
          <p:nvPr/>
        </p:nvSpPr>
        <p:spPr bwMode="auto">
          <a:xfrm>
            <a:off x="4860032" y="1322094"/>
            <a:ext cx="4238749" cy="2031325"/>
          </a:xfrm>
          <a:prstGeom prst="leftArrowCallout">
            <a:avLst>
              <a:gd name="adj1" fmla="val 25000"/>
              <a:gd name="adj2" fmla="val 25000"/>
              <a:gd name="adj3" fmla="val 25000"/>
              <a:gd name="adj4" fmla="val 89800"/>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85725" lvl="1" algn="just">
              <a:defRPr/>
            </a:pPr>
            <a:r>
              <a:rPr lang="es-MX" dirty="0">
                <a:solidFill>
                  <a:prstClr val="black"/>
                </a:solidFill>
              </a:rPr>
              <a:t> En el periodo </a:t>
            </a:r>
            <a:r>
              <a:rPr lang="es-MX" dirty="0" smtClean="0">
                <a:solidFill>
                  <a:prstClr val="black"/>
                </a:solidFill>
              </a:rPr>
              <a:t>enero-junio de 2015, </a:t>
            </a:r>
            <a:r>
              <a:rPr lang="es-MX" dirty="0">
                <a:solidFill>
                  <a:prstClr val="black"/>
                </a:solidFill>
              </a:rPr>
              <a:t>las ventas en los establecimientos </a:t>
            </a:r>
            <a:r>
              <a:rPr lang="es-MX" dirty="0" smtClean="0">
                <a:solidFill>
                  <a:prstClr val="black"/>
                </a:solidFill>
              </a:rPr>
              <a:t>crecieron: </a:t>
            </a:r>
            <a:endParaRPr lang="es-MX" dirty="0">
              <a:solidFill>
                <a:prstClr val="black"/>
              </a:solidFill>
            </a:endParaRPr>
          </a:p>
          <a:p>
            <a:pPr marL="85725" lvl="1" indent="-185738" algn="just">
              <a:buFont typeface="Arial" panose="020B0604020202020204" pitchFamily="34" charset="0"/>
              <a:buChar char="•"/>
              <a:defRPr/>
            </a:pPr>
            <a:r>
              <a:rPr lang="es-MX" dirty="0" smtClean="0">
                <a:solidFill>
                  <a:prstClr val="black"/>
                </a:solidFill>
              </a:rPr>
              <a:t>Al </a:t>
            </a:r>
            <a:r>
              <a:rPr lang="es-MX" dirty="0">
                <a:solidFill>
                  <a:prstClr val="black"/>
                </a:solidFill>
              </a:rPr>
              <a:t>mayoreo </a:t>
            </a:r>
            <a:r>
              <a:rPr lang="es-MX" dirty="0" smtClean="0">
                <a:solidFill>
                  <a:prstClr val="black"/>
                </a:solidFill>
              </a:rPr>
              <a:t>5.54% (0.53% </a:t>
            </a:r>
            <a:r>
              <a:rPr lang="es-MX" dirty="0">
                <a:solidFill>
                  <a:prstClr val="black"/>
                </a:solidFill>
              </a:rPr>
              <a:t>un año atrás).</a:t>
            </a:r>
          </a:p>
          <a:p>
            <a:pPr marL="85725" lvl="1" indent="-185738" algn="just">
              <a:buFont typeface="Arial" panose="020B0604020202020204" pitchFamily="34" charset="0"/>
              <a:buChar char="•"/>
              <a:defRPr/>
            </a:pPr>
            <a:r>
              <a:rPr lang="es-MX" dirty="0" smtClean="0">
                <a:solidFill>
                  <a:prstClr val="black"/>
                </a:solidFill>
              </a:rPr>
              <a:t>Al </a:t>
            </a:r>
            <a:r>
              <a:rPr lang="es-MX" dirty="0">
                <a:solidFill>
                  <a:prstClr val="black"/>
                </a:solidFill>
              </a:rPr>
              <a:t>menudeo </a:t>
            </a:r>
            <a:r>
              <a:rPr lang="es-MX" dirty="0" smtClean="0">
                <a:solidFill>
                  <a:prstClr val="black"/>
                </a:solidFill>
              </a:rPr>
              <a:t>5.00% (2.15% </a:t>
            </a:r>
            <a:r>
              <a:rPr lang="es-MX" dirty="0">
                <a:solidFill>
                  <a:prstClr val="black"/>
                </a:solidFill>
              </a:rPr>
              <a:t>en el año previo).</a:t>
            </a:r>
            <a:endParaRPr lang="es-ES" dirty="0">
              <a:solidFill>
                <a:prstClr val="black"/>
              </a:solidFill>
            </a:endParaRPr>
          </a:p>
        </p:txBody>
      </p:sp>
      <p:sp>
        <p:nvSpPr>
          <p:cNvPr id="9" name="Text Box 11"/>
          <p:cNvSpPr txBox="1">
            <a:spLocks noChangeArrowheads="1"/>
          </p:cNvSpPr>
          <p:nvPr/>
        </p:nvSpPr>
        <p:spPr bwMode="auto">
          <a:xfrm>
            <a:off x="179512" y="4045367"/>
            <a:ext cx="4248472" cy="2477601"/>
          </a:xfrm>
          <a:prstGeom prst="rightArrowCallout">
            <a:avLst>
              <a:gd name="adj1" fmla="val 25000"/>
              <a:gd name="adj2" fmla="val 25000"/>
              <a:gd name="adj3" fmla="val 17798"/>
              <a:gd name="adj4" fmla="val 90326"/>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dirty="0" smtClean="0">
                <a:solidFill>
                  <a:prstClr val="black"/>
                </a:solidFill>
              </a:rPr>
              <a:t>En los primeros ocho meses de 2015 las ventas de la ANTAD aumentaron: </a:t>
            </a:r>
          </a:p>
          <a:p>
            <a:pPr algn="just"/>
            <a:endParaRPr lang="es-MX" sz="700" dirty="0" smtClean="0">
              <a:solidFill>
                <a:prstClr val="black"/>
              </a:solidFill>
            </a:endParaRPr>
          </a:p>
          <a:p>
            <a:pPr algn="just">
              <a:buFont typeface="Arial" pitchFamily="34" charset="0"/>
              <a:buChar char="•"/>
            </a:pPr>
            <a:r>
              <a:rPr lang="es-MX" dirty="0" smtClean="0">
                <a:solidFill>
                  <a:prstClr val="black"/>
                </a:solidFill>
              </a:rPr>
              <a:t> 2.93% real anual en Tiendas Iguales (TI) (-3.07% en el mismo periodo de 2014).</a:t>
            </a:r>
          </a:p>
          <a:p>
            <a:pPr algn="just">
              <a:buFont typeface="Arial" pitchFamily="34" charset="0"/>
              <a:buChar char="•"/>
            </a:pPr>
            <a:r>
              <a:rPr lang="es-MX" dirty="0" smtClean="0">
                <a:solidFill>
                  <a:prstClr val="black"/>
                </a:solidFill>
              </a:rPr>
              <a:t> 6.58% real anual en Tiendas Totales (TT) (1.11% en el mismo lapso de 2014). </a:t>
            </a:r>
            <a:endParaRPr lang="es-MX" dirty="0">
              <a:solidFill>
                <a:prstClr val="black"/>
              </a:solidFill>
            </a:endParaRPr>
          </a:p>
        </p:txBody>
      </p:sp>
      <p:pic>
        <p:nvPicPr>
          <p:cNvPr id="10" name="Picture 2"/>
          <p:cNvPicPr>
            <a:picLocks noChangeAspect="1" noChangeArrowheads="1"/>
          </p:cNvPicPr>
          <p:nvPr/>
        </p:nvPicPr>
        <p:blipFill>
          <a:blip r:embed="rId3" cstate="print"/>
          <a:srcRect/>
          <a:stretch>
            <a:fillRect/>
          </a:stretch>
        </p:blipFill>
        <p:spPr bwMode="auto">
          <a:xfrm>
            <a:off x="4536504" y="3717032"/>
            <a:ext cx="4427984" cy="2880320"/>
          </a:xfrm>
          <a:prstGeom prst="rect">
            <a:avLst/>
          </a:prstGeom>
          <a:noFill/>
          <a:ln w="9525">
            <a:noFill/>
            <a:miter lim="800000"/>
            <a:headEnd/>
            <a:tailEnd/>
          </a:ln>
          <a:effectLst/>
        </p:spPr>
      </p:pic>
      <p:sp>
        <p:nvSpPr>
          <p:cNvPr id="11" name="Marcador de número de diapositiva 1"/>
          <p:cNvSpPr txBox="1">
            <a:spLocks/>
          </p:cNvSpPr>
          <p:nvPr/>
        </p:nvSpPr>
        <p:spPr>
          <a:xfrm>
            <a:off x="6974904" y="645333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2FA90CB-5A57-45E1-A6BD-8CF5D8EAF9F6}" type="slidenum">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MX"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CuadroTexto 12"/>
          <p:cNvSpPr txBox="1"/>
          <p:nvPr/>
        </p:nvSpPr>
        <p:spPr>
          <a:xfrm>
            <a:off x="35446" y="6495296"/>
            <a:ext cx="1368202" cy="323165"/>
          </a:xfrm>
          <a:prstGeom prst="rect">
            <a:avLst/>
          </a:prstGeom>
          <a:noFill/>
        </p:spPr>
        <p:txBody>
          <a:bodyPr wrap="square" rtlCol="0">
            <a:spAutoFit/>
          </a:bodyPr>
          <a:lstStyle/>
          <a:p>
            <a:r>
              <a:rPr lang="es-MX" sz="1500" dirty="0" smtClean="0">
                <a:solidFill>
                  <a:schemeClr val="bg2">
                    <a:lumMod val="50000"/>
                  </a:schemeClr>
                </a:solidFill>
              </a:rPr>
              <a:t>IV.2 CGPE 2016</a:t>
            </a:r>
            <a:endParaRPr lang="es-MX" sz="15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24</a:t>
            </a:fld>
            <a:endParaRPr lang="es-MX"/>
          </a:p>
        </p:txBody>
      </p:sp>
      <p:sp>
        <p:nvSpPr>
          <p:cNvPr id="5" name="Text Box 11"/>
          <p:cNvSpPr txBox="1">
            <a:spLocks noChangeArrowheads="1"/>
          </p:cNvSpPr>
          <p:nvPr/>
        </p:nvSpPr>
        <p:spPr bwMode="auto">
          <a:xfrm>
            <a:off x="-35927" y="60226"/>
            <a:ext cx="9144000" cy="488454"/>
          </a:xfrm>
          <a:prstGeom prst="snip1Rect">
            <a:avLst>
              <a:gd name="adj" fmla="val 11345"/>
            </a:avLst>
          </a:prstGeom>
          <a:noFill/>
        </p:spPr>
        <p:txBody>
          <a:bodyPr wrap="square" rtlCol="0">
            <a:spAutoFit/>
          </a:bodyPr>
          <a:lstStyle>
            <a:defPPr>
              <a:defRPr lang="es-MX"/>
            </a:defPPr>
            <a:lvl1pPr marL="182563" algn="just" eaLnBrk="0" hangingPunct="0">
              <a:tabLst>
                <a:tab pos="8702675" algn="l"/>
              </a:tabLst>
              <a:defRPr sz="2400" b="1">
                <a:solidFill>
                  <a:schemeClr val="tx1"/>
                </a:solidFill>
              </a:defRPr>
            </a:lvl1pPr>
            <a:lvl2pPr eaLnBrk="0" hangingPunct="0">
              <a:defRPr sz="3200"/>
            </a:lvl2pPr>
            <a:lvl3pPr eaLnBrk="0" hangingPunct="0">
              <a:defRPr sz="3200"/>
            </a:lvl3pPr>
            <a:lvl4pPr eaLnBrk="0" hangingPunct="0">
              <a:defRPr sz="3200"/>
            </a:lvl4pPr>
            <a:lvl5pPr eaLnBrk="0" hangingPunct="0">
              <a:defRPr sz="3200"/>
            </a:lvl5pPr>
            <a:lvl6pPr marL="457200" fontAlgn="base">
              <a:spcBef>
                <a:spcPct val="0"/>
              </a:spcBef>
              <a:spcAft>
                <a:spcPct val="0"/>
              </a:spcAft>
              <a:defRPr sz="3200"/>
            </a:lvl6pPr>
            <a:lvl7pPr marL="914400" fontAlgn="base">
              <a:spcBef>
                <a:spcPct val="0"/>
              </a:spcBef>
              <a:spcAft>
                <a:spcPct val="0"/>
              </a:spcAft>
              <a:defRPr sz="3200"/>
            </a:lvl7pPr>
            <a:lvl8pPr marL="1371600" fontAlgn="base">
              <a:spcBef>
                <a:spcPct val="0"/>
              </a:spcBef>
              <a:spcAft>
                <a:spcPct val="0"/>
              </a:spcAft>
              <a:defRPr sz="3200"/>
            </a:lvl8pPr>
            <a:lvl9pPr marL="1828800" fontAlgn="base">
              <a:spcBef>
                <a:spcPct val="0"/>
              </a:spcBef>
              <a:spcAft>
                <a:spcPct val="0"/>
              </a:spcAft>
              <a:defRPr sz="3200"/>
            </a:lvl9pPr>
          </a:lstStyle>
          <a:p>
            <a:pPr marL="0" algn="ctr" eaLnBrk="1" hangingPunct="1"/>
            <a:r>
              <a:rPr lang="es-MX" dirty="0" smtClean="0">
                <a:solidFill>
                  <a:prstClr val="black"/>
                </a:solidFill>
              </a:rPr>
              <a:t>Demanda interna</a:t>
            </a:r>
            <a:endParaRPr lang="es-MX" dirty="0">
              <a:solidFill>
                <a:prstClr val="black"/>
              </a:solidFill>
            </a:endParaRPr>
          </a:p>
        </p:txBody>
      </p:sp>
      <p:pic>
        <p:nvPicPr>
          <p:cNvPr id="6" name="Picture 3"/>
          <p:cNvPicPr>
            <a:picLocks noChangeAspect="1" noChangeArrowheads="1"/>
          </p:cNvPicPr>
          <p:nvPr/>
        </p:nvPicPr>
        <p:blipFill rotWithShape="1">
          <a:blip r:embed="rId2" cstate="print"/>
          <a:srcRect r="2043"/>
          <a:stretch/>
        </p:blipFill>
        <p:spPr bwMode="auto">
          <a:xfrm>
            <a:off x="2025786" y="1628800"/>
            <a:ext cx="7102213" cy="4348567"/>
          </a:xfrm>
          <a:prstGeom prst="rect">
            <a:avLst/>
          </a:prstGeom>
          <a:noFill/>
          <a:ln w="9525">
            <a:noFill/>
            <a:miter lim="800000"/>
            <a:headEnd/>
            <a:tailEnd/>
          </a:ln>
          <a:effectLst/>
        </p:spPr>
      </p:pic>
      <p:sp>
        <p:nvSpPr>
          <p:cNvPr id="7" name="Text Box 11"/>
          <p:cNvSpPr txBox="1">
            <a:spLocks noChangeArrowheads="1"/>
          </p:cNvSpPr>
          <p:nvPr/>
        </p:nvSpPr>
        <p:spPr bwMode="auto">
          <a:xfrm>
            <a:off x="65476" y="1636548"/>
            <a:ext cx="2025786" cy="3477875"/>
          </a:xfrm>
          <a:prstGeom prst="rightArrowCallout">
            <a:avLst>
              <a:gd name="adj1" fmla="val 25000"/>
              <a:gd name="adj2" fmla="val 22598"/>
              <a:gd name="adj3" fmla="val 12990"/>
              <a:gd name="adj4" fmla="val 90326"/>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85725" lvl="1" algn="just">
              <a:defRPr/>
            </a:pPr>
            <a:r>
              <a:rPr lang="es-MX" sz="2000" dirty="0" smtClean="0">
                <a:solidFill>
                  <a:prstClr val="black"/>
                </a:solidFill>
              </a:rPr>
              <a:t>La </a:t>
            </a:r>
            <a:r>
              <a:rPr lang="es-MX" sz="2000" dirty="0">
                <a:solidFill>
                  <a:prstClr val="black"/>
                </a:solidFill>
              </a:rPr>
              <a:t>inversión fija bruta tuvo un aumento anual de </a:t>
            </a:r>
            <a:r>
              <a:rPr lang="es-MX" sz="2000" dirty="0" smtClean="0">
                <a:solidFill>
                  <a:prstClr val="black"/>
                </a:solidFill>
              </a:rPr>
              <a:t>8.65% </a:t>
            </a:r>
            <a:r>
              <a:rPr lang="es-MX" sz="2000" dirty="0">
                <a:solidFill>
                  <a:prstClr val="black"/>
                </a:solidFill>
              </a:rPr>
              <a:t>en  </a:t>
            </a:r>
            <a:r>
              <a:rPr lang="es-MX" sz="2000" dirty="0" smtClean="0">
                <a:solidFill>
                  <a:prstClr val="black"/>
                </a:solidFill>
              </a:rPr>
              <a:t>junio de 2015. </a:t>
            </a:r>
            <a:r>
              <a:rPr lang="es-ES" sz="2000" dirty="0">
                <a:solidFill>
                  <a:prstClr val="black"/>
                </a:solidFill>
              </a:rPr>
              <a:t>Con cifras ajustadas por </a:t>
            </a:r>
            <a:r>
              <a:rPr lang="es-ES" sz="2000" dirty="0" smtClean="0">
                <a:solidFill>
                  <a:prstClr val="black"/>
                </a:solidFill>
              </a:rPr>
              <a:t>estacionalidad </a:t>
            </a:r>
            <a:r>
              <a:rPr lang="es-ES" sz="2000" dirty="0">
                <a:solidFill>
                  <a:prstClr val="black"/>
                </a:solidFill>
              </a:rPr>
              <a:t>se elevó </a:t>
            </a:r>
            <a:r>
              <a:rPr lang="es-ES" sz="2000" dirty="0" smtClean="0">
                <a:solidFill>
                  <a:prstClr val="black"/>
                </a:solidFill>
              </a:rPr>
              <a:t>2.86%.</a:t>
            </a:r>
            <a:endParaRPr lang="es-MX" sz="2000" dirty="0">
              <a:solidFill>
                <a:prstClr val="black"/>
              </a:solidFill>
            </a:endParaRPr>
          </a:p>
        </p:txBody>
      </p:sp>
      <p:sp>
        <p:nvSpPr>
          <p:cNvPr id="8" name="Marcador de número de diapositiva 1"/>
          <p:cNvSpPr txBox="1">
            <a:spLocks/>
          </p:cNvSpPr>
          <p:nvPr/>
        </p:nvSpPr>
        <p:spPr>
          <a:xfrm>
            <a:off x="6974904" y="645333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2FA90CB-5A57-45E1-A6BD-8CF5D8EAF9F6}" type="slidenum">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CuadroTexto 7"/>
          <p:cNvSpPr txBox="1"/>
          <p:nvPr/>
        </p:nvSpPr>
        <p:spPr>
          <a:xfrm>
            <a:off x="35446" y="6495296"/>
            <a:ext cx="1368202" cy="323165"/>
          </a:xfrm>
          <a:prstGeom prst="rect">
            <a:avLst/>
          </a:prstGeom>
          <a:noFill/>
        </p:spPr>
        <p:txBody>
          <a:bodyPr wrap="square" rtlCol="0">
            <a:spAutoFit/>
          </a:bodyPr>
          <a:lstStyle/>
          <a:p>
            <a:r>
              <a:rPr lang="es-MX" sz="1500" dirty="0" smtClean="0">
                <a:solidFill>
                  <a:schemeClr val="bg2">
                    <a:lumMod val="50000"/>
                  </a:schemeClr>
                </a:solidFill>
              </a:rPr>
              <a:t>IV.1 CGPE 2016</a:t>
            </a:r>
            <a:endParaRPr lang="es-MX" sz="15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32FA90CB-5A57-45E1-A6BD-8CF5D8EAF9F6}" type="slidenum">
              <a:rPr lang="es-MX" smtClean="0"/>
              <a:pPr/>
              <a:t>25</a:t>
            </a:fld>
            <a:endParaRPr lang="es-MX"/>
          </a:p>
        </p:txBody>
      </p:sp>
      <p:sp>
        <p:nvSpPr>
          <p:cNvPr id="5" name="4 CuadroTexto"/>
          <p:cNvSpPr txBox="1"/>
          <p:nvPr/>
        </p:nvSpPr>
        <p:spPr>
          <a:xfrm>
            <a:off x="0" y="67774"/>
            <a:ext cx="9144000" cy="461665"/>
          </a:xfrm>
          <a:prstGeom prst="rect">
            <a:avLst/>
          </a:prstGeom>
          <a:noFill/>
        </p:spPr>
        <p:txBody>
          <a:bodyPr wrap="square" rtlCol="0">
            <a:spAutoFit/>
          </a:bodyPr>
          <a:lstStyle/>
          <a:p>
            <a:pPr algn="ctr"/>
            <a:r>
              <a:rPr lang="es-MX" sz="2400" b="1" dirty="0" smtClean="0">
                <a:solidFill>
                  <a:prstClr val="black"/>
                </a:solidFill>
              </a:rPr>
              <a:t>Demanda externa</a:t>
            </a:r>
          </a:p>
        </p:txBody>
      </p:sp>
      <p:sp>
        <p:nvSpPr>
          <p:cNvPr id="6" name="Recortar rectángulo de esquina diagonal 2"/>
          <p:cNvSpPr/>
          <p:nvPr/>
        </p:nvSpPr>
        <p:spPr>
          <a:xfrm>
            <a:off x="323528" y="764704"/>
            <a:ext cx="8568952" cy="648072"/>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just"/>
            <a:r>
              <a:rPr lang="es-MX" dirty="0">
                <a:solidFill>
                  <a:schemeClr val="tx1"/>
                </a:solidFill>
              </a:rPr>
              <a:t>El menor ritmo de la producción fabril en Estados Unidos provocó una desaceleración en las exportaciones no petroleras </a:t>
            </a:r>
            <a:r>
              <a:rPr lang="es-MX" dirty="0" smtClean="0">
                <a:solidFill>
                  <a:schemeClr val="tx1"/>
                </a:solidFill>
              </a:rPr>
              <a:t>de México. </a:t>
            </a:r>
            <a:endParaRPr lang="es-MX" dirty="0">
              <a:solidFill>
                <a:schemeClr val="tx1"/>
              </a:solidFill>
            </a:endParaRPr>
          </a:p>
        </p:txBody>
      </p:sp>
      <p:pic>
        <p:nvPicPr>
          <p:cNvPr id="7" name="Imagen 1"/>
          <p:cNvPicPr>
            <a:picLocks noChangeAspect="1"/>
          </p:cNvPicPr>
          <p:nvPr/>
        </p:nvPicPr>
        <p:blipFill>
          <a:blip r:embed="rId2" cstate="print"/>
          <a:stretch>
            <a:fillRect/>
          </a:stretch>
        </p:blipFill>
        <p:spPr>
          <a:xfrm>
            <a:off x="1115616" y="1800664"/>
            <a:ext cx="7416824" cy="4306744"/>
          </a:xfrm>
          <a:prstGeom prst="rect">
            <a:avLst/>
          </a:prstGeom>
        </p:spPr>
      </p:pic>
      <p:sp>
        <p:nvSpPr>
          <p:cNvPr id="8" name="Marcador de número de diapositiva 3"/>
          <p:cNvSpPr txBox="1">
            <a:spLocks/>
          </p:cNvSpPr>
          <p:nvPr/>
        </p:nvSpPr>
        <p:spPr>
          <a:xfrm>
            <a:off x="6974904" y="645333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2FA90CB-5A57-45E1-A6BD-8CF5D8EAF9F6}" type="slidenum">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CuadroTexto 7"/>
          <p:cNvSpPr txBox="1"/>
          <p:nvPr/>
        </p:nvSpPr>
        <p:spPr>
          <a:xfrm>
            <a:off x="35446" y="6495296"/>
            <a:ext cx="1368202" cy="323165"/>
          </a:xfrm>
          <a:prstGeom prst="rect">
            <a:avLst/>
          </a:prstGeom>
          <a:noFill/>
        </p:spPr>
        <p:txBody>
          <a:bodyPr wrap="square" rtlCol="0">
            <a:spAutoFit/>
          </a:bodyPr>
          <a:lstStyle/>
          <a:p>
            <a:r>
              <a:rPr lang="es-MX" sz="1500" dirty="0" smtClean="0">
                <a:solidFill>
                  <a:schemeClr val="bg2">
                    <a:lumMod val="50000"/>
                  </a:schemeClr>
                </a:solidFill>
              </a:rPr>
              <a:t>IV.1 CGPE 2016</a:t>
            </a:r>
            <a:endParaRPr lang="es-MX" sz="15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2FA90CB-5A57-45E1-A6BD-8CF5D8EAF9F6}" type="slidenum">
              <a:rPr lang="es-MX" smtClean="0"/>
              <a:pPr/>
              <a:t>26</a:t>
            </a:fld>
            <a:endParaRPr lang="es-MX"/>
          </a:p>
        </p:txBody>
      </p:sp>
      <p:sp>
        <p:nvSpPr>
          <p:cNvPr id="3" name="CuadroTexto 2"/>
          <p:cNvSpPr txBox="1"/>
          <p:nvPr/>
        </p:nvSpPr>
        <p:spPr>
          <a:xfrm>
            <a:off x="179511" y="116632"/>
            <a:ext cx="8894137" cy="523220"/>
          </a:xfrm>
          <a:prstGeom prst="rect">
            <a:avLst/>
          </a:prstGeom>
          <a:noFill/>
        </p:spPr>
        <p:txBody>
          <a:bodyPr wrap="square" rtlCol="0">
            <a:spAutoFit/>
          </a:bodyPr>
          <a:lstStyle/>
          <a:p>
            <a:pPr algn="ctr"/>
            <a:r>
              <a:rPr lang="es-MX" sz="2800" b="1" dirty="0" smtClean="0">
                <a:solidFill>
                  <a:prstClr val="black"/>
                </a:solidFill>
              </a:rPr>
              <a:t>Sector externo</a:t>
            </a:r>
            <a:endParaRPr lang="es-MX" sz="2800" b="1" dirty="0">
              <a:solidFill>
                <a:prstClr val="black"/>
              </a:solidFill>
            </a:endParaRPr>
          </a:p>
        </p:txBody>
      </p:sp>
      <p:pic>
        <p:nvPicPr>
          <p:cNvPr id="4" name="Imagen 3"/>
          <p:cNvPicPr>
            <a:picLocks noChangeAspect="1"/>
          </p:cNvPicPr>
          <p:nvPr/>
        </p:nvPicPr>
        <p:blipFill>
          <a:blip r:embed="rId2" cstate="print"/>
          <a:stretch>
            <a:fillRect/>
          </a:stretch>
        </p:blipFill>
        <p:spPr>
          <a:xfrm>
            <a:off x="31167" y="730978"/>
            <a:ext cx="5404929" cy="3211794"/>
          </a:xfrm>
          <a:prstGeom prst="rect">
            <a:avLst/>
          </a:prstGeom>
        </p:spPr>
      </p:pic>
      <p:sp>
        <p:nvSpPr>
          <p:cNvPr id="5" name="Flecha izquierda 4"/>
          <p:cNvSpPr/>
          <p:nvPr/>
        </p:nvSpPr>
        <p:spPr>
          <a:xfrm>
            <a:off x="5508104" y="1052736"/>
            <a:ext cx="3528392" cy="1800200"/>
          </a:xfrm>
          <a:prstGeom prst="leftArrow">
            <a:avLst>
              <a:gd name="adj1" fmla="val 84361"/>
              <a:gd name="adj2" fmla="val 17133"/>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prstClr val="black"/>
                </a:solidFill>
              </a:rPr>
              <a:t>La menor plataforma de producción y la caída en los precios del petróleo han afectado el valor de las exportaciones. </a:t>
            </a:r>
          </a:p>
        </p:txBody>
      </p:sp>
      <p:pic>
        <p:nvPicPr>
          <p:cNvPr id="6" name="Imagen 5"/>
          <p:cNvPicPr>
            <a:picLocks noChangeAspect="1"/>
          </p:cNvPicPr>
          <p:nvPr/>
        </p:nvPicPr>
        <p:blipFill>
          <a:blip r:embed="rId3" cstate="print"/>
          <a:stretch>
            <a:fillRect/>
          </a:stretch>
        </p:blipFill>
        <p:spPr>
          <a:xfrm>
            <a:off x="4644008" y="3942772"/>
            <a:ext cx="4464496" cy="2787255"/>
          </a:xfrm>
          <a:prstGeom prst="rect">
            <a:avLst/>
          </a:prstGeom>
        </p:spPr>
      </p:pic>
      <p:sp>
        <p:nvSpPr>
          <p:cNvPr id="7" name="Flecha derecha 6"/>
          <p:cNvSpPr/>
          <p:nvPr/>
        </p:nvSpPr>
        <p:spPr>
          <a:xfrm>
            <a:off x="179512" y="3926541"/>
            <a:ext cx="4392488" cy="2568755"/>
          </a:xfrm>
          <a:prstGeom prst="rightArrow">
            <a:avLst>
              <a:gd name="adj1" fmla="val 84325"/>
              <a:gd name="adj2" fmla="val 9361"/>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prstClr val="black"/>
                </a:solidFill>
              </a:rPr>
              <a:t>La cuenta corriente acumuló un déficit de 16 mil 567 millones de dólares en el primer semestre de 2015.</a:t>
            </a:r>
          </a:p>
          <a:p>
            <a:pPr algn="just"/>
            <a:r>
              <a:rPr lang="es-MX" dirty="0">
                <a:solidFill>
                  <a:prstClr val="black"/>
                </a:solidFill>
              </a:rPr>
              <a:t>Se espera que al cierre del año ascienda a 29 mil 260 millones de dólares (2.5% del PIB) y se financie en su mayor parte con inversión extranjera directa.</a:t>
            </a:r>
          </a:p>
        </p:txBody>
      </p:sp>
      <p:sp>
        <p:nvSpPr>
          <p:cNvPr id="8" name="Marcador de número de diapositiva 1"/>
          <p:cNvSpPr txBox="1">
            <a:spLocks/>
          </p:cNvSpPr>
          <p:nvPr/>
        </p:nvSpPr>
        <p:spPr>
          <a:xfrm>
            <a:off x="6974904" y="645333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2FA90CB-5A57-45E1-A6BD-8CF5D8EAF9F6}" type="slidenum">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MX"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CuadroTexto 9"/>
          <p:cNvSpPr txBox="1"/>
          <p:nvPr/>
        </p:nvSpPr>
        <p:spPr>
          <a:xfrm>
            <a:off x="35446" y="6495296"/>
            <a:ext cx="1368202" cy="323165"/>
          </a:xfrm>
          <a:prstGeom prst="rect">
            <a:avLst/>
          </a:prstGeom>
          <a:noFill/>
        </p:spPr>
        <p:txBody>
          <a:bodyPr wrap="square" rtlCol="0">
            <a:spAutoFit/>
          </a:bodyPr>
          <a:lstStyle/>
          <a:p>
            <a:r>
              <a:rPr lang="es-MX" sz="1500" dirty="0" smtClean="0">
                <a:solidFill>
                  <a:schemeClr val="bg2">
                    <a:lumMod val="50000"/>
                  </a:schemeClr>
                </a:solidFill>
              </a:rPr>
              <a:t>IV.1 CGPE 2016</a:t>
            </a:r>
            <a:endParaRPr lang="es-MX" sz="1500" dirty="0">
              <a:solidFill>
                <a:schemeClr val="bg2">
                  <a:lumMod val="5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2FA90CB-5A57-45E1-A6BD-8CF5D8EAF9F6}" type="slidenum">
              <a:rPr lang="es-MX" smtClean="0"/>
              <a:pPr/>
              <a:t>27</a:t>
            </a:fld>
            <a:endParaRPr lang="es-MX"/>
          </a:p>
        </p:txBody>
      </p:sp>
      <p:pic>
        <p:nvPicPr>
          <p:cNvPr id="3" name="Imagen 9"/>
          <p:cNvPicPr>
            <a:picLocks noChangeAspect="1"/>
          </p:cNvPicPr>
          <p:nvPr/>
        </p:nvPicPr>
        <p:blipFill>
          <a:blip r:embed="rId2" cstate="print"/>
          <a:stretch>
            <a:fillRect/>
          </a:stretch>
        </p:blipFill>
        <p:spPr>
          <a:xfrm>
            <a:off x="3212232" y="4661520"/>
            <a:ext cx="5895295" cy="2232248"/>
          </a:xfrm>
          <a:prstGeom prst="rect">
            <a:avLst/>
          </a:prstGeom>
        </p:spPr>
      </p:pic>
      <p:sp>
        <p:nvSpPr>
          <p:cNvPr id="4" name="1 Título"/>
          <p:cNvSpPr txBox="1">
            <a:spLocks/>
          </p:cNvSpPr>
          <p:nvPr/>
        </p:nvSpPr>
        <p:spPr>
          <a:xfrm>
            <a:off x="152400" y="44624"/>
            <a:ext cx="8964488" cy="576064"/>
          </a:xfrm>
          <a:prstGeom prst="rect">
            <a:avLst/>
          </a:prstGeom>
        </p:spPr>
        <p:txBody>
          <a:bodyPr tIns="0" bIns="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smtClean="0">
                <a:ln>
                  <a:noFill/>
                </a:ln>
                <a:solidFill>
                  <a:schemeClr val="tx1"/>
                </a:solidFill>
                <a:effectLst/>
                <a:uLnTx/>
                <a:uFillTx/>
                <a:latin typeface="+mj-lt"/>
                <a:ea typeface="+mj-ea"/>
                <a:cs typeface="+mj-cs"/>
              </a:rPr>
              <a:t>Para 2016, los ingresos presupuestarios ascenderán a 4 billones 746 mil 945.7 </a:t>
            </a:r>
            <a:r>
              <a:rPr kumimoji="0" lang="es-MX" sz="2000" b="1" i="0" u="none" strike="noStrike" kern="1200" cap="none" spc="0" normalizeH="0" baseline="0" noProof="0" dirty="0" err="1" smtClean="0">
                <a:ln>
                  <a:noFill/>
                </a:ln>
                <a:solidFill>
                  <a:schemeClr val="tx1"/>
                </a:solidFill>
                <a:effectLst/>
                <a:uLnTx/>
                <a:uFillTx/>
                <a:latin typeface="+mj-lt"/>
                <a:ea typeface="+mj-ea"/>
                <a:cs typeface="+mj-cs"/>
              </a:rPr>
              <a:t>mdp</a:t>
            </a:r>
            <a:r>
              <a:rPr kumimoji="0" lang="es-MX" sz="2000" b="1" i="0" u="none" strike="noStrike" kern="1200" cap="none" spc="0" normalizeH="0" baseline="0" noProof="0" dirty="0" smtClean="0">
                <a:ln>
                  <a:noFill/>
                </a:ln>
                <a:solidFill>
                  <a:schemeClr val="tx1"/>
                </a:solidFill>
                <a:effectLst/>
                <a:uLnTx/>
                <a:uFillTx/>
                <a:latin typeface="+mj-lt"/>
                <a:ea typeface="+mj-ea"/>
                <a:cs typeface="+mj-cs"/>
              </a:rPr>
              <a:t>, el 65.2% los captará el Gobierno Federal</a:t>
            </a:r>
            <a:endParaRPr kumimoji="0" lang="es-MX"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ángulo redondeado 26"/>
          <p:cNvSpPr/>
          <p:nvPr/>
        </p:nvSpPr>
        <p:spPr>
          <a:xfrm>
            <a:off x="4940424" y="3592011"/>
            <a:ext cx="1504844" cy="33017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redondeado 66"/>
          <p:cNvSpPr/>
          <p:nvPr/>
        </p:nvSpPr>
        <p:spPr>
          <a:xfrm>
            <a:off x="475928" y="6348451"/>
            <a:ext cx="5384256" cy="405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r>
              <a:rPr lang="es-MX" sz="1200" b="1" dirty="0" smtClean="0">
                <a:solidFill>
                  <a:schemeClr val="tx1"/>
                </a:solidFill>
              </a:rPr>
              <a:t>Cifras en Millones de pesos.</a:t>
            </a:r>
            <a:endParaRPr lang="es-MX" sz="1200" b="1" dirty="0">
              <a:solidFill>
                <a:schemeClr val="tx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5065"/>
          <a:stretch>
            <a:fillRect/>
          </a:stretch>
        </p:blipFill>
        <p:spPr bwMode="auto">
          <a:xfrm>
            <a:off x="301521" y="2069232"/>
            <a:ext cx="3253428" cy="447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3"/>
          <p:cNvSpPr txBox="1">
            <a:spLocks noChangeArrowheads="1"/>
          </p:cNvSpPr>
          <p:nvPr/>
        </p:nvSpPr>
        <p:spPr bwMode="auto">
          <a:xfrm>
            <a:off x="619944" y="1598364"/>
            <a:ext cx="1728192"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rgbClr val="000000"/>
                </a:solidFill>
                <a:effectLst/>
                <a:latin typeface="Calibri" panose="020F0502020204030204" pitchFamily="34" charset="0"/>
              </a:rPr>
              <a:t>Ingresos de la Federación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rgbClr val="000000"/>
                </a:solidFill>
                <a:effectLst/>
                <a:latin typeface="Calibri" panose="020F0502020204030204" pitchFamily="34" charset="0"/>
              </a:rPr>
              <a:t>4,746,945.7</a:t>
            </a:r>
            <a:endParaRPr kumimoji="0" lang="es-MX" altLang="es-MX" sz="2000" b="0" i="0" u="none" strike="noStrike" cap="none" normalizeH="0" baseline="0" dirty="0" smtClean="0">
              <a:ln>
                <a:noFill/>
              </a:ln>
              <a:solidFill>
                <a:schemeClr val="tx1"/>
              </a:solidFill>
              <a:effectLst/>
              <a:latin typeface="Arial" panose="020B0604020202020204" pitchFamily="34" charset="0"/>
            </a:endParaRPr>
          </a:p>
        </p:txBody>
      </p:sp>
      <p:sp>
        <p:nvSpPr>
          <p:cNvPr id="9" name="Flecha a la derecha con bandas 8"/>
          <p:cNvSpPr/>
          <p:nvPr/>
        </p:nvSpPr>
        <p:spPr>
          <a:xfrm>
            <a:off x="2187137" y="2538629"/>
            <a:ext cx="584571" cy="389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orma libre 23"/>
          <p:cNvSpPr/>
          <p:nvPr/>
        </p:nvSpPr>
        <p:spPr>
          <a:xfrm>
            <a:off x="7382106" y="3592011"/>
            <a:ext cx="702573" cy="351129"/>
          </a:xfrm>
          <a:custGeom>
            <a:avLst/>
            <a:gdLst>
              <a:gd name="connsiteX0" fmla="*/ 0 w 702573"/>
              <a:gd name="connsiteY0" fmla="*/ 0 h 351129"/>
              <a:gd name="connsiteX1" fmla="*/ 702573 w 702573"/>
              <a:gd name="connsiteY1" fmla="*/ 0 h 351129"/>
              <a:gd name="connsiteX2" fmla="*/ 702573 w 702573"/>
              <a:gd name="connsiteY2" fmla="*/ 351129 h 351129"/>
              <a:gd name="connsiteX3" fmla="*/ 0 w 702573"/>
              <a:gd name="connsiteY3" fmla="*/ 351129 h 351129"/>
              <a:gd name="connsiteX4" fmla="*/ 0 w 702573"/>
              <a:gd name="connsiteY4" fmla="*/ 0 h 351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573" h="351129">
                <a:moveTo>
                  <a:pt x="0" y="0"/>
                </a:moveTo>
                <a:lnTo>
                  <a:pt x="702573" y="0"/>
                </a:lnTo>
                <a:lnTo>
                  <a:pt x="702573" y="351129"/>
                </a:lnTo>
                <a:lnTo>
                  <a:pt x="0" y="3511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MX" sz="1000" kern="1200">
              <a:solidFill>
                <a:srgbClr val="FF0000"/>
              </a:solidFill>
            </a:endParaRPr>
          </a:p>
        </p:txBody>
      </p:sp>
      <p:graphicFrame>
        <p:nvGraphicFramePr>
          <p:cNvPr id="11" name="Diagrama 3"/>
          <p:cNvGraphicFramePr/>
          <p:nvPr>
            <p:extLst>
              <p:ext uri="{D42A27DB-BD31-4B8C-83A1-F6EECF244321}">
                <p14:modId xmlns:p14="http://schemas.microsoft.com/office/powerpoint/2010/main" val="1539516029"/>
              </p:ext>
            </p:extLst>
          </p:nvPr>
        </p:nvGraphicFramePr>
        <p:xfrm>
          <a:off x="1676399" y="1549400"/>
          <a:ext cx="722446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a 5"/>
          <p:cNvGraphicFramePr/>
          <p:nvPr>
            <p:extLst/>
          </p:nvPr>
        </p:nvGraphicFramePr>
        <p:xfrm>
          <a:off x="2858874" y="989113"/>
          <a:ext cx="6335752" cy="27621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p:cNvSpPr txBox="1"/>
          <p:nvPr/>
        </p:nvSpPr>
        <p:spPr>
          <a:xfrm>
            <a:off x="0" y="6581001"/>
            <a:ext cx="1152178" cy="553998"/>
          </a:xfrm>
          <a:prstGeom prst="rect">
            <a:avLst/>
          </a:prstGeom>
          <a:noFill/>
        </p:spPr>
        <p:txBody>
          <a:bodyPr wrap="square" rtlCol="0">
            <a:spAutoFit/>
          </a:bodyPr>
          <a:lstStyle/>
          <a:p>
            <a:r>
              <a:rPr lang="es-MX" sz="1500" dirty="0" smtClean="0">
                <a:solidFill>
                  <a:schemeClr val="bg2">
                    <a:lumMod val="50000"/>
                  </a:schemeClr>
                </a:solidFill>
              </a:rPr>
              <a:t>IV.2 ILIF 2016</a:t>
            </a:r>
            <a:endParaRPr lang="es-MX" sz="1500" i="1" dirty="0">
              <a:solidFill>
                <a:schemeClr val="bg2">
                  <a:lumMod val="50000"/>
                </a:schemeClr>
              </a:solidFill>
            </a:endParaRPr>
          </a:p>
        </p:txBody>
      </p:sp>
      <p:sp>
        <p:nvSpPr>
          <p:cNvPr id="14" name="Marcador de número de diapositiva 6"/>
          <p:cNvSpPr txBox="1">
            <a:spLocks/>
          </p:cNvSpPr>
          <p:nvPr/>
        </p:nvSpPr>
        <p:spPr>
          <a:xfrm>
            <a:off x="6876256"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2FA90CB-5A57-45E1-A6BD-8CF5D8EAF9F6}" type="slidenum">
              <a:rPr kumimoji="0" lang="es-MX"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MX"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2FA90CB-5A57-45E1-A6BD-8CF5D8EAF9F6}" type="slidenum">
              <a:rPr lang="es-MX" smtClean="0"/>
              <a:pPr/>
              <a:t>28</a:t>
            </a:fld>
            <a:endParaRPr lang="es-MX"/>
          </a:p>
        </p:txBody>
      </p:sp>
      <p:sp>
        <p:nvSpPr>
          <p:cNvPr id="3" name="Triángulo isósceles 55"/>
          <p:cNvSpPr/>
          <p:nvPr/>
        </p:nvSpPr>
        <p:spPr>
          <a:xfrm>
            <a:off x="3033027" y="1333672"/>
            <a:ext cx="4547798" cy="4758125"/>
          </a:xfrm>
          <a:prstGeom prst="triangl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 name="Forma libre 56"/>
          <p:cNvSpPr/>
          <p:nvPr/>
        </p:nvSpPr>
        <p:spPr>
          <a:xfrm>
            <a:off x="5032115" y="1809948"/>
            <a:ext cx="2085973" cy="84568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560" tIns="149560" rIns="149560" bIns="149560" numCol="1" spcCol="1270" anchor="ctr" anchorCtr="0">
            <a:noAutofit/>
          </a:bodyPr>
          <a:lstStyle/>
          <a:p>
            <a:pPr lvl="0" algn="ctr" defTabSz="1333500">
              <a:lnSpc>
                <a:spcPct val="90000"/>
              </a:lnSpc>
              <a:spcBef>
                <a:spcPct val="0"/>
              </a:spcBef>
              <a:spcAft>
                <a:spcPct val="35000"/>
              </a:spcAft>
            </a:pPr>
            <a:endParaRPr lang="es-MX" sz="3000" kern="1200"/>
          </a:p>
        </p:txBody>
      </p:sp>
      <p:sp>
        <p:nvSpPr>
          <p:cNvPr id="5" name="Forma libre 57"/>
          <p:cNvSpPr/>
          <p:nvPr/>
        </p:nvSpPr>
        <p:spPr>
          <a:xfrm>
            <a:off x="5032115" y="2761341"/>
            <a:ext cx="2085973" cy="84568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p:spPr>
        <p:style>
          <a:lnRef idx="2">
            <a:schemeClr val="accent3">
              <a:hueOff val="3750088"/>
              <a:satOff val="-5627"/>
              <a:lumOff val="-9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560" tIns="149560" rIns="149560" bIns="149560" numCol="1" spcCol="1270" anchor="ctr" anchorCtr="0">
            <a:noAutofit/>
          </a:bodyPr>
          <a:lstStyle/>
          <a:p>
            <a:pPr lvl="0" algn="ctr" defTabSz="1333500">
              <a:lnSpc>
                <a:spcPct val="90000"/>
              </a:lnSpc>
              <a:spcBef>
                <a:spcPct val="0"/>
              </a:spcBef>
              <a:spcAft>
                <a:spcPct val="35000"/>
              </a:spcAft>
            </a:pPr>
            <a:endParaRPr lang="es-MX" sz="3000" kern="1200"/>
          </a:p>
        </p:txBody>
      </p:sp>
      <p:sp>
        <p:nvSpPr>
          <p:cNvPr id="6" name="Forma libre 58"/>
          <p:cNvSpPr/>
          <p:nvPr/>
        </p:nvSpPr>
        <p:spPr>
          <a:xfrm>
            <a:off x="5032115" y="3712735"/>
            <a:ext cx="2085973" cy="84568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p:spPr>
        <p:style>
          <a:lnRef idx="2">
            <a:schemeClr val="accent3">
              <a:hueOff val="7500176"/>
              <a:satOff val="-11253"/>
              <a:lumOff val="-183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560" tIns="149560" rIns="149560" bIns="149560" numCol="1" spcCol="1270" anchor="ctr" anchorCtr="0">
            <a:noAutofit/>
          </a:bodyPr>
          <a:lstStyle/>
          <a:p>
            <a:pPr lvl="0" algn="ctr" defTabSz="1333500">
              <a:lnSpc>
                <a:spcPct val="90000"/>
              </a:lnSpc>
              <a:spcBef>
                <a:spcPct val="0"/>
              </a:spcBef>
              <a:spcAft>
                <a:spcPct val="35000"/>
              </a:spcAft>
            </a:pPr>
            <a:endParaRPr lang="es-MX" sz="3000" kern="1200" dirty="0"/>
          </a:p>
        </p:txBody>
      </p:sp>
      <p:sp>
        <p:nvSpPr>
          <p:cNvPr id="7" name="Forma libre 59"/>
          <p:cNvSpPr/>
          <p:nvPr/>
        </p:nvSpPr>
        <p:spPr>
          <a:xfrm>
            <a:off x="5032115" y="4664127"/>
            <a:ext cx="2085973" cy="845682"/>
          </a:xfrm>
          <a:custGeom>
            <a:avLst/>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p:spPr>
        <p:style>
          <a:lnRef idx="2">
            <a:schemeClr val="accent3">
              <a:hueOff val="11250264"/>
              <a:satOff val="-168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9560" tIns="149560" rIns="149560" bIns="149560" numCol="1" spcCol="1270" anchor="ctr" anchorCtr="0">
            <a:noAutofit/>
          </a:bodyPr>
          <a:lstStyle/>
          <a:p>
            <a:pPr lvl="0" algn="ctr" defTabSz="1333500">
              <a:lnSpc>
                <a:spcPct val="90000"/>
              </a:lnSpc>
              <a:spcBef>
                <a:spcPct val="0"/>
              </a:spcBef>
              <a:spcAft>
                <a:spcPct val="35000"/>
              </a:spcAft>
            </a:pPr>
            <a:endParaRPr lang="es-MX" sz="3000" kern="1200" dirty="0"/>
          </a:p>
        </p:txBody>
      </p:sp>
      <p:sp>
        <p:nvSpPr>
          <p:cNvPr id="8" name="1 Título"/>
          <p:cNvSpPr txBox="1">
            <a:spLocks/>
          </p:cNvSpPr>
          <p:nvPr/>
        </p:nvSpPr>
        <p:spPr>
          <a:xfrm>
            <a:off x="179512" y="0"/>
            <a:ext cx="8964488" cy="576064"/>
          </a:xfrm>
          <a:prstGeom prst="rect">
            <a:avLst/>
          </a:prstGeom>
        </p:spPr>
        <p:txBody>
          <a:bodyPr tIns="0" bIns="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smtClean="0">
                <a:ln>
                  <a:noFill/>
                </a:ln>
                <a:solidFill>
                  <a:schemeClr val="tx1"/>
                </a:solidFill>
                <a:effectLst/>
                <a:uLnTx/>
                <a:uFillTx/>
                <a:latin typeface="+mj-lt"/>
                <a:ea typeface="+mj-ea"/>
                <a:cs typeface="+mj-cs"/>
              </a:rPr>
              <a:t>Para 2016, los ingresos tributarios constituirán el 58.3% del total de los  </a:t>
            </a:r>
            <a:br>
              <a:rPr kumimoji="0" lang="es-MX" sz="2000" b="1" i="0" u="none" strike="noStrike" kern="1200" cap="none" spc="0" normalizeH="0" baseline="0" noProof="0" dirty="0" smtClean="0">
                <a:ln>
                  <a:noFill/>
                </a:ln>
                <a:solidFill>
                  <a:schemeClr val="tx1"/>
                </a:solidFill>
                <a:effectLst/>
                <a:uLnTx/>
                <a:uFillTx/>
                <a:latin typeface="+mj-lt"/>
                <a:ea typeface="+mj-ea"/>
                <a:cs typeface="+mj-cs"/>
              </a:rPr>
            </a:br>
            <a:r>
              <a:rPr kumimoji="0" lang="es-MX" sz="2000" b="1" i="0" u="none" strike="noStrike" kern="1200" cap="none" spc="0" normalizeH="0" baseline="0" noProof="0" dirty="0" smtClean="0">
                <a:ln>
                  <a:noFill/>
                </a:ln>
                <a:solidFill>
                  <a:schemeClr val="tx1"/>
                </a:solidFill>
                <a:effectLst/>
                <a:uLnTx/>
                <a:uFillTx/>
                <a:latin typeface="+mj-lt"/>
                <a:ea typeface="+mj-ea"/>
                <a:cs typeface="+mj-cs"/>
              </a:rPr>
              <a:t>ingresos presupuestarios</a:t>
            </a:r>
            <a:endParaRPr kumimoji="0" lang="es-MX"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Forma libre 61"/>
          <p:cNvSpPr/>
          <p:nvPr/>
        </p:nvSpPr>
        <p:spPr>
          <a:xfrm>
            <a:off x="1412032" y="2422590"/>
            <a:ext cx="2306090" cy="2243306"/>
          </a:xfrm>
          <a:custGeom>
            <a:avLst/>
            <a:gdLst>
              <a:gd name="connsiteX0" fmla="*/ 0 w 2875819"/>
              <a:gd name="connsiteY0" fmla="*/ 1437910 h 2875819"/>
              <a:gd name="connsiteX1" fmla="*/ 1437910 w 2875819"/>
              <a:gd name="connsiteY1" fmla="*/ 0 h 2875819"/>
              <a:gd name="connsiteX2" fmla="*/ 2875820 w 2875819"/>
              <a:gd name="connsiteY2" fmla="*/ 1437910 h 2875819"/>
              <a:gd name="connsiteX3" fmla="*/ 1437910 w 2875819"/>
              <a:gd name="connsiteY3" fmla="*/ 2875820 h 2875819"/>
              <a:gd name="connsiteX4" fmla="*/ 0 w 2875819"/>
              <a:gd name="connsiteY4" fmla="*/ 1437910 h 287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819" h="2875819">
                <a:moveTo>
                  <a:pt x="0" y="1437910"/>
                </a:moveTo>
                <a:cubicBezTo>
                  <a:pt x="0" y="643774"/>
                  <a:pt x="643774" y="0"/>
                  <a:pt x="1437910" y="0"/>
                </a:cubicBezTo>
                <a:cubicBezTo>
                  <a:pt x="2232046" y="0"/>
                  <a:pt x="2875820" y="643774"/>
                  <a:pt x="2875820" y="1437910"/>
                </a:cubicBezTo>
                <a:cubicBezTo>
                  <a:pt x="2875820" y="2232046"/>
                  <a:pt x="2232046" y="2875820"/>
                  <a:pt x="1437910" y="2875820"/>
                </a:cubicBezTo>
                <a:cubicBezTo>
                  <a:pt x="643774" y="2875820"/>
                  <a:pt x="0" y="2232046"/>
                  <a:pt x="0" y="1437910"/>
                </a:cubicBezTo>
                <a:close/>
              </a:path>
            </a:pathLst>
          </a:custGeom>
          <a:solidFill>
            <a:schemeClr val="accent4">
              <a:lumMod val="60000"/>
              <a:lumOff val="40000"/>
              <a:alpha val="81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44014" tIns="444014" rIns="444014" bIns="444014" numCol="1" spcCol="1270" anchor="ctr" anchorCtr="0">
            <a:noAutofit/>
          </a:bodyPr>
          <a:lstStyle/>
          <a:p>
            <a:pPr lvl="0" algn="ctr" defTabSz="800100">
              <a:lnSpc>
                <a:spcPct val="90000"/>
              </a:lnSpc>
              <a:spcBef>
                <a:spcPct val="0"/>
              </a:spcBef>
              <a:spcAft>
                <a:spcPct val="35000"/>
              </a:spcAft>
            </a:pPr>
            <a:r>
              <a:rPr lang="es-MX" sz="1800" b="1" kern="1200" dirty="0" smtClean="0"/>
              <a:t>4,137,705.0 </a:t>
            </a:r>
          </a:p>
          <a:p>
            <a:pPr lvl="0" algn="ctr" defTabSz="800100">
              <a:lnSpc>
                <a:spcPct val="90000"/>
              </a:lnSpc>
              <a:spcBef>
                <a:spcPct val="0"/>
              </a:spcBef>
              <a:spcAft>
                <a:spcPct val="35000"/>
              </a:spcAft>
            </a:pPr>
            <a:r>
              <a:rPr lang="es-MX" sz="1800" b="1" kern="1200" dirty="0" err="1" smtClean="0"/>
              <a:t>mdp</a:t>
            </a:r>
            <a:endParaRPr lang="es-MX" sz="1800" kern="1200" dirty="0"/>
          </a:p>
        </p:txBody>
      </p:sp>
      <p:sp>
        <p:nvSpPr>
          <p:cNvPr id="10" name="Forma libre 62"/>
          <p:cNvSpPr/>
          <p:nvPr/>
        </p:nvSpPr>
        <p:spPr>
          <a:xfrm>
            <a:off x="1859268" y="4235654"/>
            <a:ext cx="1658721" cy="1437909"/>
          </a:xfrm>
          <a:custGeom>
            <a:avLst/>
            <a:gdLst>
              <a:gd name="connsiteX0" fmla="*/ 0 w 1437909"/>
              <a:gd name="connsiteY0" fmla="*/ 718955 h 1437909"/>
              <a:gd name="connsiteX1" fmla="*/ 718955 w 1437909"/>
              <a:gd name="connsiteY1" fmla="*/ 0 h 1437909"/>
              <a:gd name="connsiteX2" fmla="*/ 1437910 w 1437909"/>
              <a:gd name="connsiteY2" fmla="*/ 718955 h 1437909"/>
              <a:gd name="connsiteX3" fmla="*/ 718955 w 1437909"/>
              <a:gd name="connsiteY3" fmla="*/ 1437910 h 1437909"/>
              <a:gd name="connsiteX4" fmla="*/ 0 w 1437909"/>
              <a:gd name="connsiteY4" fmla="*/ 718955 h 143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909" h="1437909">
                <a:moveTo>
                  <a:pt x="0" y="718955"/>
                </a:moveTo>
                <a:cubicBezTo>
                  <a:pt x="0" y="321887"/>
                  <a:pt x="321887" y="0"/>
                  <a:pt x="718955" y="0"/>
                </a:cubicBezTo>
                <a:cubicBezTo>
                  <a:pt x="1116023" y="0"/>
                  <a:pt x="1437910" y="321887"/>
                  <a:pt x="1437910" y="718955"/>
                </a:cubicBezTo>
                <a:cubicBezTo>
                  <a:pt x="1437910" y="1116023"/>
                  <a:pt x="1116023" y="1437910"/>
                  <a:pt x="718955" y="1437910"/>
                </a:cubicBezTo>
                <a:cubicBezTo>
                  <a:pt x="321887" y="1437910"/>
                  <a:pt x="0" y="1116023"/>
                  <a:pt x="0" y="718955"/>
                </a:cubicBezTo>
                <a:close/>
              </a:path>
            </a:pathLst>
          </a:custGeom>
          <a:solidFill>
            <a:srgbClr val="FFC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28357" tIns="228357" rIns="228357" bIns="228357" numCol="1" spcCol="1270" anchor="ctr" anchorCtr="0">
            <a:noAutofit/>
          </a:bodyPr>
          <a:lstStyle/>
          <a:p>
            <a:pPr lvl="0" algn="ctr" defTabSz="622300">
              <a:lnSpc>
                <a:spcPct val="90000"/>
              </a:lnSpc>
              <a:spcBef>
                <a:spcPct val="0"/>
              </a:spcBef>
              <a:spcAft>
                <a:spcPct val="35000"/>
              </a:spcAft>
            </a:pPr>
            <a:r>
              <a:rPr lang="es-MX" sz="1400" kern="1200" dirty="0" err="1" smtClean="0"/>
              <a:t>Org</a:t>
            </a:r>
            <a:r>
              <a:rPr lang="es-MX" sz="1400" kern="1200" dirty="0" smtClean="0"/>
              <a:t>. y Empresas</a:t>
            </a:r>
          </a:p>
          <a:p>
            <a:pPr lvl="0" algn="ctr" defTabSz="622300">
              <a:lnSpc>
                <a:spcPct val="90000"/>
              </a:lnSpc>
              <a:spcBef>
                <a:spcPct val="0"/>
              </a:spcBef>
              <a:spcAft>
                <a:spcPct val="35000"/>
              </a:spcAft>
            </a:pPr>
            <a:fld id="{F58451E6-C8C2-4A65-A2C6-F40434C6A08C}" type="VALUE">
              <a:rPr lang="en-US" sz="1400" kern="1200" smtClean="0">
                <a:solidFill>
                  <a:sysClr val="windowText" lastClr="000000"/>
                </a:solidFill>
              </a:rPr>
              <a:pPr lvl="0" algn="ctr" defTabSz="622300">
                <a:lnSpc>
                  <a:spcPct val="90000"/>
                </a:lnSpc>
                <a:spcBef>
                  <a:spcPct val="0"/>
                </a:spcBef>
                <a:spcAft>
                  <a:spcPct val="35000"/>
                </a:spcAft>
              </a:pPr>
              <a:t>653,800.2</a:t>
            </a:fld>
            <a:endParaRPr lang="en-US" sz="1400" kern="1200" dirty="0" smtClean="0">
              <a:solidFill>
                <a:sysClr val="windowText" lastClr="000000"/>
              </a:solidFill>
            </a:endParaRPr>
          </a:p>
          <a:p>
            <a:pPr lvl="0" algn="ctr" defTabSz="622300" rtl="0">
              <a:lnSpc>
                <a:spcPct val="90000"/>
              </a:lnSpc>
              <a:spcBef>
                <a:spcPct val="0"/>
              </a:spcBef>
              <a:spcAft>
                <a:spcPct val="35000"/>
              </a:spcAft>
            </a:pPr>
            <a:r>
              <a:rPr lang="en-US" sz="1400" kern="1200" dirty="0" smtClean="0">
                <a:solidFill>
                  <a:sysClr val="windowText" lastClr="000000"/>
                </a:solidFill>
              </a:rPr>
              <a:t>15.8%</a:t>
            </a:r>
            <a:r>
              <a:rPr lang="es-MX" sz="1400" kern="1200" dirty="0" smtClean="0"/>
              <a:t> </a:t>
            </a:r>
            <a:endParaRPr lang="es-MX" sz="1400" kern="1200" dirty="0"/>
          </a:p>
        </p:txBody>
      </p:sp>
      <p:sp>
        <p:nvSpPr>
          <p:cNvPr id="11" name="Forma libre 63"/>
          <p:cNvSpPr/>
          <p:nvPr/>
        </p:nvSpPr>
        <p:spPr>
          <a:xfrm>
            <a:off x="336028" y="2791164"/>
            <a:ext cx="1436044" cy="1515372"/>
          </a:xfrm>
          <a:custGeom>
            <a:avLst/>
            <a:gdLst>
              <a:gd name="connsiteX0" fmla="*/ 0 w 1437909"/>
              <a:gd name="connsiteY0" fmla="*/ 718955 h 1437909"/>
              <a:gd name="connsiteX1" fmla="*/ 718955 w 1437909"/>
              <a:gd name="connsiteY1" fmla="*/ 0 h 1437909"/>
              <a:gd name="connsiteX2" fmla="*/ 1437910 w 1437909"/>
              <a:gd name="connsiteY2" fmla="*/ 718955 h 1437909"/>
              <a:gd name="connsiteX3" fmla="*/ 718955 w 1437909"/>
              <a:gd name="connsiteY3" fmla="*/ 1437910 h 1437909"/>
              <a:gd name="connsiteX4" fmla="*/ 0 w 1437909"/>
              <a:gd name="connsiteY4" fmla="*/ 718955 h 143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909" h="1437909">
                <a:moveTo>
                  <a:pt x="0" y="718955"/>
                </a:moveTo>
                <a:cubicBezTo>
                  <a:pt x="0" y="321887"/>
                  <a:pt x="321887" y="0"/>
                  <a:pt x="718955" y="0"/>
                </a:cubicBezTo>
                <a:cubicBezTo>
                  <a:pt x="1116023" y="0"/>
                  <a:pt x="1437910" y="321887"/>
                  <a:pt x="1437910" y="718955"/>
                </a:cubicBezTo>
                <a:cubicBezTo>
                  <a:pt x="1437910" y="1116023"/>
                  <a:pt x="1116023" y="1437910"/>
                  <a:pt x="718955" y="1437910"/>
                </a:cubicBezTo>
                <a:cubicBezTo>
                  <a:pt x="321887" y="1437910"/>
                  <a:pt x="0" y="1116023"/>
                  <a:pt x="0" y="718955"/>
                </a:cubicBezTo>
                <a:close/>
              </a:path>
            </a:pathLst>
          </a:custGeom>
          <a:solidFill>
            <a:schemeClr val="accent6">
              <a:lumMod val="40000"/>
              <a:lumOff val="60000"/>
              <a:alpha val="9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28357" tIns="228357" rIns="228357" bIns="228357" numCol="1" spcCol="1270" anchor="ctr" anchorCtr="0">
            <a:noAutofit/>
          </a:bodyPr>
          <a:lstStyle/>
          <a:p>
            <a:pPr lvl="0" algn="ctr" defTabSz="622300">
              <a:lnSpc>
                <a:spcPct val="90000"/>
              </a:lnSpc>
              <a:spcBef>
                <a:spcPct val="0"/>
              </a:spcBef>
              <a:spcAft>
                <a:spcPct val="35000"/>
              </a:spcAft>
            </a:pPr>
            <a:r>
              <a:rPr lang="es-MX" sz="1400" kern="1200" dirty="0" smtClean="0"/>
              <a:t>Petroleros</a:t>
            </a:r>
            <a:r>
              <a:rPr lang="es-MX" sz="1400" kern="1200" baseline="30000" dirty="0" smtClean="0"/>
              <a:t>*/</a:t>
            </a:r>
          </a:p>
          <a:p>
            <a:pPr lvl="0" algn="ctr" defTabSz="622300">
              <a:lnSpc>
                <a:spcPct val="90000"/>
              </a:lnSpc>
              <a:spcBef>
                <a:spcPct val="0"/>
              </a:spcBef>
              <a:spcAft>
                <a:spcPct val="35000"/>
              </a:spcAft>
            </a:pPr>
            <a:fld id="{F0C597E1-E720-4100-A879-2BE04E6E08B2}" type="VALUE">
              <a:rPr lang="en-US" sz="1400" kern="1200" smtClean="0"/>
              <a:pPr lvl="0" algn="ctr" defTabSz="622300">
                <a:lnSpc>
                  <a:spcPct val="90000"/>
                </a:lnSpc>
                <a:spcBef>
                  <a:spcPct val="0"/>
                </a:spcBef>
                <a:spcAft>
                  <a:spcPct val="35000"/>
                </a:spcAft>
              </a:pPr>
              <a:t>862,806.9</a:t>
            </a:fld>
            <a:endParaRPr lang="en-US" sz="1400" kern="1200" dirty="0" smtClean="0"/>
          </a:p>
          <a:p>
            <a:pPr lvl="0" algn="ctr" defTabSz="622300">
              <a:lnSpc>
                <a:spcPct val="90000"/>
              </a:lnSpc>
              <a:spcBef>
                <a:spcPct val="0"/>
              </a:spcBef>
              <a:spcAft>
                <a:spcPct val="35000"/>
              </a:spcAft>
            </a:pPr>
            <a:r>
              <a:rPr lang="en-US" sz="1400" kern="1200" dirty="0" smtClean="0"/>
              <a:t>20.9%</a:t>
            </a:r>
            <a:endParaRPr lang="es-MX" sz="1400" kern="1200" dirty="0" smtClean="0"/>
          </a:p>
        </p:txBody>
      </p:sp>
      <p:sp>
        <p:nvSpPr>
          <p:cNvPr id="12" name="Forma libre 64"/>
          <p:cNvSpPr/>
          <p:nvPr/>
        </p:nvSpPr>
        <p:spPr>
          <a:xfrm>
            <a:off x="3146915" y="1886744"/>
            <a:ext cx="1853703" cy="1823349"/>
          </a:xfrm>
          <a:custGeom>
            <a:avLst/>
            <a:gdLst>
              <a:gd name="connsiteX0" fmla="*/ 0 w 1669183"/>
              <a:gd name="connsiteY0" fmla="*/ 718955 h 1437909"/>
              <a:gd name="connsiteX1" fmla="*/ 834592 w 1669183"/>
              <a:gd name="connsiteY1" fmla="*/ 0 h 1437909"/>
              <a:gd name="connsiteX2" fmla="*/ 1669184 w 1669183"/>
              <a:gd name="connsiteY2" fmla="*/ 718955 h 1437909"/>
              <a:gd name="connsiteX3" fmla="*/ 834592 w 1669183"/>
              <a:gd name="connsiteY3" fmla="*/ 1437910 h 1437909"/>
              <a:gd name="connsiteX4" fmla="*/ 0 w 1669183"/>
              <a:gd name="connsiteY4" fmla="*/ 718955 h 143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183" h="1437909">
                <a:moveTo>
                  <a:pt x="0" y="718955"/>
                </a:moveTo>
                <a:cubicBezTo>
                  <a:pt x="0" y="321887"/>
                  <a:pt x="373660" y="0"/>
                  <a:pt x="834592" y="0"/>
                </a:cubicBezTo>
                <a:cubicBezTo>
                  <a:pt x="1295524" y="0"/>
                  <a:pt x="1669184" y="321887"/>
                  <a:pt x="1669184" y="718955"/>
                </a:cubicBezTo>
                <a:cubicBezTo>
                  <a:pt x="1669184" y="1116023"/>
                  <a:pt x="1295524" y="1437910"/>
                  <a:pt x="834592" y="1437910"/>
                </a:cubicBezTo>
                <a:cubicBezTo>
                  <a:pt x="373660" y="1437910"/>
                  <a:pt x="0" y="1116023"/>
                  <a:pt x="0" y="718955"/>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60956" tIns="227087" rIns="260956" bIns="227087" numCol="1" spcCol="1270" anchor="ctr" anchorCtr="0">
            <a:noAutofit/>
          </a:bodyPr>
          <a:lstStyle/>
          <a:p>
            <a:pPr lvl="0" algn="ctr" defTabSz="577850">
              <a:lnSpc>
                <a:spcPct val="90000"/>
              </a:lnSpc>
              <a:spcBef>
                <a:spcPct val="0"/>
              </a:spcBef>
              <a:spcAft>
                <a:spcPct val="35000"/>
              </a:spcAft>
            </a:pPr>
            <a:r>
              <a:rPr lang="es-MX" sz="1300" kern="1200" dirty="0" smtClean="0"/>
              <a:t>Tributarios </a:t>
            </a:r>
          </a:p>
          <a:p>
            <a:pPr lvl="0" algn="ctr" defTabSz="577850">
              <a:lnSpc>
                <a:spcPct val="90000"/>
              </a:lnSpc>
              <a:spcBef>
                <a:spcPct val="0"/>
              </a:spcBef>
              <a:spcAft>
                <a:spcPct val="35000"/>
              </a:spcAft>
            </a:pPr>
            <a:r>
              <a:rPr lang="es-MX" sz="1300" kern="1200" dirty="0" smtClean="0"/>
              <a:t>No Petroleros</a:t>
            </a:r>
          </a:p>
          <a:p>
            <a:pPr lvl="0" algn="ctr" defTabSz="577850">
              <a:lnSpc>
                <a:spcPct val="90000"/>
              </a:lnSpc>
              <a:spcBef>
                <a:spcPct val="0"/>
              </a:spcBef>
              <a:spcAft>
                <a:spcPct val="35000"/>
              </a:spcAft>
            </a:pPr>
            <a:fld id="{5E5FC07F-0915-4F1E-A58E-13458A3E554B}" type="VALUE">
              <a:rPr lang="en-US" sz="1300" kern="1200" smtClean="0"/>
              <a:pPr lvl="0" algn="ctr" defTabSz="577850">
                <a:lnSpc>
                  <a:spcPct val="90000"/>
                </a:lnSpc>
                <a:spcBef>
                  <a:spcPct val="0"/>
                </a:spcBef>
                <a:spcAft>
                  <a:spcPct val="35000"/>
                </a:spcAft>
              </a:pPr>
              <a:t>2,420,916.3</a:t>
            </a:fld>
            <a:endParaRPr lang="en-US" sz="1300" kern="1200" dirty="0" smtClean="0"/>
          </a:p>
          <a:p>
            <a:pPr lvl="0" algn="ctr" defTabSz="577850" rtl="0">
              <a:lnSpc>
                <a:spcPct val="90000"/>
              </a:lnSpc>
              <a:spcBef>
                <a:spcPct val="0"/>
              </a:spcBef>
              <a:spcAft>
                <a:spcPct val="35000"/>
              </a:spcAft>
            </a:pPr>
            <a:r>
              <a:rPr lang="en-US" sz="1300" kern="1200" dirty="0" smtClean="0"/>
              <a:t>58.5%</a:t>
            </a:r>
            <a:endParaRPr lang="es-MX" sz="1300" kern="1200" dirty="0"/>
          </a:p>
        </p:txBody>
      </p:sp>
      <p:sp>
        <p:nvSpPr>
          <p:cNvPr id="13" name="Forma libre 65"/>
          <p:cNvSpPr/>
          <p:nvPr/>
        </p:nvSpPr>
        <p:spPr>
          <a:xfrm>
            <a:off x="1270202" y="1199457"/>
            <a:ext cx="1768628" cy="1728194"/>
          </a:xfrm>
          <a:custGeom>
            <a:avLst/>
            <a:gdLst>
              <a:gd name="connsiteX0" fmla="*/ 0 w 1768628"/>
              <a:gd name="connsiteY0" fmla="*/ 864097 h 1728194"/>
              <a:gd name="connsiteX1" fmla="*/ 884314 w 1768628"/>
              <a:gd name="connsiteY1" fmla="*/ 0 h 1728194"/>
              <a:gd name="connsiteX2" fmla="*/ 1768628 w 1768628"/>
              <a:gd name="connsiteY2" fmla="*/ 864097 h 1728194"/>
              <a:gd name="connsiteX3" fmla="*/ 884314 w 1768628"/>
              <a:gd name="connsiteY3" fmla="*/ 1728194 h 1728194"/>
              <a:gd name="connsiteX4" fmla="*/ 0 w 1768628"/>
              <a:gd name="connsiteY4" fmla="*/ 864097 h 17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628" h="1728194">
                <a:moveTo>
                  <a:pt x="0" y="864097"/>
                </a:moveTo>
                <a:cubicBezTo>
                  <a:pt x="0" y="386869"/>
                  <a:pt x="395921" y="0"/>
                  <a:pt x="884314" y="0"/>
                </a:cubicBezTo>
                <a:cubicBezTo>
                  <a:pt x="1372707" y="0"/>
                  <a:pt x="1768628" y="386869"/>
                  <a:pt x="1768628" y="864097"/>
                </a:cubicBezTo>
                <a:cubicBezTo>
                  <a:pt x="1768628" y="1341325"/>
                  <a:pt x="1372707" y="1728194"/>
                  <a:pt x="884314" y="1728194"/>
                </a:cubicBezTo>
                <a:cubicBezTo>
                  <a:pt x="395921" y="1728194"/>
                  <a:pt x="0" y="1341325"/>
                  <a:pt x="0" y="864097"/>
                </a:cubicBezTo>
                <a:close/>
              </a:path>
            </a:pathLst>
          </a:custGeom>
          <a:solidFill>
            <a:srgbClr val="D85656">
              <a:alpha val="8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6790" tIns="270868" rIns="276790" bIns="270868" numCol="1" spcCol="1270" anchor="ctr" anchorCtr="0">
            <a:noAutofit/>
          </a:bodyPr>
          <a:lstStyle/>
          <a:p>
            <a:pPr lvl="0" algn="ctr" defTabSz="622300">
              <a:lnSpc>
                <a:spcPct val="90000"/>
              </a:lnSpc>
              <a:spcBef>
                <a:spcPct val="0"/>
              </a:spcBef>
              <a:spcAft>
                <a:spcPct val="35000"/>
              </a:spcAft>
            </a:pPr>
            <a:r>
              <a:rPr lang="es-MX" sz="1400" kern="1200" dirty="0" smtClean="0"/>
              <a:t>No Tributarios No Petroleros</a:t>
            </a:r>
          </a:p>
          <a:p>
            <a:pPr lvl="0" algn="ctr" defTabSz="622300">
              <a:lnSpc>
                <a:spcPct val="90000"/>
              </a:lnSpc>
              <a:spcBef>
                <a:spcPct val="0"/>
              </a:spcBef>
              <a:spcAft>
                <a:spcPct val="35000"/>
              </a:spcAft>
            </a:pPr>
            <a:fld id="{A2773044-8F5B-43CF-9E11-A0BE89BA8CE9}" type="VALUE">
              <a:rPr lang="en-US" sz="1400" kern="1200" smtClean="0"/>
              <a:pPr lvl="0" algn="ctr" defTabSz="622300">
                <a:lnSpc>
                  <a:spcPct val="90000"/>
                </a:lnSpc>
                <a:spcBef>
                  <a:spcPct val="0"/>
                </a:spcBef>
                <a:spcAft>
                  <a:spcPct val="35000"/>
                </a:spcAft>
              </a:pPr>
              <a:t>200,181.6</a:t>
            </a:fld>
            <a:endParaRPr lang="en-US" sz="1400" kern="1200" dirty="0" smtClean="0"/>
          </a:p>
          <a:p>
            <a:pPr lvl="0" algn="ctr" defTabSz="622300" rtl="0">
              <a:lnSpc>
                <a:spcPct val="90000"/>
              </a:lnSpc>
              <a:spcBef>
                <a:spcPct val="0"/>
              </a:spcBef>
              <a:spcAft>
                <a:spcPct val="35000"/>
              </a:spcAft>
            </a:pPr>
            <a:r>
              <a:rPr lang="en-US" sz="1400" kern="1200" dirty="0" smtClean="0"/>
              <a:t>4.8%</a:t>
            </a:r>
            <a:endParaRPr lang="es-MX" sz="1400" kern="1200" dirty="0"/>
          </a:p>
        </p:txBody>
      </p:sp>
      <p:sp>
        <p:nvSpPr>
          <p:cNvPr id="14" name="Flecha derecha 19"/>
          <p:cNvSpPr/>
          <p:nvPr/>
        </p:nvSpPr>
        <p:spPr>
          <a:xfrm rot="16200000" flipH="1">
            <a:off x="864522" y="4335090"/>
            <a:ext cx="525622" cy="425382"/>
          </a:xfrm>
          <a:prstGeom prst="rightArrow">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5" name="Grupo 21"/>
          <p:cNvGrpSpPr/>
          <p:nvPr/>
        </p:nvGrpSpPr>
        <p:grpSpPr>
          <a:xfrm>
            <a:off x="554912" y="4902894"/>
            <a:ext cx="1186278" cy="1354710"/>
            <a:chOff x="6305362" y="1572244"/>
            <a:chExt cx="1186278" cy="1584175"/>
          </a:xfrm>
        </p:grpSpPr>
        <p:sp>
          <p:nvSpPr>
            <p:cNvPr id="16" name="Rectángulo redondeado 18"/>
            <p:cNvSpPr/>
            <p:nvPr/>
          </p:nvSpPr>
          <p:spPr>
            <a:xfrm>
              <a:off x="6316928" y="1572244"/>
              <a:ext cx="1163146" cy="1584175"/>
            </a:xfrm>
            <a:prstGeom prst="roundRect">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smtClean="0">
                <a:solidFill>
                  <a:schemeClr val="tx1"/>
                </a:solidFill>
              </a:endParaRPr>
            </a:p>
            <a:p>
              <a:pPr algn="ctr"/>
              <a:endParaRPr lang="es-MX" sz="1200" b="1" dirty="0">
                <a:solidFill>
                  <a:schemeClr val="tx1"/>
                </a:solidFill>
              </a:endParaRPr>
            </a:p>
            <a:p>
              <a:pPr algn="ctr"/>
              <a:endParaRPr lang="es-MX" sz="1050" b="1" dirty="0" smtClean="0">
                <a:solidFill>
                  <a:schemeClr val="tx1"/>
                </a:solidFill>
              </a:endParaRPr>
            </a:p>
            <a:p>
              <a:pPr algn="ctr"/>
              <a:r>
                <a:rPr lang="es-MX" sz="1200" b="1" dirty="0" smtClean="0">
                  <a:solidFill>
                    <a:schemeClr val="tx1"/>
                  </a:solidFill>
                </a:rPr>
                <a:t>MFP</a:t>
              </a:r>
            </a:p>
            <a:p>
              <a:pPr algn="ctr"/>
              <a:r>
                <a:rPr lang="es-MX" sz="1200" b="1" dirty="0" smtClean="0">
                  <a:solidFill>
                    <a:schemeClr val="tx1"/>
                  </a:solidFill>
                </a:rPr>
                <a:t>471,539.8</a:t>
              </a:r>
              <a:endParaRPr lang="es-MX" sz="1200" b="1" dirty="0">
                <a:solidFill>
                  <a:schemeClr val="tx1"/>
                </a:solidFill>
              </a:endParaRPr>
            </a:p>
            <a:p>
              <a:pPr algn="ctr"/>
              <a:r>
                <a:rPr lang="es-MX" sz="1200" b="1" dirty="0">
                  <a:solidFill>
                    <a:schemeClr val="tx1"/>
                  </a:solidFill>
                </a:rPr>
                <a:t>54.7%</a:t>
              </a:r>
            </a:p>
          </p:txBody>
        </p:sp>
        <p:sp>
          <p:nvSpPr>
            <p:cNvPr id="17" name="Rectángulo redondeado 20"/>
            <p:cNvSpPr/>
            <p:nvPr/>
          </p:nvSpPr>
          <p:spPr>
            <a:xfrm>
              <a:off x="6305362" y="1596027"/>
              <a:ext cx="1186278" cy="720080"/>
            </a:xfrm>
            <a:prstGeom prst="roundRect">
              <a:avLst/>
            </a:prstGeom>
            <a:solidFill>
              <a:schemeClr val="accent6">
                <a:lumMod val="40000"/>
                <a:lumOff val="6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000" b="0" i="0" u="none" strike="noStrike" kern="1200" baseline="0">
                  <a:solidFill>
                    <a:sysClr val="window" lastClr="FFFFFF"/>
                  </a:solidFill>
                  <a:latin typeface="+mn-lt"/>
                  <a:ea typeface="+mn-ea"/>
                  <a:cs typeface="+mn-cs"/>
                </a:defRPr>
              </a:pPr>
              <a:endParaRPr lang="en-US" dirty="0" smtClean="0">
                <a:solidFill>
                  <a:schemeClr val="tx1"/>
                </a:solidFill>
              </a:endParaRPr>
            </a:p>
            <a:p>
              <a:pPr algn="ctr">
                <a:defRPr sz="1000" b="0" i="0" u="none" strike="noStrike" kern="1200" baseline="0">
                  <a:solidFill>
                    <a:sysClr val="window" lastClr="FFFFFF"/>
                  </a:solidFill>
                  <a:latin typeface="+mn-lt"/>
                  <a:ea typeface="+mn-ea"/>
                  <a:cs typeface="+mn-cs"/>
                </a:defRPr>
              </a:pPr>
              <a:endParaRPr lang="en-US" dirty="0">
                <a:solidFill>
                  <a:schemeClr val="tx1"/>
                </a:solidFill>
              </a:endParaRPr>
            </a:p>
            <a:p>
              <a:pPr algn="ctr">
                <a:defRPr sz="1000" b="0" i="0" u="none" strike="noStrike" kern="1200" baseline="0">
                  <a:solidFill>
                    <a:sysClr val="window" lastClr="FFFFFF"/>
                  </a:solidFill>
                  <a:latin typeface="+mn-lt"/>
                  <a:ea typeface="+mn-ea"/>
                  <a:cs typeface="+mn-cs"/>
                </a:defRPr>
              </a:pPr>
              <a:endParaRPr lang="en-US" dirty="0" smtClean="0">
                <a:solidFill>
                  <a:schemeClr val="tx1"/>
                </a:solidFill>
              </a:endParaRPr>
            </a:p>
            <a:p>
              <a:pPr algn="ctr">
                <a:defRPr sz="1000" b="0" i="0" u="none" strike="noStrike" kern="1200" baseline="0">
                  <a:solidFill>
                    <a:sysClr val="window" lastClr="FFFFFF"/>
                  </a:solidFill>
                  <a:latin typeface="+mn-lt"/>
                  <a:ea typeface="+mn-ea"/>
                  <a:cs typeface="+mn-cs"/>
                </a:defRPr>
              </a:pPr>
              <a:endParaRPr lang="en-US" sz="1050" dirty="0" smtClean="0">
                <a:solidFill>
                  <a:schemeClr val="tx1"/>
                </a:solidFill>
              </a:endParaRPr>
            </a:p>
            <a:p>
              <a:pPr algn="ctr">
                <a:defRPr sz="1000" b="0" i="0" u="none" strike="noStrike" kern="1200" baseline="0">
                  <a:solidFill>
                    <a:sysClr val="window" lastClr="FFFFFF"/>
                  </a:solidFill>
                  <a:latin typeface="+mn-lt"/>
                  <a:ea typeface="+mn-ea"/>
                  <a:cs typeface="+mn-cs"/>
                </a:defRPr>
              </a:pPr>
              <a:r>
                <a:rPr lang="en-US" sz="1300" dirty="0" smtClean="0">
                  <a:solidFill>
                    <a:schemeClr val="tx1"/>
                  </a:solidFill>
                </a:rPr>
                <a:t>PEMEX</a:t>
              </a:r>
            </a:p>
            <a:p>
              <a:pPr algn="ctr">
                <a:defRPr sz="1000" b="0" i="0" u="none" strike="noStrike" kern="1200" baseline="0">
                  <a:solidFill>
                    <a:sysClr val="window" lastClr="FFFFFF"/>
                  </a:solidFill>
                  <a:latin typeface="+mn-lt"/>
                  <a:ea typeface="+mn-ea"/>
                  <a:cs typeface="+mn-cs"/>
                </a:defRPr>
              </a:pPr>
              <a:fld id="{003EE350-3817-4504-9303-51495BD7E6AB}" type="VALUE">
                <a:rPr lang="en-US" sz="1300" smtClean="0">
                  <a:solidFill>
                    <a:schemeClr val="tx1"/>
                  </a:solidFill>
                </a:rPr>
                <a:pPr algn="ctr">
                  <a:defRPr sz="1000" b="0" i="0" u="none" strike="noStrike" kern="1200" baseline="0">
                    <a:solidFill>
                      <a:sysClr val="window" lastClr="FFFFFF"/>
                    </a:solidFill>
                    <a:latin typeface="+mn-lt"/>
                    <a:ea typeface="+mn-ea"/>
                    <a:cs typeface="+mn-cs"/>
                  </a:defRPr>
                </a:pPr>
                <a:t>390,756.7</a:t>
              </a:fld>
              <a:endParaRPr lang="en-US" sz="1300" dirty="0">
                <a:solidFill>
                  <a:schemeClr val="tx1"/>
                </a:solidFill>
              </a:endParaRPr>
            </a:p>
            <a:p>
              <a:pPr algn="ctr">
                <a:defRPr sz="1000" b="0" i="0" u="none" strike="noStrike" kern="1200" baseline="0">
                  <a:solidFill>
                    <a:sysClr val="window" lastClr="FFFFFF"/>
                  </a:solidFill>
                  <a:latin typeface="+mn-lt"/>
                  <a:ea typeface="+mn-ea"/>
                  <a:cs typeface="+mn-cs"/>
                </a:defRPr>
              </a:pPr>
              <a:r>
                <a:rPr lang="en-US" sz="1300" dirty="0">
                  <a:solidFill>
                    <a:schemeClr val="tx1"/>
                  </a:solidFill>
                </a:rPr>
                <a:t>45.3%</a:t>
              </a:r>
            </a:p>
            <a:p>
              <a:pPr algn="ctr"/>
              <a:endParaRPr lang="es-MX" dirty="0" smtClean="0">
                <a:solidFill>
                  <a:schemeClr val="tx1"/>
                </a:solidFill>
              </a:endParaRPr>
            </a:p>
            <a:p>
              <a:pPr algn="ctr"/>
              <a:endParaRPr lang="es-MX" dirty="0">
                <a:solidFill>
                  <a:schemeClr val="tx1"/>
                </a:solidFill>
              </a:endParaRPr>
            </a:p>
          </p:txBody>
        </p:sp>
      </p:grpSp>
      <p:sp>
        <p:nvSpPr>
          <p:cNvPr id="18" name="Rectángulo redondeado 26"/>
          <p:cNvSpPr/>
          <p:nvPr/>
        </p:nvSpPr>
        <p:spPr>
          <a:xfrm>
            <a:off x="4940424" y="3237027"/>
            <a:ext cx="1504844" cy="33017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Hexágono 27"/>
          <p:cNvSpPr/>
          <p:nvPr/>
        </p:nvSpPr>
        <p:spPr>
          <a:xfrm>
            <a:off x="5368898" y="3694732"/>
            <a:ext cx="1403110" cy="94535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a:solidFill>
                  <a:schemeClr val="tx1"/>
                </a:solidFill>
              </a:rPr>
              <a:t>IVA</a:t>
            </a:r>
          </a:p>
          <a:p>
            <a:pPr algn="ctr"/>
            <a:r>
              <a:rPr lang="es-MX" sz="1300" dirty="0">
                <a:solidFill>
                  <a:schemeClr val="tx1"/>
                </a:solidFill>
              </a:rPr>
              <a:t>739,755.6</a:t>
            </a:r>
          </a:p>
          <a:p>
            <a:pPr algn="ctr"/>
            <a:r>
              <a:rPr lang="es-MX" sz="1300" dirty="0">
                <a:solidFill>
                  <a:schemeClr val="tx1"/>
                </a:solidFill>
              </a:rPr>
              <a:t>30.6%</a:t>
            </a:r>
          </a:p>
        </p:txBody>
      </p:sp>
      <p:sp>
        <p:nvSpPr>
          <p:cNvPr id="20" name="Rectángulo redondeado 28"/>
          <p:cNvSpPr/>
          <p:nvPr/>
        </p:nvSpPr>
        <p:spPr>
          <a:xfrm>
            <a:off x="5434570" y="4760086"/>
            <a:ext cx="1018871" cy="713903"/>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300" dirty="0" smtClean="0">
                <a:solidFill>
                  <a:schemeClr val="tx1"/>
                </a:solidFill>
              </a:rPr>
              <a:t>Otros</a:t>
            </a:r>
          </a:p>
          <a:p>
            <a:pPr algn="ctr"/>
            <a:r>
              <a:rPr lang="es-MX" sz="1300" dirty="0" smtClean="0">
                <a:solidFill>
                  <a:schemeClr val="tx1"/>
                </a:solidFill>
              </a:rPr>
              <a:t>72,566.4</a:t>
            </a:r>
          </a:p>
          <a:p>
            <a:pPr algn="ctr"/>
            <a:r>
              <a:rPr lang="es-MX" sz="1300" dirty="0" smtClean="0">
                <a:solidFill>
                  <a:schemeClr val="tx1"/>
                </a:solidFill>
              </a:rPr>
              <a:t>3.0%</a:t>
            </a:r>
            <a:endParaRPr lang="es-MX" sz="1300" dirty="0">
              <a:solidFill>
                <a:schemeClr val="tx1"/>
              </a:solidFill>
            </a:endParaRPr>
          </a:p>
        </p:txBody>
      </p:sp>
      <p:sp>
        <p:nvSpPr>
          <p:cNvPr id="21" name="Rectángulo redondeado 33"/>
          <p:cNvSpPr/>
          <p:nvPr/>
        </p:nvSpPr>
        <p:spPr>
          <a:xfrm>
            <a:off x="5327358" y="2847729"/>
            <a:ext cx="1293884" cy="827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smtClean="0"/>
              <a:t> </a:t>
            </a:r>
          </a:p>
          <a:p>
            <a:pPr algn="ctr"/>
            <a:r>
              <a:rPr lang="es-MX" sz="1300" dirty="0">
                <a:solidFill>
                  <a:schemeClr val="tx1"/>
                </a:solidFill>
              </a:rPr>
              <a:t>S</a:t>
            </a:r>
            <a:r>
              <a:rPr lang="es-MX" sz="1300" dirty="0" smtClean="0">
                <a:solidFill>
                  <a:schemeClr val="tx1"/>
                </a:solidFill>
              </a:rPr>
              <a:t>istema Renta</a:t>
            </a:r>
          </a:p>
          <a:p>
            <a:pPr algn="ctr"/>
            <a:r>
              <a:rPr lang="es-MX" sz="1300" dirty="0" smtClean="0">
                <a:solidFill>
                  <a:schemeClr val="tx1"/>
                </a:solidFill>
              </a:rPr>
              <a:t>1,245,512.9</a:t>
            </a:r>
          </a:p>
          <a:p>
            <a:pPr algn="ctr"/>
            <a:r>
              <a:rPr lang="es-MX" sz="1300" dirty="0" smtClean="0">
                <a:solidFill>
                  <a:schemeClr val="tx1"/>
                </a:solidFill>
              </a:rPr>
              <a:t>51.4%</a:t>
            </a:r>
          </a:p>
          <a:p>
            <a:pPr algn="ctr"/>
            <a:endParaRPr lang="es-MX" dirty="0"/>
          </a:p>
        </p:txBody>
      </p:sp>
      <p:sp>
        <p:nvSpPr>
          <p:cNvPr id="22" name="Hexágono 34"/>
          <p:cNvSpPr/>
          <p:nvPr/>
        </p:nvSpPr>
        <p:spPr>
          <a:xfrm>
            <a:off x="5327358" y="1866570"/>
            <a:ext cx="1444650" cy="84191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dirty="0" smtClean="0">
                <a:solidFill>
                  <a:schemeClr val="tx1"/>
                </a:solidFill>
              </a:rPr>
              <a:t>IEPS</a:t>
            </a:r>
          </a:p>
          <a:p>
            <a:pPr algn="ctr"/>
            <a:r>
              <a:rPr lang="es-MX" sz="1300" dirty="0">
                <a:solidFill>
                  <a:schemeClr val="tx1"/>
                </a:solidFill>
              </a:rPr>
              <a:t>363,081.4</a:t>
            </a:r>
          </a:p>
          <a:p>
            <a:pPr algn="ctr"/>
            <a:r>
              <a:rPr lang="es-MX" sz="1300" dirty="0">
                <a:solidFill>
                  <a:schemeClr val="tx1"/>
                </a:solidFill>
              </a:rPr>
              <a:t>15.0</a:t>
            </a:r>
            <a:r>
              <a:rPr lang="es-MX" sz="1300" dirty="0" smtClean="0">
                <a:solidFill>
                  <a:schemeClr val="tx1"/>
                </a:solidFill>
              </a:rPr>
              <a:t>%</a:t>
            </a:r>
            <a:endParaRPr lang="es-MX" sz="1300" dirty="0">
              <a:solidFill>
                <a:schemeClr val="tx1"/>
              </a:solidFill>
            </a:endParaRPr>
          </a:p>
        </p:txBody>
      </p:sp>
      <p:sp>
        <p:nvSpPr>
          <p:cNvPr id="23" name="Elipse 36"/>
          <p:cNvSpPr/>
          <p:nvPr/>
        </p:nvSpPr>
        <p:spPr>
          <a:xfrm>
            <a:off x="7826829" y="989112"/>
            <a:ext cx="1197370" cy="1013168"/>
          </a:xfrm>
          <a:prstGeom prst="ellipse">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s-MX" sz="1100" dirty="0" smtClean="0"/>
              <a:t>Gasolina y </a:t>
            </a:r>
            <a:r>
              <a:rPr lang="es-MX" sz="1100" dirty="0" err="1" smtClean="0"/>
              <a:t>Diesel</a:t>
            </a:r>
            <a:endParaRPr lang="es-MX" sz="1100" dirty="0" smtClean="0"/>
          </a:p>
          <a:p>
            <a:pPr algn="ctr"/>
            <a:r>
              <a:rPr lang="es-MX" sz="1100" dirty="0" smtClean="0"/>
              <a:t>222,523.3</a:t>
            </a:r>
          </a:p>
          <a:p>
            <a:pPr algn="ctr"/>
            <a:r>
              <a:rPr lang="es-MX" sz="1100" dirty="0" smtClean="0"/>
              <a:t>61.6%</a:t>
            </a:r>
            <a:endParaRPr lang="es-MX" sz="1100" dirty="0"/>
          </a:p>
        </p:txBody>
      </p:sp>
      <p:sp>
        <p:nvSpPr>
          <p:cNvPr id="24" name="Elipse 37"/>
          <p:cNvSpPr/>
          <p:nvPr/>
        </p:nvSpPr>
        <p:spPr>
          <a:xfrm>
            <a:off x="7691881" y="2146296"/>
            <a:ext cx="1221821" cy="1044473"/>
          </a:xfrm>
          <a:prstGeom prst="ellipse">
            <a:avLst/>
          </a:prstGeom>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s-MX" sz="1100" dirty="0" smtClean="0">
                <a:solidFill>
                  <a:schemeClr val="tx1"/>
                </a:solidFill>
              </a:rPr>
              <a:t>Otros</a:t>
            </a:r>
          </a:p>
          <a:p>
            <a:pPr algn="ctr"/>
            <a:r>
              <a:rPr lang="es-MX" sz="1100" dirty="0" smtClean="0">
                <a:solidFill>
                  <a:schemeClr val="tx1"/>
                </a:solidFill>
              </a:rPr>
              <a:t>139,559.1</a:t>
            </a:r>
          </a:p>
          <a:p>
            <a:pPr algn="ctr"/>
            <a:r>
              <a:rPr lang="es-MX" sz="1100" dirty="0" smtClean="0">
                <a:solidFill>
                  <a:schemeClr val="tx1"/>
                </a:solidFill>
              </a:rPr>
              <a:t>38.4</a:t>
            </a:r>
            <a:r>
              <a:rPr lang="es-MX" sz="1100" dirty="0">
                <a:solidFill>
                  <a:schemeClr val="tx1"/>
                </a:solidFill>
              </a:rPr>
              <a:t>% </a:t>
            </a:r>
          </a:p>
          <a:p>
            <a:pPr algn="ctr"/>
            <a:endParaRPr lang="es-MX" sz="1300" dirty="0"/>
          </a:p>
        </p:txBody>
      </p:sp>
      <p:sp>
        <p:nvSpPr>
          <p:cNvPr id="25" name="Llamada de flecha a la izquierda 38"/>
          <p:cNvSpPr/>
          <p:nvPr/>
        </p:nvSpPr>
        <p:spPr>
          <a:xfrm>
            <a:off x="7137176" y="3442440"/>
            <a:ext cx="1979712" cy="3096344"/>
          </a:xfrm>
          <a:prstGeom prst="leftArrowCallou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endParaRPr lang="es-MX" sz="1100" dirty="0" smtClean="0">
              <a:solidFill>
                <a:schemeClr val="tx1"/>
              </a:solidFill>
            </a:endParaRPr>
          </a:p>
          <a:p>
            <a:pPr algn="ctr"/>
            <a:r>
              <a:rPr lang="es-MX" sz="1100" dirty="0" smtClean="0">
                <a:solidFill>
                  <a:schemeClr val="tx1"/>
                </a:solidFill>
              </a:rPr>
              <a:t>ISAN</a:t>
            </a:r>
          </a:p>
          <a:p>
            <a:pPr algn="ctr"/>
            <a:r>
              <a:rPr lang="es-MX" sz="1100" dirty="0" smtClean="0">
                <a:solidFill>
                  <a:schemeClr val="tx1"/>
                </a:solidFill>
              </a:rPr>
              <a:t>7,299.1</a:t>
            </a:r>
          </a:p>
          <a:p>
            <a:pPr algn="ctr"/>
            <a:r>
              <a:rPr lang="es-MX" sz="1100" dirty="0" smtClean="0">
                <a:solidFill>
                  <a:schemeClr val="tx1"/>
                </a:solidFill>
              </a:rPr>
              <a:t>0.3%</a:t>
            </a:r>
            <a:endParaRPr lang="es-MX" sz="1100" dirty="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dirty="0" smtClean="0">
                <a:solidFill>
                  <a:schemeClr val="tx1"/>
                </a:solidFill>
              </a:rPr>
              <a:t>Importaciones</a:t>
            </a:r>
          </a:p>
          <a:p>
            <a:pPr algn="ctr"/>
            <a:r>
              <a:rPr lang="es-MX" sz="1100" dirty="0" smtClean="0">
                <a:solidFill>
                  <a:schemeClr val="tx1"/>
                </a:solidFill>
              </a:rPr>
              <a:t>36,289.1</a:t>
            </a:r>
          </a:p>
          <a:p>
            <a:pPr algn="ctr"/>
            <a:r>
              <a:rPr lang="es-MX" sz="1100" dirty="0" smtClean="0">
                <a:solidFill>
                  <a:schemeClr val="tx1"/>
                </a:solidFill>
              </a:rPr>
              <a:t>1.5%</a:t>
            </a:r>
            <a:endParaRPr lang="es-MX" sz="1100" dirty="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dirty="0" smtClean="0">
                <a:solidFill>
                  <a:schemeClr val="tx1"/>
                </a:solidFill>
              </a:rPr>
              <a:t>IEEH</a:t>
            </a:r>
          </a:p>
          <a:p>
            <a:pPr algn="ctr"/>
            <a:r>
              <a:rPr lang="es-MX" sz="1100" dirty="0">
                <a:solidFill>
                  <a:schemeClr val="tx1"/>
                </a:solidFill>
              </a:rPr>
              <a:t>4,067.1</a:t>
            </a:r>
          </a:p>
          <a:p>
            <a:pPr algn="ctr"/>
            <a:r>
              <a:rPr lang="es-MX" sz="1100" dirty="0" smtClean="0">
                <a:solidFill>
                  <a:schemeClr val="tx1"/>
                </a:solidFill>
              </a:rPr>
              <a:t>0.2%</a:t>
            </a:r>
          </a:p>
          <a:p>
            <a:pPr algn="ctr"/>
            <a:endParaRPr lang="es-MX" sz="1100" dirty="0" smtClean="0">
              <a:solidFill>
                <a:schemeClr val="tx1"/>
              </a:solidFill>
            </a:endParaRPr>
          </a:p>
          <a:p>
            <a:pPr algn="ctr"/>
            <a:endParaRPr lang="es-MX" sz="1050" dirty="0">
              <a:solidFill>
                <a:schemeClr val="tx1"/>
              </a:solidFill>
            </a:endParaRPr>
          </a:p>
          <a:p>
            <a:pPr algn="ctr"/>
            <a:r>
              <a:rPr lang="es-MX" sz="1100" dirty="0" smtClean="0">
                <a:solidFill>
                  <a:schemeClr val="tx1"/>
                </a:solidFill>
              </a:rPr>
              <a:t>Accesorios</a:t>
            </a:r>
          </a:p>
          <a:p>
            <a:pPr algn="ctr"/>
            <a:r>
              <a:rPr lang="es-MX" sz="1100" dirty="0" smtClean="0">
                <a:solidFill>
                  <a:schemeClr val="tx1"/>
                </a:solidFill>
              </a:rPr>
              <a:t>24,911.1</a:t>
            </a:r>
          </a:p>
          <a:p>
            <a:pPr algn="ctr"/>
            <a:r>
              <a:rPr lang="es-MX" sz="1100" dirty="0" smtClean="0">
                <a:solidFill>
                  <a:schemeClr val="tx1"/>
                </a:solidFill>
              </a:rPr>
              <a:t>1.0%</a:t>
            </a:r>
            <a:endParaRPr lang="es-MX" sz="1100" dirty="0">
              <a:solidFill>
                <a:schemeClr val="tx1"/>
              </a:solidFill>
            </a:endParaRPr>
          </a:p>
          <a:p>
            <a:pPr algn="ctr"/>
            <a:endParaRPr lang="es-MX" sz="1200" dirty="0">
              <a:solidFill>
                <a:schemeClr val="tx1"/>
              </a:solidFill>
            </a:endParaRPr>
          </a:p>
        </p:txBody>
      </p:sp>
      <p:sp>
        <p:nvSpPr>
          <p:cNvPr id="26" name="Abrir llave 47"/>
          <p:cNvSpPr/>
          <p:nvPr/>
        </p:nvSpPr>
        <p:spPr>
          <a:xfrm>
            <a:off x="7245998" y="1333672"/>
            <a:ext cx="488142" cy="1586385"/>
          </a:xfrm>
          <a:prstGeom prst="leftBrac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7" name="Rectángulo redondeado 66"/>
          <p:cNvSpPr/>
          <p:nvPr/>
        </p:nvSpPr>
        <p:spPr>
          <a:xfrm>
            <a:off x="2094792" y="6178185"/>
            <a:ext cx="5384256" cy="405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r>
              <a:rPr lang="es-MX" sz="1200" b="1" dirty="0" smtClean="0">
                <a:solidFill>
                  <a:schemeClr val="tx1"/>
                </a:solidFill>
              </a:rPr>
              <a:t>Cifras en Millones de pesos</a:t>
            </a:r>
          </a:p>
          <a:p>
            <a:pPr algn="just"/>
            <a:r>
              <a:rPr lang="es-MX" sz="1200" b="1" dirty="0" smtClean="0">
                <a:solidFill>
                  <a:schemeClr val="tx1"/>
                </a:solidFill>
              </a:rPr>
              <a:t>*/ Incluye 510.4 </a:t>
            </a:r>
            <a:r>
              <a:rPr lang="es-MX" sz="1200" b="1" dirty="0" err="1" smtClean="0">
                <a:solidFill>
                  <a:schemeClr val="tx1"/>
                </a:solidFill>
              </a:rPr>
              <a:t>mdp</a:t>
            </a:r>
            <a:r>
              <a:rPr lang="es-MX" sz="1200" b="1" dirty="0" smtClean="0">
                <a:solidFill>
                  <a:schemeClr val="tx1"/>
                </a:solidFill>
              </a:rPr>
              <a:t> que en CGP-2016 se contabilizan como ingresos petroleros.</a:t>
            </a:r>
            <a:endParaRPr lang="es-MX" sz="1200" b="1" dirty="0">
              <a:solidFill>
                <a:schemeClr val="tx1"/>
              </a:solidFill>
            </a:endParaRPr>
          </a:p>
        </p:txBody>
      </p:sp>
      <p:sp>
        <p:nvSpPr>
          <p:cNvPr id="28" name="CuadroTexto 29"/>
          <p:cNvSpPr txBox="1"/>
          <p:nvPr/>
        </p:nvSpPr>
        <p:spPr>
          <a:xfrm>
            <a:off x="179512" y="6534835"/>
            <a:ext cx="1152178" cy="553998"/>
          </a:xfrm>
          <a:prstGeom prst="rect">
            <a:avLst/>
          </a:prstGeom>
          <a:noFill/>
        </p:spPr>
        <p:txBody>
          <a:bodyPr wrap="square" rtlCol="0">
            <a:spAutoFit/>
          </a:bodyPr>
          <a:lstStyle/>
          <a:p>
            <a:r>
              <a:rPr lang="es-MX" sz="1500" dirty="0" smtClean="0">
                <a:solidFill>
                  <a:schemeClr val="bg2">
                    <a:lumMod val="50000"/>
                  </a:schemeClr>
                </a:solidFill>
              </a:rPr>
              <a:t>IV.2 ILIF 2016</a:t>
            </a:r>
            <a:endParaRPr lang="es-MX" sz="1500" i="1" dirty="0">
              <a:solidFill>
                <a:schemeClr val="bg2">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2FA90CB-5A57-45E1-A6BD-8CF5D8EAF9F6}" type="slidenum">
              <a:rPr lang="es-MX" smtClean="0"/>
              <a:pPr/>
              <a:t>29</a:t>
            </a:fld>
            <a:endParaRPr lang="es-MX"/>
          </a:p>
        </p:txBody>
      </p:sp>
      <p:sp>
        <p:nvSpPr>
          <p:cNvPr id="3" name="1 Título"/>
          <p:cNvSpPr txBox="1">
            <a:spLocks/>
          </p:cNvSpPr>
          <p:nvPr/>
        </p:nvSpPr>
        <p:spPr>
          <a:xfrm>
            <a:off x="611560" y="44624"/>
            <a:ext cx="8229600" cy="576064"/>
          </a:xfrm>
          <a:prstGeom prst="rect">
            <a:avLst/>
          </a:prstGeom>
        </p:spPr>
        <p:txBody>
          <a:bodyPr tIns="0" bIns="0"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0" cap="none" spc="0" normalizeH="0" baseline="0" noProof="0" dirty="0" smtClean="0">
                <a:ln>
                  <a:noFill/>
                </a:ln>
                <a:solidFill>
                  <a:prstClr val="black"/>
                </a:solidFill>
                <a:effectLst/>
                <a:uLnTx/>
                <a:uFillTx/>
                <a:latin typeface="+mj-lt"/>
                <a:ea typeface="ＭＳ Ｐゴシック" charset="0"/>
                <a:cs typeface="+mj-cs"/>
              </a:rPr>
              <a:t>Fondo Mexicano del Petróleo (FMP)</a:t>
            </a:r>
            <a:endParaRPr kumimoji="0" lang="es-MX" sz="2000" b="1" i="0" u="none" strike="noStrike" kern="0" cap="none" spc="0" normalizeH="0" baseline="0" noProof="0" dirty="0">
              <a:ln>
                <a:noFill/>
              </a:ln>
              <a:solidFill>
                <a:prstClr val="black"/>
              </a:solidFill>
              <a:effectLst/>
              <a:uLnTx/>
              <a:uFillTx/>
              <a:latin typeface="+mj-lt"/>
              <a:ea typeface="ＭＳ Ｐゴシック" charset="0"/>
              <a:cs typeface="+mj-cs"/>
            </a:endParaRPr>
          </a:p>
        </p:txBody>
      </p:sp>
      <p:graphicFrame>
        <p:nvGraphicFramePr>
          <p:cNvPr id="4" name="Diagrama 6"/>
          <p:cNvGraphicFramePr/>
          <p:nvPr>
            <p:extLst>
              <p:ext uri="{D42A27DB-BD31-4B8C-83A1-F6EECF244321}">
                <p14:modId xmlns:p14="http://schemas.microsoft.com/office/powerpoint/2010/main" val="2619722380"/>
              </p:ext>
            </p:extLst>
          </p:nvPr>
        </p:nvGraphicFramePr>
        <p:xfrm>
          <a:off x="609600" y="1101576"/>
          <a:ext cx="7859216" cy="492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3"/>
          <p:cNvSpPr txBox="1"/>
          <p:nvPr/>
        </p:nvSpPr>
        <p:spPr>
          <a:xfrm>
            <a:off x="179512" y="6304002"/>
            <a:ext cx="1872208" cy="323165"/>
          </a:xfrm>
          <a:prstGeom prst="rect">
            <a:avLst/>
          </a:prstGeom>
          <a:noFill/>
        </p:spPr>
        <p:txBody>
          <a:bodyPr wrap="square" rtlCol="0">
            <a:spAutoFit/>
          </a:bodyPr>
          <a:lstStyle/>
          <a:p>
            <a:r>
              <a:rPr lang="es-MX" sz="1500" dirty="0" smtClean="0">
                <a:solidFill>
                  <a:schemeClr val="bg2">
                    <a:lumMod val="50000"/>
                  </a:schemeClr>
                </a:solidFill>
              </a:rPr>
              <a:t>IV.2 ILIF 2016</a:t>
            </a:r>
            <a:endParaRPr lang="es-MX" sz="1500" i="1" dirty="0">
              <a:solidFill>
                <a:schemeClr val="bg2">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791022" y="1021125"/>
            <a:ext cx="7632848" cy="5432211"/>
          </a:xfrm>
          <a:prstGeom prst="rect">
            <a:avLst/>
          </a:prstGeom>
        </p:spPr>
      </p:pic>
      <p:sp>
        <p:nvSpPr>
          <p:cNvPr id="6" name="Text Box 11"/>
          <p:cNvSpPr txBox="1">
            <a:spLocks noChangeArrowheads="1"/>
          </p:cNvSpPr>
          <p:nvPr/>
        </p:nvSpPr>
        <p:spPr bwMode="auto">
          <a:xfrm>
            <a:off x="35446" y="116632"/>
            <a:ext cx="9144000" cy="488454"/>
          </a:xfrm>
          <a:prstGeom prst="snip1Rect">
            <a:avLst>
              <a:gd name="adj" fmla="val 11345"/>
            </a:avLst>
          </a:prstGeom>
          <a:noFill/>
          <a:ln w="9525">
            <a:noFill/>
            <a:miter lim="800000"/>
            <a:headEnd/>
            <a:tailEnd/>
          </a:ln>
        </p:spPr>
        <p:txBody>
          <a:bodyPr wrap="square">
            <a:spAutoFit/>
          </a:bodyPr>
          <a:lstStyle>
            <a:defPPr>
              <a:defRPr lang="es-MX"/>
            </a:defPPr>
            <a:lvl1pPr algn="ctr">
              <a:spcAft>
                <a:spcPts val="600"/>
              </a:spcAft>
              <a:defRPr sz="2400" b="1">
                <a:solidFill>
                  <a:schemeClr val="tx1"/>
                </a:solidFill>
                <a:latin typeface="Calibr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dirty="0"/>
              <a:t>Escenario macroeconómico para 2015 y 2016</a:t>
            </a:r>
            <a:r>
              <a:rPr lang="es-MX" baseline="30000" dirty="0"/>
              <a:t>e</a:t>
            </a:r>
          </a:p>
        </p:txBody>
      </p:sp>
      <p:sp>
        <p:nvSpPr>
          <p:cNvPr id="7" name="CuadroTexto 6"/>
          <p:cNvSpPr txBox="1"/>
          <p:nvPr/>
        </p:nvSpPr>
        <p:spPr>
          <a:xfrm>
            <a:off x="35446" y="6495296"/>
            <a:ext cx="2448322" cy="323165"/>
          </a:xfrm>
          <a:prstGeom prst="rect">
            <a:avLst/>
          </a:prstGeom>
          <a:noFill/>
        </p:spPr>
        <p:txBody>
          <a:bodyPr wrap="square" rtlCol="0">
            <a:spAutoFit/>
          </a:bodyPr>
          <a:lstStyle/>
          <a:p>
            <a:r>
              <a:rPr lang="es-MX" sz="1500" dirty="0" smtClean="0">
                <a:solidFill>
                  <a:schemeClr val="bg2">
                    <a:lumMod val="50000"/>
                  </a:schemeClr>
                </a:solidFill>
              </a:rPr>
              <a:t>I. </a:t>
            </a:r>
            <a:r>
              <a:rPr lang="es-MX" sz="1500" dirty="0">
                <a:solidFill>
                  <a:schemeClr val="bg2">
                    <a:lumMod val="50000"/>
                  </a:schemeClr>
                </a:solidFill>
              </a:rPr>
              <a:t>Marco Macroeconómico</a:t>
            </a:r>
          </a:p>
        </p:txBody>
      </p:sp>
      <p:sp>
        <p:nvSpPr>
          <p:cNvPr id="2" name="Marcador de número de diapositiva 1"/>
          <p:cNvSpPr>
            <a:spLocks noGrp="1"/>
          </p:cNvSpPr>
          <p:nvPr>
            <p:ph type="sldNum" sz="quarter" idx="12"/>
          </p:nvPr>
        </p:nvSpPr>
        <p:spPr/>
        <p:txBody>
          <a:bodyPr/>
          <a:lstStyle/>
          <a:p>
            <a:fld id="{32FA90CB-5A57-45E1-A6BD-8CF5D8EAF9F6}" type="slidenum">
              <a:rPr lang="es-MX" smtClean="0"/>
              <a:pPr/>
              <a:t>3</a:t>
            </a:fld>
            <a:endParaRPr lang="es-MX"/>
          </a:p>
        </p:txBody>
      </p:sp>
    </p:spTree>
    <p:extLst>
      <p:ext uri="{BB962C8B-B14F-4D97-AF65-F5344CB8AC3E}">
        <p14:creationId xmlns:p14="http://schemas.microsoft.com/office/powerpoint/2010/main" val="1506257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2FA90CB-5A57-45E1-A6BD-8CF5D8EAF9F6}" type="slidenum">
              <a:rPr lang="es-MX" smtClean="0"/>
              <a:pPr/>
              <a:t>30</a:t>
            </a:fld>
            <a:endParaRPr lang="es-MX"/>
          </a:p>
        </p:txBody>
      </p:sp>
      <p:sp>
        <p:nvSpPr>
          <p:cNvPr id="3" name="1 Título"/>
          <p:cNvSpPr txBox="1">
            <a:spLocks/>
          </p:cNvSpPr>
          <p:nvPr/>
        </p:nvSpPr>
        <p:spPr>
          <a:xfrm>
            <a:off x="611560" y="0"/>
            <a:ext cx="8229600" cy="576064"/>
          </a:xfrm>
          <a:prstGeom prst="rect">
            <a:avLst/>
          </a:prstGeom>
        </p:spPr>
        <p:txBody>
          <a:bodyPr tIns="0" bIns="0"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dirty="0" smtClean="0">
                <a:ln>
                  <a:noFill/>
                </a:ln>
                <a:solidFill>
                  <a:schemeClr val="tx1"/>
                </a:solidFill>
                <a:effectLst/>
                <a:uLnTx/>
                <a:uFillTx/>
                <a:latin typeface="+mj-lt"/>
                <a:ea typeface="+mj-ea"/>
                <a:cs typeface="+mj-cs"/>
              </a:rPr>
              <a:t>Al 30 de junio de 2015, el 85.6% del total de las trasferencias del FMP se destinaron para cubrir el Presupuesto de Egresos de la Federación</a:t>
            </a:r>
            <a:endParaRPr kumimoji="0" lang="es-MX" sz="24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4" name="Grupo 65"/>
          <p:cNvGrpSpPr/>
          <p:nvPr/>
        </p:nvGrpSpPr>
        <p:grpSpPr>
          <a:xfrm>
            <a:off x="6356442" y="3214195"/>
            <a:ext cx="2611435" cy="3062073"/>
            <a:chOff x="9272582" y="3146253"/>
            <a:chExt cx="3194810" cy="2899425"/>
          </a:xfrm>
        </p:grpSpPr>
        <p:sp>
          <p:nvSpPr>
            <p:cNvPr id="5" name="Forma libre 66"/>
            <p:cNvSpPr/>
            <p:nvPr/>
          </p:nvSpPr>
          <p:spPr>
            <a:xfrm>
              <a:off x="9438529" y="4187073"/>
              <a:ext cx="2920666" cy="962492"/>
            </a:xfrm>
            <a:custGeom>
              <a:avLst/>
              <a:gdLst>
                <a:gd name="connsiteX0" fmla="*/ 0 w 2920666"/>
                <a:gd name="connsiteY0" fmla="*/ 0 h 962492"/>
                <a:gd name="connsiteX1" fmla="*/ 2920666 w 2920666"/>
                <a:gd name="connsiteY1" fmla="*/ 0 h 962492"/>
                <a:gd name="connsiteX2" fmla="*/ 2920666 w 2920666"/>
                <a:gd name="connsiteY2" fmla="*/ 962492 h 962492"/>
                <a:gd name="connsiteX3" fmla="*/ 0 w 2920666"/>
                <a:gd name="connsiteY3" fmla="*/ 962492 h 962492"/>
                <a:gd name="connsiteX4" fmla="*/ 0 w 2920666"/>
                <a:gd name="connsiteY4" fmla="*/ 0 h 96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666" h="962492">
                  <a:moveTo>
                    <a:pt x="0" y="0"/>
                  </a:moveTo>
                  <a:lnTo>
                    <a:pt x="2920666" y="0"/>
                  </a:lnTo>
                  <a:lnTo>
                    <a:pt x="2920666" y="962492"/>
                  </a:lnTo>
                  <a:lnTo>
                    <a:pt x="0" y="962492"/>
                  </a:lnTo>
                  <a:lnTo>
                    <a:pt x="0" y="0"/>
                  </a:lnTo>
                  <a:close/>
                </a:path>
              </a:pathLst>
            </a:custGeom>
            <a:noFill/>
            <a:ln>
              <a:noFill/>
            </a:ln>
            <a:effectLst/>
          </p:spPr>
          <p:txBody>
            <a:bodyPr spcFirstLastPara="0" vert="horz" wrap="square" lIns="55245" tIns="55245" rIns="55245" bIns="55245" numCol="1" spcCol="1270" anchor="ctr" anchorCtr="0">
              <a:noAutofit/>
            </a:bodyPr>
            <a:lstStyle/>
            <a:p>
              <a:pPr marL="0" marR="0" lvl="0" indent="0" algn="ctr" defTabSz="1933575" eaLnBrk="1" fontAlgn="auto" latinLnBrk="0" hangingPunct="1">
                <a:lnSpc>
                  <a:spcPct val="90000"/>
                </a:lnSpc>
                <a:spcBef>
                  <a:spcPct val="0"/>
                </a:spcBef>
                <a:spcAft>
                  <a:spcPct val="35000"/>
                </a:spcAft>
                <a:buClrTx/>
                <a:buSzTx/>
                <a:buFontTx/>
                <a:buNone/>
                <a:tabLst/>
                <a:defRPr/>
              </a:pPr>
              <a:endParaRPr kumimoji="0" lang="es-MX" sz="4350" b="0" i="0" u="none" strike="noStrike" kern="0" cap="none" spc="0" normalizeH="0" baseline="0" noProof="0" smtClean="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 name="Elipse 67"/>
            <p:cNvSpPr/>
            <p:nvPr/>
          </p:nvSpPr>
          <p:spPr>
            <a:xfrm>
              <a:off x="9435210" y="3894342"/>
              <a:ext cx="232325" cy="232325"/>
            </a:xfrm>
            <a:prstGeom prst="ellipse">
              <a:avLst/>
            </a:prstGeom>
            <a:gradFill rotWithShape="1">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7" name="Elipse 68"/>
            <p:cNvSpPr/>
            <p:nvPr/>
          </p:nvSpPr>
          <p:spPr>
            <a:xfrm>
              <a:off x="9597838" y="3569086"/>
              <a:ext cx="232325" cy="232325"/>
            </a:xfrm>
            <a:prstGeom prst="ellipse">
              <a:avLst/>
            </a:prstGeom>
            <a:gradFill rotWithShape="1">
              <a:gsLst>
                <a:gs pos="0">
                  <a:srgbClr val="4472C4">
                    <a:hueOff val="-408519"/>
                    <a:satOff val="-568"/>
                    <a:lumOff val="-218"/>
                    <a:alphaOff val="0"/>
                    <a:satMod val="103000"/>
                    <a:lumMod val="102000"/>
                    <a:tint val="94000"/>
                  </a:srgbClr>
                </a:gs>
                <a:gs pos="50000">
                  <a:srgbClr val="4472C4">
                    <a:hueOff val="-408519"/>
                    <a:satOff val="-568"/>
                    <a:lumOff val="-218"/>
                    <a:alphaOff val="0"/>
                    <a:satMod val="110000"/>
                    <a:lumMod val="100000"/>
                    <a:shade val="100000"/>
                  </a:srgbClr>
                </a:gs>
                <a:gs pos="100000">
                  <a:srgbClr val="4472C4">
                    <a:hueOff val="-408519"/>
                    <a:satOff val="-568"/>
                    <a:lumOff val="-21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8" name="Elipse 69"/>
            <p:cNvSpPr/>
            <p:nvPr/>
          </p:nvSpPr>
          <p:spPr>
            <a:xfrm>
              <a:off x="9988145" y="3634137"/>
              <a:ext cx="365083" cy="365083"/>
            </a:xfrm>
            <a:prstGeom prst="ellipse">
              <a:avLst/>
            </a:prstGeom>
            <a:gradFill rotWithShape="1">
              <a:gsLst>
                <a:gs pos="0">
                  <a:srgbClr val="4472C4">
                    <a:hueOff val="-817038"/>
                    <a:satOff val="-1136"/>
                    <a:lumOff val="-436"/>
                    <a:alphaOff val="0"/>
                    <a:satMod val="103000"/>
                    <a:lumMod val="102000"/>
                    <a:tint val="94000"/>
                  </a:srgbClr>
                </a:gs>
                <a:gs pos="50000">
                  <a:srgbClr val="4472C4">
                    <a:hueOff val="-817038"/>
                    <a:satOff val="-1136"/>
                    <a:lumOff val="-436"/>
                    <a:alphaOff val="0"/>
                    <a:satMod val="110000"/>
                    <a:lumMod val="100000"/>
                    <a:shade val="100000"/>
                  </a:srgbClr>
                </a:gs>
                <a:gs pos="100000">
                  <a:srgbClr val="4472C4">
                    <a:hueOff val="-817038"/>
                    <a:satOff val="-1136"/>
                    <a:lumOff val="-43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9" name="Elipse 70"/>
            <p:cNvSpPr/>
            <p:nvPr/>
          </p:nvSpPr>
          <p:spPr>
            <a:xfrm>
              <a:off x="10313401" y="3276356"/>
              <a:ext cx="232325" cy="232325"/>
            </a:xfrm>
            <a:prstGeom prst="ellipse">
              <a:avLst/>
            </a:prstGeom>
            <a:gradFill rotWithShape="1">
              <a:gsLst>
                <a:gs pos="0">
                  <a:srgbClr val="4472C4">
                    <a:hueOff val="-1225557"/>
                    <a:satOff val="-1705"/>
                    <a:lumOff val="-654"/>
                    <a:alphaOff val="0"/>
                    <a:satMod val="103000"/>
                    <a:lumMod val="102000"/>
                    <a:tint val="94000"/>
                  </a:srgbClr>
                </a:gs>
                <a:gs pos="50000">
                  <a:srgbClr val="4472C4">
                    <a:hueOff val="-1225557"/>
                    <a:satOff val="-1705"/>
                    <a:lumOff val="-654"/>
                    <a:alphaOff val="0"/>
                    <a:satMod val="110000"/>
                    <a:lumMod val="100000"/>
                    <a:shade val="100000"/>
                  </a:srgbClr>
                </a:gs>
                <a:gs pos="100000">
                  <a:srgbClr val="4472C4">
                    <a:hueOff val="-1225557"/>
                    <a:satOff val="-1705"/>
                    <a:lumOff val="-65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0" name="Elipse 71"/>
            <p:cNvSpPr/>
            <p:nvPr/>
          </p:nvSpPr>
          <p:spPr>
            <a:xfrm>
              <a:off x="10736234" y="3146253"/>
              <a:ext cx="232325" cy="232325"/>
            </a:xfrm>
            <a:prstGeom prst="ellipse">
              <a:avLst/>
            </a:prstGeom>
            <a:gradFill rotWithShape="1">
              <a:gsLst>
                <a:gs pos="0">
                  <a:srgbClr val="4472C4">
                    <a:hueOff val="-1634077"/>
                    <a:satOff val="-2273"/>
                    <a:lumOff val="-872"/>
                    <a:alphaOff val="0"/>
                    <a:satMod val="103000"/>
                    <a:lumMod val="102000"/>
                    <a:tint val="94000"/>
                  </a:srgbClr>
                </a:gs>
                <a:gs pos="50000">
                  <a:srgbClr val="4472C4">
                    <a:hueOff val="-1634077"/>
                    <a:satOff val="-2273"/>
                    <a:lumOff val="-872"/>
                    <a:alphaOff val="0"/>
                    <a:satMod val="110000"/>
                    <a:lumMod val="100000"/>
                    <a:shade val="100000"/>
                  </a:srgbClr>
                </a:gs>
                <a:gs pos="100000">
                  <a:srgbClr val="4472C4">
                    <a:hueOff val="-1634077"/>
                    <a:satOff val="-2273"/>
                    <a:lumOff val="-872"/>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1" name="Elipse 72"/>
            <p:cNvSpPr/>
            <p:nvPr/>
          </p:nvSpPr>
          <p:spPr>
            <a:xfrm>
              <a:off x="11256643" y="3373933"/>
              <a:ext cx="232325" cy="232325"/>
            </a:xfrm>
            <a:prstGeom prst="ellipse">
              <a:avLst/>
            </a:prstGeom>
            <a:gradFill rotWithShape="1">
              <a:gsLst>
                <a:gs pos="0">
                  <a:srgbClr val="4472C4">
                    <a:hueOff val="-2042596"/>
                    <a:satOff val="-2841"/>
                    <a:lumOff val="-1089"/>
                    <a:alphaOff val="0"/>
                    <a:satMod val="103000"/>
                    <a:lumMod val="102000"/>
                    <a:tint val="94000"/>
                  </a:srgbClr>
                </a:gs>
                <a:gs pos="50000">
                  <a:srgbClr val="4472C4">
                    <a:hueOff val="-2042596"/>
                    <a:satOff val="-2841"/>
                    <a:lumOff val="-1089"/>
                    <a:alphaOff val="0"/>
                    <a:satMod val="110000"/>
                    <a:lumMod val="100000"/>
                    <a:shade val="100000"/>
                  </a:srgbClr>
                </a:gs>
                <a:gs pos="100000">
                  <a:srgbClr val="4472C4">
                    <a:hueOff val="-2042596"/>
                    <a:satOff val="-2841"/>
                    <a:lumOff val="-1089"/>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2" name="Elipse 73"/>
            <p:cNvSpPr/>
            <p:nvPr/>
          </p:nvSpPr>
          <p:spPr>
            <a:xfrm>
              <a:off x="11581899" y="3536561"/>
              <a:ext cx="365083" cy="365083"/>
            </a:xfrm>
            <a:prstGeom prst="ellipse">
              <a:avLst/>
            </a:prstGeom>
            <a:gradFill rotWithShape="1">
              <a:gsLst>
                <a:gs pos="0">
                  <a:srgbClr val="4472C4">
                    <a:hueOff val="-2451115"/>
                    <a:satOff val="-3409"/>
                    <a:lumOff val="-1307"/>
                    <a:alphaOff val="0"/>
                    <a:satMod val="103000"/>
                    <a:lumMod val="102000"/>
                    <a:tint val="94000"/>
                  </a:srgbClr>
                </a:gs>
                <a:gs pos="50000">
                  <a:srgbClr val="4472C4">
                    <a:hueOff val="-2451115"/>
                    <a:satOff val="-3409"/>
                    <a:lumOff val="-1307"/>
                    <a:alphaOff val="0"/>
                    <a:satMod val="110000"/>
                    <a:lumMod val="100000"/>
                    <a:shade val="100000"/>
                  </a:srgbClr>
                </a:gs>
                <a:gs pos="100000">
                  <a:srgbClr val="4472C4">
                    <a:hueOff val="-2451115"/>
                    <a:satOff val="-3409"/>
                    <a:lumOff val="-130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3" name="Elipse 74"/>
            <p:cNvSpPr/>
            <p:nvPr/>
          </p:nvSpPr>
          <p:spPr>
            <a:xfrm>
              <a:off x="12037258" y="3894342"/>
              <a:ext cx="232325" cy="232325"/>
            </a:xfrm>
            <a:prstGeom prst="ellipse">
              <a:avLst/>
            </a:prstGeom>
            <a:gradFill rotWithShape="1">
              <a:gsLst>
                <a:gs pos="0">
                  <a:srgbClr val="4472C4">
                    <a:hueOff val="-2859634"/>
                    <a:satOff val="-3978"/>
                    <a:lumOff val="-1525"/>
                    <a:alphaOff val="0"/>
                    <a:satMod val="103000"/>
                    <a:lumMod val="102000"/>
                    <a:tint val="94000"/>
                  </a:srgbClr>
                </a:gs>
                <a:gs pos="50000">
                  <a:srgbClr val="4472C4">
                    <a:hueOff val="-2859634"/>
                    <a:satOff val="-3978"/>
                    <a:lumOff val="-1525"/>
                    <a:alphaOff val="0"/>
                    <a:satMod val="110000"/>
                    <a:lumMod val="100000"/>
                    <a:shade val="100000"/>
                  </a:srgbClr>
                </a:gs>
                <a:gs pos="100000">
                  <a:srgbClr val="4472C4">
                    <a:hueOff val="-2859634"/>
                    <a:satOff val="-3978"/>
                    <a:lumOff val="-152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4" name="Elipse 75"/>
            <p:cNvSpPr/>
            <p:nvPr/>
          </p:nvSpPr>
          <p:spPr>
            <a:xfrm>
              <a:off x="12232411" y="4252124"/>
              <a:ext cx="232325" cy="232325"/>
            </a:xfrm>
            <a:prstGeom prst="ellipse">
              <a:avLst/>
            </a:prstGeom>
            <a:gradFill rotWithShape="1">
              <a:gsLst>
                <a:gs pos="0">
                  <a:srgbClr val="4472C4">
                    <a:hueOff val="-3268153"/>
                    <a:satOff val="-4546"/>
                    <a:lumOff val="-1743"/>
                    <a:alphaOff val="0"/>
                    <a:satMod val="103000"/>
                    <a:lumMod val="102000"/>
                    <a:tint val="94000"/>
                  </a:srgbClr>
                </a:gs>
                <a:gs pos="50000">
                  <a:srgbClr val="4472C4">
                    <a:hueOff val="-3268153"/>
                    <a:satOff val="-4546"/>
                    <a:lumOff val="-1743"/>
                    <a:alphaOff val="0"/>
                    <a:satMod val="110000"/>
                    <a:lumMod val="100000"/>
                    <a:shade val="100000"/>
                  </a:srgbClr>
                </a:gs>
                <a:gs pos="100000">
                  <a:srgbClr val="4472C4">
                    <a:hueOff val="-3268153"/>
                    <a:satOff val="-4546"/>
                    <a:lumOff val="-174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5" name="Elipse 76"/>
            <p:cNvSpPr/>
            <p:nvPr/>
          </p:nvSpPr>
          <p:spPr>
            <a:xfrm>
              <a:off x="10541080" y="3569086"/>
              <a:ext cx="597408" cy="597408"/>
            </a:xfrm>
            <a:prstGeom prst="ellipse">
              <a:avLst/>
            </a:prstGeom>
            <a:gradFill rotWithShape="1">
              <a:gsLst>
                <a:gs pos="0">
                  <a:srgbClr val="4472C4">
                    <a:hueOff val="-3676672"/>
                    <a:satOff val="-5114"/>
                    <a:lumOff val="-1961"/>
                    <a:alphaOff val="0"/>
                    <a:satMod val="103000"/>
                    <a:lumMod val="102000"/>
                    <a:tint val="94000"/>
                  </a:srgbClr>
                </a:gs>
                <a:gs pos="50000">
                  <a:srgbClr val="4472C4">
                    <a:hueOff val="-3676672"/>
                    <a:satOff val="-5114"/>
                    <a:lumOff val="-1961"/>
                    <a:alphaOff val="0"/>
                    <a:satMod val="110000"/>
                    <a:lumMod val="100000"/>
                    <a:shade val="100000"/>
                  </a:srgbClr>
                </a:gs>
                <a:gs pos="100000">
                  <a:srgbClr val="4472C4">
                    <a:hueOff val="-3676672"/>
                    <a:satOff val="-5114"/>
                    <a:lumOff val="-196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6" name="Elipse 77"/>
            <p:cNvSpPr/>
            <p:nvPr/>
          </p:nvSpPr>
          <p:spPr>
            <a:xfrm>
              <a:off x="9272582" y="4805059"/>
              <a:ext cx="232325" cy="232325"/>
            </a:xfrm>
            <a:prstGeom prst="ellipse">
              <a:avLst/>
            </a:prstGeom>
            <a:gradFill rotWithShape="1">
              <a:gsLst>
                <a:gs pos="0">
                  <a:srgbClr val="4472C4">
                    <a:hueOff val="-4085191"/>
                    <a:satOff val="-5682"/>
                    <a:lumOff val="-2179"/>
                    <a:alphaOff val="0"/>
                    <a:satMod val="103000"/>
                    <a:lumMod val="102000"/>
                    <a:tint val="94000"/>
                  </a:srgbClr>
                </a:gs>
                <a:gs pos="50000">
                  <a:srgbClr val="4472C4">
                    <a:hueOff val="-4085191"/>
                    <a:satOff val="-5682"/>
                    <a:lumOff val="-2179"/>
                    <a:alphaOff val="0"/>
                    <a:satMod val="110000"/>
                    <a:lumMod val="100000"/>
                    <a:shade val="100000"/>
                  </a:srgbClr>
                </a:gs>
                <a:gs pos="100000">
                  <a:srgbClr val="4472C4">
                    <a:hueOff val="-4085191"/>
                    <a:satOff val="-5682"/>
                    <a:lumOff val="-2179"/>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7" name="Elipse 78"/>
            <p:cNvSpPr/>
            <p:nvPr/>
          </p:nvSpPr>
          <p:spPr>
            <a:xfrm>
              <a:off x="9467735" y="5097789"/>
              <a:ext cx="365083" cy="365083"/>
            </a:xfrm>
            <a:prstGeom prst="ellipse">
              <a:avLst/>
            </a:prstGeom>
            <a:gradFill rotWithShape="1">
              <a:gsLst>
                <a:gs pos="0">
                  <a:srgbClr val="4472C4">
                    <a:hueOff val="-4493710"/>
                    <a:satOff val="-6250"/>
                    <a:lumOff val="-2397"/>
                    <a:alphaOff val="0"/>
                    <a:satMod val="103000"/>
                    <a:lumMod val="102000"/>
                    <a:tint val="94000"/>
                  </a:srgbClr>
                </a:gs>
                <a:gs pos="50000">
                  <a:srgbClr val="4472C4">
                    <a:hueOff val="-4493710"/>
                    <a:satOff val="-6250"/>
                    <a:lumOff val="-2397"/>
                    <a:alphaOff val="0"/>
                    <a:satMod val="110000"/>
                    <a:lumMod val="100000"/>
                    <a:shade val="100000"/>
                  </a:srgbClr>
                </a:gs>
                <a:gs pos="100000">
                  <a:srgbClr val="4472C4">
                    <a:hueOff val="-4493710"/>
                    <a:satOff val="-6250"/>
                    <a:lumOff val="-239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8" name="Elipse 79"/>
            <p:cNvSpPr/>
            <p:nvPr/>
          </p:nvSpPr>
          <p:spPr>
            <a:xfrm>
              <a:off x="9955619" y="5357994"/>
              <a:ext cx="531030" cy="531030"/>
            </a:xfrm>
            <a:prstGeom prst="ellipse">
              <a:avLst/>
            </a:prstGeom>
            <a:gradFill rotWithShape="1">
              <a:gsLst>
                <a:gs pos="0">
                  <a:srgbClr val="4472C4">
                    <a:hueOff val="-4902230"/>
                    <a:satOff val="-6819"/>
                    <a:lumOff val="-2615"/>
                    <a:alphaOff val="0"/>
                    <a:satMod val="103000"/>
                    <a:lumMod val="102000"/>
                    <a:tint val="94000"/>
                  </a:srgbClr>
                </a:gs>
                <a:gs pos="50000">
                  <a:srgbClr val="4472C4">
                    <a:hueOff val="-4902230"/>
                    <a:satOff val="-6819"/>
                    <a:lumOff val="-2615"/>
                    <a:alphaOff val="0"/>
                    <a:satMod val="110000"/>
                    <a:lumMod val="100000"/>
                    <a:shade val="100000"/>
                  </a:srgbClr>
                </a:gs>
                <a:gs pos="100000">
                  <a:srgbClr val="4472C4">
                    <a:hueOff val="-4902230"/>
                    <a:satOff val="-6819"/>
                    <a:lumOff val="-261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9" name="Elipse 80"/>
            <p:cNvSpPr/>
            <p:nvPr/>
          </p:nvSpPr>
          <p:spPr>
            <a:xfrm>
              <a:off x="10638657" y="5780827"/>
              <a:ext cx="232325" cy="232325"/>
            </a:xfrm>
            <a:prstGeom prst="ellipse">
              <a:avLst/>
            </a:prstGeom>
            <a:gradFill rotWithShape="1">
              <a:gsLst>
                <a:gs pos="0">
                  <a:srgbClr val="4472C4">
                    <a:hueOff val="-5310748"/>
                    <a:satOff val="-7387"/>
                    <a:lumOff val="-2833"/>
                    <a:alphaOff val="0"/>
                    <a:satMod val="103000"/>
                    <a:lumMod val="102000"/>
                    <a:tint val="94000"/>
                  </a:srgbClr>
                </a:gs>
                <a:gs pos="50000">
                  <a:srgbClr val="4472C4">
                    <a:hueOff val="-5310748"/>
                    <a:satOff val="-7387"/>
                    <a:lumOff val="-2833"/>
                    <a:alphaOff val="0"/>
                    <a:satMod val="110000"/>
                    <a:lumMod val="100000"/>
                    <a:shade val="100000"/>
                  </a:srgbClr>
                </a:gs>
                <a:gs pos="100000">
                  <a:srgbClr val="4472C4">
                    <a:hueOff val="-5310748"/>
                    <a:satOff val="-7387"/>
                    <a:lumOff val="-283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0" name="Elipse 81"/>
            <p:cNvSpPr/>
            <p:nvPr/>
          </p:nvSpPr>
          <p:spPr>
            <a:xfrm>
              <a:off x="10768759" y="5357994"/>
              <a:ext cx="365083" cy="365083"/>
            </a:xfrm>
            <a:prstGeom prst="ellipse">
              <a:avLst/>
            </a:prstGeom>
            <a:gradFill rotWithShape="1">
              <a:gsLst>
                <a:gs pos="0">
                  <a:srgbClr val="4472C4">
                    <a:hueOff val="-5719268"/>
                    <a:satOff val="-7955"/>
                    <a:lumOff val="-3050"/>
                    <a:alphaOff val="0"/>
                    <a:satMod val="103000"/>
                    <a:lumMod val="102000"/>
                    <a:tint val="94000"/>
                  </a:srgbClr>
                </a:gs>
                <a:gs pos="50000">
                  <a:srgbClr val="4472C4">
                    <a:hueOff val="-5719268"/>
                    <a:satOff val="-7955"/>
                    <a:lumOff val="-3050"/>
                    <a:alphaOff val="0"/>
                    <a:satMod val="110000"/>
                    <a:lumMod val="100000"/>
                    <a:shade val="100000"/>
                  </a:srgbClr>
                </a:gs>
                <a:gs pos="100000">
                  <a:srgbClr val="4472C4">
                    <a:hueOff val="-5719268"/>
                    <a:satOff val="-7955"/>
                    <a:lumOff val="-305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1" name="Elipse 82"/>
            <p:cNvSpPr/>
            <p:nvPr/>
          </p:nvSpPr>
          <p:spPr>
            <a:xfrm>
              <a:off x="11094015" y="5813353"/>
              <a:ext cx="232325" cy="232325"/>
            </a:xfrm>
            <a:prstGeom prst="ellipse">
              <a:avLst/>
            </a:prstGeom>
            <a:gradFill rotWithShape="1">
              <a:gsLst>
                <a:gs pos="0">
                  <a:srgbClr val="4472C4">
                    <a:hueOff val="-6127787"/>
                    <a:satOff val="-8523"/>
                    <a:lumOff val="-3268"/>
                    <a:alphaOff val="0"/>
                    <a:satMod val="103000"/>
                    <a:lumMod val="102000"/>
                    <a:tint val="94000"/>
                  </a:srgbClr>
                </a:gs>
                <a:gs pos="50000">
                  <a:srgbClr val="4472C4">
                    <a:hueOff val="-6127787"/>
                    <a:satOff val="-8523"/>
                    <a:lumOff val="-3268"/>
                    <a:alphaOff val="0"/>
                    <a:satMod val="110000"/>
                    <a:lumMod val="100000"/>
                    <a:shade val="100000"/>
                  </a:srgbClr>
                </a:gs>
                <a:gs pos="100000">
                  <a:srgbClr val="4472C4">
                    <a:hueOff val="-6127787"/>
                    <a:satOff val="-8523"/>
                    <a:lumOff val="-326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2" name="Elipse 83"/>
            <p:cNvSpPr/>
            <p:nvPr/>
          </p:nvSpPr>
          <p:spPr>
            <a:xfrm>
              <a:off x="11386746" y="5292943"/>
              <a:ext cx="531030" cy="531030"/>
            </a:xfrm>
            <a:prstGeom prst="ellipse">
              <a:avLst/>
            </a:prstGeom>
            <a:gradFill rotWithShape="1">
              <a:gsLst>
                <a:gs pos="0">
                  <a:srgbClr val="4472C4">
                    <a:hueOff val="-6536306"/>
                    <a:satOff val="-9092"/>
                    <a:lumOff val="-3486"/>
                    <a:alphaOff val="0"/>
                    <a:satMod val="103000"/>
                    <a:lumMod val="102000"/>
                    <a:tint val="94000"/>
                  </a:srgbClr>
                </a:gs>
                <a:gs pos="50000">
                  <a:srgbClr val="4472C4">
                    <a:hueOff val="-6536306"/>
                    <a:satOff val="-9092"/>
                    <a:lumOff val="-3486"/>
                    <a:alphaOff val="0"/>
                    <a:satMod val="110000"/>
                    <a:lumMod val="100000"/>
                    <a:shade val="100000"/>
                  </a:srgbClr>
                </a:gs>
                <a:gs pos="100000">
                  <a:srgbClr val="4472C4">
                    <a:hueOff val="-6536306"/>
                    <a:satOff val="-9092"/>
                    <a:lumOff val="-3486"/>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23" name="Elipse 84"/>
            <p:cNvSpPr/>
            <p:nvPr/>
          </p:nvSpPr>
          <p:spPr>
            <a:xfrm>
              <a:off x="12102309" y="5162841"/>
              <a:ext cx="365083" cy="365083"/>
            </a:xfrm>
            <a:prstGeom prst="ellipse">
              <a:avLst/>
            </a:prstGeom>
            <a:gradFill rotWithShape="1">
              <a:gsLst>
                <a:gs pos="0">
                  <a:srgbClr val="4472C4">
                    <a:hueOff val="-6944825"/>
                    <a:satOff val="-9660"/>
                    <a:lumOff val="-3704"/>
                    <a:alphaOff val="0"/>
                    <a:satMod val="103000"/>
                    <a:lumMod val="102000"/>
                    <a:tint val="94000"/>
                  </a:srgbClr>
                </a:gs>
                <a:gs pos="50000">
                  <a:srgbClr val="4472C4">
                    <a:hueOff val="-6944825"/>
                    <a:satOff val="-9660"/>
                    <a:lumOff val="-3704"/>
                    <a:alphaOff val="0"/>
                    <a:satMod val="110000"/>
                    <a:lumMod val="100000"/>
                    <a:shade val="100000"/>
                  </a:srgbClr>
                </a:gs>
                <a:gs pos="100000">
                  <a:srgbClr val="4472C4">
                    <a:hueOff val="-6944825"/>
                    <a:satOff val="-9660"/>
                    <a:lumOff val="-370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grpSp>
      <p:sp>
        <p:nvSpPr>
          <p:cNvPr id="24" name="Rectángulo redondeado 85"/>
          <p:cNvSpPr/>
          <p:nvPr/>
        </p:nvSpPr>
        <p:spPr>
          <a:xfrm>
            <a:off x="558330" y="1133128"/>
            <a:ext cx="1215637" cy="1185445"/>
          </a:xfrm>
          <a:prstGeom prst="roundRect">
            <a:avLst>
              <a:gd name="adj" fmla="val 10000"/>
            </a:avLst>
          </a:prstGeom>
          <a:solidFill>
            <a:srgbClr val="FFC000">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5" name="Forma libre 86"/>
          <p:cNvSpPr/>
          <p:nvPr/>
        </p:nvSpPr>
        <p:spPr>
          <a:xfrm>
            <a:off x="756225" y="2155648"/>
            <a:ext cx="1215637" cy="839397"/>
          </a:xfrm>
          <a:custGeom>
            <a:avLst/>
            <a:gdLst>
              <a:gd name="connsiteX0" fmla="*/ 0 w 599003"/>
              <a:gd name="connsiteY0" fmla="*/ 59900 h 599003"/>
              <a:gd name="connsiteX1" fmla="*/ 59900 w 599003"/>
              <a:gd name="connsiteY1" fmla="*/ 0 h 599003"/>
              <a:gd name="connsiteX2" fmla="*/ 539103 w 599003"/>
              <a:gd name="connsiteY2" fmla="*/ 0 h 599003"/>
              <a:gd name="connsiteX3" fmla="*/ 599003 w 599003"/>
              <a:gd name="connsiteY3" fmla="*/ 59900 h 599003"/>
              <a:gd name="connsiteX4" fmla="*/ 599003 w 599003"/>
              <a:gd name="connsiteY4" fmla="*/ 539103 h 599003"/>
              <a:gd name="connsiteX5" fmla="*/ 539103 w 599003"/>
              <a:gd name="connsiteY5" fmla="*/ 599003 h 599003"/>
              <a:gd name="connsiteX6" fmla="*/ 59900 w 599003"/>
              <a:gd name="connsiteY6" fmla="*/ 599003 h 599003"/>
              <a:gd name="connsiteX7" fmla="*/ 0 w 599003"/>
              <a:gd name="connsiteY7" fmla="*/ 539103 h 599003"/>
              <a:gd name="connsiteX8" fmla="*/ 0 w 599003"/>
              <a:gd name="connsiteY8" fmla="*/ 59900 h 5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003" h="599003">
                <a:moveTo>
                  <a:pt x="0" y="59900"/>
                </a:moveTo>
                <a:cubicBezTo>
                  <a:pt x="0" y="26818"/>
                  <a:pt x="26818" y="0"/>
                  <a:pt x="59900" y="0"/>
                </a:cubicBezTo>
                <a:lnTo>
                  <a:pt x="539103" y="0"/>
                </a:lnTo>
                <a:cubicBezTo>
                  <a:pt x="572185" y="0"/>
                  <a:pt x="599003" y="26818"/>
                  <a:pt x="599003" y="59900"/>
                </a:cubicBezTo>
                <a:lnTo>
                  <a:pt x="599003" y="539103"/>
                </a:lnTo>
                <a:cubicBezTo>
                  <a:pt x="599003" y="572185"/>
                  <a:pt x="572185" y="599003"/>
                  <a:pt x="539103" y="599003"/>
                </a:cubicBezTo>
                <a:lnTo>
                  <a:pt x="59900" y="599003"/>
                </a:lnTo>
                <a:cubicBezTo>
                  <a:pt x="26818" y="599003"/>
                  <a:pt x="0" y="572185"/>
                  <a:pt x="0" y="539103"/>
                </a:cubicBezTo>
                <a:lnTo>
                  <a:pt x="0" y="59900"/>
                </a:lnTo>
                <a:close/>
              </a:path>
            </a:pathLst>
          </a:cu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0306" tIns="50306" rIns="50306" bIns="50306" numCol="1" spcCol="1270" anchor="ctr" anchorCtr="0">
            <a:noAutofit/>
          </a:bodyPr>
          <a:lstStyle/>
          <a:p>
            <a:pPr marL="0" marR="0" lvl="0" indent="0" algn="ctr" defTabSz="433388" eaLnBrk="1" fontAlgn="auto" latinLnBrk="0" hangingPunct="1">
              <a:lnSpc>
                <a:spcPct val="90000"/>
              </a:lnSpc>
              <a:spcBef>
                <a:spcPct val="0"/>
              </a:spcBef>
              <a:spcAft>
                <a:spcPct val="35000"/>
              </a:spcAft>
              <a:buClrTx/>
              <a:buSzTx/>
              <a:buFontTx/>
              <a:buNone/>
              <a:tabLst/>
              <a:defRPr/>
            </a:pPr>
            <a:endParaRPr kumimoji="0" lang="es-MX" sz="975"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6" name="Rectángulo redondeado 87"/>
          <p:cNvSpPr/>
          <p:nvPr/>
        </p:nvSpPr>
        <p:spPr>
          <a:xfrm>
            <a:off x="2185304" y="1724249"/>
            <a:ext cx="1215637" cy="1185445"/>
          </a:xfrm>
          <a:prstGeom prst="roundRect">
            <a:avLst>
              <a:gd name="adj" fmla="val 10000"/>
            </a:avLst>
          </a:prstGeom>
          <a:solidFill>
            <a:srgbClr val="FFC000">
              <a:tint val="50000"/>
              <a:hueOff val="1437488"/>
              <a:satOff val="-7881"/>
              <a:lumOff val="852"/>
              <a:alphaOff val="0"/>
            </a:srgbClr>
          </a:solidFill>
          <a:ln w="12700" cap="flat" cmpd="sng" algn="ctr">
            <a:solidFill>
              <a:sysClr val="window" lastClr="FFFFFF">
                <a:hueOff val="0"/>
                <a:satOff val="0"/>
                <a:lumOff val="0"/>
                <a:alphaOff val="0"/>
              </a:sysClr>
            </a:solidFill>
            <a:prstDash val="solid"/>
            <a:miter lim="800000"/>
          </a:ln>
          <a:effectLst/>
        </p:spPr>
      </p:sp>
      <p:sp>
        <p:nvSpPr>
          <p:cNvPr id="27" name="Forma libre 88"/>
          <p:cNvSpPr/>
          <p:nvPr/>
        </p:nvSpPr>
        <p:spPr>
          <a:xfrm>
            <a:off x="2383197" y="2746770"/>
            <a:ext cx="1215637" cy="839397"/>
          </a:xfrm>
          <a:custGeom>
            <a:avLst/>
            <a:gdLst>
              <a:gd name="connsiteX0" fmla="*/ 0 w 599003"/>
              <a:gd name="connsiteY0" fmla="*/ 59900 h 599003"/>
              <a:gd name="connsiteX1" fmla="*/ 59900 w 599003"/>
              <a:gd name="connsiteY1" fmla="*/ 0 h 599003"/>
              <a:gd name="connsiteX2" fmla="*/ 539103 w 599003"/>
              <a:gd name="connsiteY2" fmla="*/ 0 h 599003"/>
              <a:gd name="connsiteX3" fmla="*/ 599003 w 599003"/>
              <a:gd name="connsiteY3" fmla="*/ 59900 h 599003"/>
              <a:gd name="connsiteX4" fmla="*/ 599003 w 599003"/>
              <a:gd name="connsiteY4" fmla="*/ 539103 h 599003"/>
              <a:gd name="connsiteX5" fmla="*/ 539103 w 599003"/>
              <a:gd name="connsiteY5" fmla="*/ 599003 h 599003"/>
              <a:gd name="connsiteX6" fmla="*/ 59900 w 599003"/>
              <a:gd name="connsiteY6" fmla="*/ 599003 h 599003"/>
              <a:gd name="connsiteX7" fmla="*/ 0 w 599003"/>
              <a:gd name="connsiteY7" fmla="*/ 539103 h 599003"/>
              <a:gd name="connsiteX8" fmla="*/ 0 w 599003"/>
              <a:gd name="connsiteY8" fmla="*/ 59900 h 5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003" h="599003">
                <a:moveTo>
                  <a:pt x="0" y="59900"/>
                </a:moveTo>
                <a:cubicBezTo>
                  <a:pt x="0" y="26818"/>
                  <a:pt x="26818" y="0"/>
                  <a:pt x="59900" y="0"/>
                </a:cubicBezTo>
                <a:lnTo>
                  <a:pt x="539103" y="0"/>
                </a:lnTo>
                <a:cubicBezTo>
                  <a:pt x="572185" y="0"/>
                  <a:pt x="599003" y="26818"/>
                  <a:pt x="599003" y="59900"/>
                </a:cubicBezTo>
                <a:lnTo>
                  <a:pt x="599003" y="539103"/>
                </a:lnTo>
                <a:cubicBezTo>
                  <a:pt x="599003" y="572185"/>
                  <a:pt x="572185" y="599003"/>
                  <a:pt x="539103" y="599003"/>
                </a:cubicBezTo>
                <a:lnTo>
                  <a:pt x="59900" y="599003"/>
                </a:lnTo>
                <a:cubicBezTo>
                  <a:pt x="26818" y="599003"/>
                  <a:pt x="0" y="572185"/>
                  <a:pt x="0" y="539103"/>
                </a:cubicBezTo>
                <a:lnTo>
                  <a:pt x="0" y="59900"/>
                </a:lnTo>
                <a:close/>
              </a:path>
            </a:pathLst>
          </a:custGeom>
          <a:solidFill>
            <a:srgbClr val="FFC000">
              <a:hueOff val="1299462"/>
              <a:satOff val="-5996"/>
              <a:lumOff val="221"/>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7453" tIns="87453" rIns="87453" bIns="87453" numCol="1" spcCol="1270" anchor="ctr" anchorCtr="0">
            <a:noAutofit/>
          </a:bodyPr>
          <a:lstStyle/>
          <a:p>
            <a:pPr marL="0" marR="0" lvl="0" indent="0" algn="ctr" defTabSz="866775" eaLnBrk="1" fontAlgn="auto" latinLnBrk="0" hangingPunct="1">
              <a:lnSpc>
                <a:spcPct val="90000"/>
              </a:lnSpc>
              <a:spcBef>
                <a:spcPct val="0"/>
              </a:spcBef>
              <a:spcAft>
                <a:spcPct val="35000"/>
              </a:spcAft>
              <a:buClrTx/>
              <a:buSzTx/>
              <a:buFontTx/>
              <a:buNone/>
              <a:tabLst/>
              <a:defRPr/>
            </a:pPr>
            <a:endParaRPr kumimoji="0" lang="es-MX" sz="195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8" name="Rectángulo redondeado 89"/>
          <p:cNvSpPr/>
          <p:nvPr/>
        </p:nvSpPr>
        <p:spPr>
          <a:xfrm>
            <a:off x="3745494" y="1133128"/>
            <a:ext cx="1215637" cy="1185445"/>
          </a:xfrm>
          <a:prstGeom prst="roundRect">
            <a:avLst>
              <a:gd name="adj" fmla="val 10000"/>
            </a:avLst>
          </a:prstGeom>
          <a:solidFill>
            <a:srgbClr val="FFC000">
              <a:tint val="50000"/>
              <a:hueOff val="2874975"/>
              <a:satOff val="-15762"/>
              <a:lumOff val="1703"/>
              <a:alphaOff val="0"/>
            </a:srgbClr>
          </a:solidFill>
          <a:ln w="12700" cap="flat" cmpd="sng" algn="ctr">
            <a:solidFill>
              <a:sysClr val="window" lastClr="FFFFFF">
                <a:hueOff val="0"/>
                <a:satOff val="0"/>
                <a:lumOff val="0"/>
                <a:alphaOff val="0"/>
              </a:sysClr>
            </a:solidFill>
            <a:prstDash val="solid"/>
            <a:miter lim="800000"/>
          </a:ln>
          <a:effectLst/>
        </p:spPr>
      </p:sp>
      <p:sp>
        <p:nvSpPr>
          <p:cNvPr id="29" name="Forma libre 90"/>
          <p:cNvSpPr/>
          <p:nvPr/>
        </p:nvSpPr>
        <p:spPr>
          <a:xfrm>
            <a:off x="3943388" y="2155648"/>
            <a:ext cx="1215637" cy="839397"/>
          </a:xfrm>
          <a:custGeom>
            <a:avLst/>
            <a:gdLst>
              <a:gd name="connsiteX0" fmla="*/ 0 w 599003"/>
              <a:gd name="connsiteY0" fmla="*/ 59900 h 599003"/>
              <a:gd name="connsiteX1" fmla="*/ 59900 w 599003"/>
              <a:gd name="connsiteY1" fmla="*/ 0 h 599003"/>
              <a:gd name="connsiteX2" fmla="*/ 539103 w 599003"/>
              <a:gd name="connsiteY2" fmla="*/ 0 h 599003"/>
              <a:gd name="connsiteX3" fmla="*/ 599003 w 599003"/>
              <a:gd name="connsiteY3" fmla="*/ 59900 h 599003"/>
              <a:gd name="connsiteX4" fmla="*/ 599003 w 599003"/>
              <a:gd name="connsiteY4" fmla="*/ 539103 h 599003"/>
              <a:gd name="connsiteX5" fmla="*/ 539103 w 599003"/>
              <a:gd name="connsiteY5" fmla="*/ 599003 h 599003"/>
              <a:gd name="connsiteX6" fmla="*/ 59900 w 599003"/>
              <a:gd name="connsiteY6" fmla="*/ 599003 h 599003"/>
              <a:gd name="connsiteX7" fmla="*/ 0 w 599003"/>
              <a:gd name="connsiteY7" fmla="*/ 539103 h 599003"/>
              <a:gd name="connsiteX8" fmla="*/ 0 w 599003"/>
              <a:gd name="connsiteY8" fmla="*/ 59900 h 5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003" h="599003">
                <a:moveTo>
                  <a:pt x="0" y="59900"/>
                </a:moveTo>
                <a:cubicBezTo>
                  <a:pt x="0" y="26818"/>
                  <a:pt x="26818" y="0"/>
                  <a:pt x="59900" y="0"/>
                </a:cubicBezTo>
                <a:lnTo>
                  <a:pt x="539103" y="0"/>
                </a:lnTo>
                <a:cubicBezTo>
                  <a:pt x="572185" y="0"/>
                  <a:pt x="599003" y="26818"/>
                  <a:pt x="599003" y="59900"/>
                </a:cubicBezTo>
                <a:lnTo>
                  <a:pt x="599003" y="539103"/>
                </a:lnTo>
                <a:cubicBezTo>
                  <a:pt x="599003" y="572185"/>
                  <a:pt x="572185" y="599003"/>
                  <a:pt x="539103" y="599003"/>
                </a:cubicBezTo>
                <a:lnTo>
                  <a:pt x="59900" y="599003"/>
                </a:lnTo>
                <a:cubicBezTo>
                  <a:pt x="26818" y="599003"/>
                  <a:pt x="0" y="572185"/>
                  <a:pt x="0" y="539103"/>
                </a:cubicBezTo>
                <a:lnTo>
                  <a:pt x="0" y="59900"/>
                </a:lnTo>
                <a:close/>
              </a:path>
            </a:pathLst>
          </a:cu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7453" tIns="87453" rIns="87453" bIns="87453" numCol="1" spcCol="1270" anchor="ctr" anchorCtr="0">
            <a:noAutofit/>
          </a:bodyPr>
          <a:lstStyle/>
          <a:p>
            <a:pPr marL="0" marR="0" lvl="0" indent="0" algn="ctr" defTabSz="866775" eaLnBrk="1" fontAlgn="auto" latinLnBrk="0" hangingPunct="1">
              <a:lnSpc>
                <a:spcPct val="90000"/>
              </a:lnSpc>
              <a:spcBef>
                <a:spcPct val="0"/>
              </a:spcBef>
              <a:spcAft>
                <a:spcPct val="35000"/>
              </a:spcAft>
              <a:buClrTx/>
              <a:buSzTx/>
              <a:buFontTx/>
              <a:buNone/>
              <a:tabLst/>
              <a:defRPr/>
            </a:pPr>
            <a:endParaRPr kumimoji="0" lang="es-MX" sz="195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0" name="Rectángulo redondeado 91"/>
          <p:cNvSpPr/>
          <p:nvPr/>
        </p:nvSpPr>
        <p:spPr>
          <a:xfrm>
            <a:off x="5380931" y="1707086"/>
            <a:ext cx="1215637" cy="1185445"/>
          </a:xfrm>
          <a:prstGeom prst="roundRect">
            <a:avLst>
              <a:gd name="adj" fmla="val 10000"/>
            </a:avLst>
          </a:prstGeom>
          <a:solidFill>
            <a:srgbClr val="FFC000">
              <a:tint val="50000"/>
              <a:hueOff val="4312463"/>
              <a:satOff val="-23643"/>
              <a:lumOff val="2555"/>
              <a:alphaOff val="0"/>
            </a:srgbClr>
          </a:solidFill>
          <a:ln w="12700" cap="flat" cmpd="sng" algn="ctr">
            <a:solidFill>
              <a:sysClr val="window" lastClr="FFFFFF">
                <a:hueOff val="0"/>
                <a:satOff val="0"/>
                <a:lumOff val="0"/>
                <a:alphaOff val="0"/>
              </a:sysClr>
            </a:solidFill>
            <a:prstDash val="solid"/>
            <a:miter lim="800000"/>
          </a:ln>
          <a:effectLst/>
        </p:spPr>
      </p:sp>
      <p:sp>
        <p:nvSpPr>
          <p:cNvPr id="31" name="Forma libre 92"/>
          <p:cNvSpPr/>
          <p:nvPr/>
        </p:nvSpPr>
        <p:spPr>
          <a:xfrm>
            <a:off x="5578827" y="2729607"/>
            <a:ext cx="1215637" cy="839397"/>
          </a:xfrm>
          <a:custGeom>
            <a:avLst/>
            <a:gdLst>
              <a:gd name="connsiteX0" fmla="*/ 0 w 599003"/>
              <a:gd name="connsiteY0" fmla="*/ 59900 h 599003"/>
              <a:gd name="connsiteX1" fmla="*/ 59900 w 599003"/>
              <a:gd name="connsiteY1" fmla="*/ 0 h 599003"/>
              <a:gd name="connsiteX2" fmla="*/ 539103 w 599003"/>
              <a:gd name="connsiteY2" fmla="*/ 0 h 599003"/>
              <a:gd name="connsiteX3" fmla="*/ 599003 w 599003"/>
              <a:gd name="connsiteY3" fmla="*/ 59900 h 599003"/>
              <a:gd name="connsiteX4" fmla="*/ 599003 w 599003"/>
              <a:gd name="connsiteY4" fmla="*/ 539103 h 599003"/>
              <a:gd name="connsiteX5" fmla="*/ 539103 w 599003"/>
              <a:gd name="connsiteY5" fmla="*/ 599003 h 599003"/>
              <a:gd name="connsiteX6" fmla="*/ 59900 w 599003"/>
              <a:gd name="connsiteY6" fmla="*/ 599003 h 599003"/>
              <a:gd name="connsiteX7" fmla="*/ 0 w 599003"/>
              <a:gd name="connsiteY7" fmla="*/ 539103 h 599003"/>
              <a:gd name="connsiteX8" fmla="*/ 0 w 599003"/>
              <a:gd name="connsiteY8" fmla="*/ 59900 h 5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003" h="599003">
                <a:moveTo>
                  <a:pt x="0" y="59900"/>
                </a:moveTo>
                <a:cubicBezTo>
                  <a:pt x="0" y="26818"/>
                  <a:pt x="26818" y="0"/>
                  <a:pt x="59900" y="0"/>
                </a:cubicBezTo>
                <a:lnTo>
                  <a:pt x="539103" y="0"/>
                </a:lnTo>
                <a:cubicBezTo>
                  <a:pt x="572185" y="0"/>
                  <a:pt x="599003" y="26818"/>
                  <a:pt x="599003" y="59900"/>
                </a:cubicBezTo>
                <a:lnTo>
                  <a:pt x="599003" y="539103"/>
                </a:lnTo>
                <a:cubicBezTo>
                  <a:pt x="599003" y="572185"/>
                  <a:pt x="572185" y="599003"/>
                  <a:pt x="539103" y="599003"/>
                </a:cubicBezTo>
                <a:lnTo>
                  <a:pt x="59900" y="599003"/>
                </a:lnTo>
                <a:cubicBezTo>
                  <a:pt x="26818" y="599003"/>
                  <a:pt x="0" y="572185"/>
                  <a:pt x="0" y="539103"/>
                </a:cubicBezTo>
                <a:lnTo>
                  <a:pt x="0" y="59900"/>
                </a:lnTo>
                <a:close/>
              </a:path>
            </a:pathLst>
          </a:custGeom>
          <a:solidFill>
            <a:srgbClr val="FFC000">
              <a:hueOff val="3898385"/>
              <a:satOff val="-17988"/>
              <a:lumOff val="662"/>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0306" tIns="50306" rIns="50306" bIns="50306" numCol="1" spcCol="1270" anchor="ctr" anchorCtr="0">
            <a:noAutofit/>
          </a:bodyPr>
          <a:lstStyle/>
          <a:p>
            <a:pPr marL="0" marR="0" lvl="0" indent="0" algn="ctr" defTabSz="433388" eaLnBrk="1" fontAlgn="auto" latinLnBrk="0" hangingPunct="1">
              <a:lnSpc>
                <a:spcPct val="90000"/>
              </a:lnSpc>
              <a:spcBef>
                <a:spcPct val="0"/>
              </a:spcBef>
              <a:spcAft>
                <a:spcPct val="35000"/>
              </a:spcAft>
              <a:buClrTx/>
              <a:buSzTx/>
              <a:buFontTx/>
              <a:buNone/>
              <a:tabLst/>
              <a:defRPr/>
            </a:pPr>
            <a:endParaRPr kumimoji="0" lang="es-MX" sz="975"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2" name="Rectángulo redondeado 93"/>
          <p:cNvSpPr/>
          <p:nvPr/>
        </p:nvSpPr>
        <p:spPr>
          <a:xfrm>
            <a:off x="6983277" y="1133128"/>
            <a:ext cx="1215637" cy="1185445"/>
          </a:xfrm>
          <a:prstGeom prst="roundRect">
            <a:avLst>
              <a:gd name="adj" fmla="val 10000"/>
            </a:avLst>
          </a:prstGeom>
          <a:solidFill>
            <a:srgbClr val="FFC000">
              <a:tint val="50000"/>
              <a:hueOff val="5749951"/>
              <a:satOff val="-31524"/>
              <a:lumOff val="3407"/>
              <a:alphaOff val="0"/>
            </a:srgbClr>
          </a:solidFill>
          <a:ln w="12700" cap="flat" cmpd="sng" algn="ctr">
            <a:solidFill>
              <a:sysClr val="window" lastClr="FFFFFF">
                <a:hueOff val="0"/>
                <a:satOff val="0"/>
                <a:lumOff val="0"/>
                <a:alphaOff val="0"/>
              </a:sysClr>
            </a:solidFill>
            <a:prstDash val="solid"/>
            <a:miter lim="800000"/>
          </a:ln>
          <a:effectLst/>
        </p:spPr>
      </p:sp>
      <p:sp>
        <p:nvSpPr>
          <p:cNvPr id="33" name="Forma libre 94"/>
          <p:cNvSpPr/>
          <p:nvPr/>
        </p:nvSpPr>
        <p:spPr>
          <a:xfrm>
            <a:off x="7181171" y="2155648"/>
            <a:ext cx="1215637" cy="839397"/>
          </a:xfrm>
          <a:custGeom>
            <a:avLst/>
            <a:gdLst>
              <a:gd name="connsiteX0" fmla="*/ 0 w 599003"/>
              <a:gd name="connsiteY0" fmla="*/ 59900 h 599003"/>
              <a:gd name="connsiteX1" fmla="*/ 59900 w 599003"/>
              <a:gd name="connsiteY1" fmla="*/ 0 h 599003"/>
              <a:gd name="connsiteX2" fmla="*/ 539103 w 599003"/>
              <a:gd name="connsiteY2" fmla="*/ 0 h 599003"/>
              <a:gd name="connsiteX3" fmla="*/ 599003 w 599003"/>
              <a:gd name="connsiteY3" fmla="*/ 59900 h 599003"/>
              <a:gd name="connsiteX4" fmla="*/ 599003 w 599003"/>
              <a:gd name="connsiteY4" fmla="*/ 539103 h 599003"/>
              <a:gd name="connsiteX5" fmla="*/ 539103 w 599003"/>
              <a:gd name="connsiteY5" fmla="*/ 599003 h 599003"/>
              <a:gd name="connsiteX6" fmla="*/ 59900 w 599003"/>
              <a:gd name="connsiteY6" fmla="*/ 599003 h 599003"/>
              <a:gd name="connsiteX7" fmla="*/ 0 w 599003"/>
              <a:gd name="connsiteY7" fmla="*/ 539103 h 599003"/>
              <a:gd name="connsiteX8" fmla="*/ 0 w 599003"/>
              <a:gd name="connsiteY8" fmla="*/ 59900 h 5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003" h="599003">
                <a:moveTo>
                  <a:pt x="0" y="59900"/>
                </a:moveTo>
                <a:cubicBezTo>
                  <a:pt x="0" y="26818"/>
                  <a:pt x="26818" y="0"/>
                  <a:pt x="59900" y="0"/>
                </a:cubicBezTo>
                <a:lnTo>
                  <a:pt x="539103" y="0"/>
                </a:lnTo>
                <a:cubicBezTo>
                  <a:pt x="572185" y="0"/>
                  <a:pt x="599003" y="26818"/>
                  <a:pt x="599003" y="59900"/>
                </a:cubicBezTo>
                <a:lnTo>
                  <a:pt x="599003" y="539103"/>
                </a:lnTo>
                <a:cubicBezTo>
                  <a:pt x="599003" y="572185"/>
                  <a:pt x="572185" y="599003"/>
                  <a:pt x="539103" y="599003"/>
                </a:cubicBezTo>
                <a:lnTo>
                  <a:pt x="59900" y="599003"/>
                </a:lnTo>
                <a:cubicBezTo>
                  <a:pt x="26818" y="599003"/>
                  <a:pt x="0" y="572185"/>
                  <a:pt x="0" y="539103"/>
                </a:cubicBezTo>
                <a:lnTo>
                  <a:pt x="0" y="59900"/>
                </a:lnTo>
                <a:close/>
              </a:path>
            </a:pathLst>
          </a:cu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7453" tIns="87453" rIns="87453" bIns="87453" numCol="1" spcCol="1270" anchor="ctr" anchorCtr="0">
            <a:noAutofit/>
          </a:bodyPr>
          <a:lstStyle/>
          <a:p>
            <a:pPr marL="0" marR="0" lvl="0" indent="0" algn="ctr" defTabSz="866775" eaLnBrk="1" fontAlgn="auto" latinLnBrk="0" hangingPunct="1">
              <a:lnSpc>
                <a:spcPct val="90000"/>
              </a:lnSpc>
              <a:spcBef>
                <a:spcPct val="0"/>
              </a:spcBef>
              <a:spcAft>
                <a:spcPct val="35000"/>
              </a:spcAft>
              <a:buClrTx/>
              <a:buSzTx/>
              <a:buFontTx/>
              <a:buNone/>
              <a:tabLst/>
              <a:defRPr/>
            </a:pPr>
            <a:endParaRPr kumimoji="0" lang="es-MX" sz="195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4" name="CuadroTexto 95"/>
          <p:cNvSpPr txBox="1"/>
          <p:nvPr/>
        </p:nvSpPr>
        <p:spPr>
          <a:xfrm>
            <a:off x="531538" y="1211160"/>
            <a:ext cx="1312845"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rPr>
              <a:t>Fondo de Estabilización de los Ingresos Presupuestarios</a:t>
            </a:r>
          </a:p>
        </p:txBody>
      </p:sp>
      <p:sp>
        <p:nvSpPr>
          <p:cNvPr id="35" name="CuadroTexto 96"/>
          <p:cNvSpPr txBox="1"/>
          <p:nvPr/>
        </p:nvSpPr>
        <p:spPr>
          <a:xfrm>
            <a:off x="724792" y="2300459"/>
            <a:ext cx="122022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16,634.2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8.2%</a:t>
            </a:r>
          </a:p>
        </p:txBody>
      </p:sp>
      <p:sp>
        <p:nvSpPr>
          <p:cNvPr id="36" name="CuadroTexto 97"/>
          <p:cNvSpPr txBox="1"/>
          <p:nvPr/>
        </p:nvSpPr>
        <p:spPr>
          <a:xfrm>
            <a:off x="2135953" y="1733597"/>
            <a:ext cx="1370121"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rPr>
              <a:t>Fondo de Estabilización de los Ingresos de las Entidades Federativas</a:t>
            </a:r>
          </a:p>
        </p:txBody>
      </p:sp>
      <p:sp>
        <p:nvSpPr>
          <p:cNvPr id="37" name="CuadroTexto 98"/>
          <p:cNvSpPr txBox="1"/>
          <p:nvPr/>
        </p:nvSpPr>
        <p:spPr>
          <a:xfrm>
            <a:off x="2358570" y="2956664"/>
            <a:ext cx="122022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4,839.0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2.4% </a:t>
            </a:r>
          </a:p>
        </p:txBody>
      </p:sp>
      <p:sp>
        <p:nvSpPr>
          <p:cNvPr id="38" name="CuadroTexto 99"/>
          <p:cNvSpPr txBox="1"/>
          <p:nvPr/>
        </p:nvSpPr>
        <p:spPr>
          <a:xfrm>
            <a:off x="3738368" y="1300450"/>
            <a:ext cx="122276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rPr>
              <a:t>Fondo de Extracción de Hidrocarburos</a:t>
            </a:r>
          </a:p>
        </p:txBody>
      </p:sp>
      <p:sp>
        <p:nvSpPr>
          <p:cNvPr id="39" name="CuadroTexto 100"/>
          <p:cNvSpPr txBox="1"/>
          <p:nvPr/>
        </p:nvSpPr>
        <p:spPr>
          <a:xfrm>
            <a:off x="3940148" y="2300459"/>
            <a:ext cx="122276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2,718.7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1.3% </a:t>
            </a:r>
          </a:p>
        </p:txBody>
      </p:sp>
      <p:sp>
        <p:nvSpPr>
          <p:cNvPr id="40" name="CuadroTexto 101"/>
          <p:cNvSpPr txBox="1"/>
          <p:nvPr/>
        </p:nvSpPr>
        <p:spPr>
          <a:xfrm>
            <a:off x="5320484" y="1743004"/>
            <a:ext cx="1302877"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rPr>
              <a:t>Fondo Sectorial CONACYT-Secretaría de Energía-Hidrocarburos</a:t>
            </a:r>
          </a:p>
        </p:txBody>
      </p:sp>
      <p:sp>
        <p:nvSpPr>
          <p:cNvPr id="41" name="CuadroTexto 102"/>
          <p:cNvSpPr txBox="1"/>
          <p:nvPr/>
        </p:nvSpPr>
        <p:spPr>
          <a:xfrm>
            <a:off x="5593628" y="2929367"/>
            <a:ext cx="122276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3,194.5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1.6% </a:t>
            </a:r>
          </a:p>
        </p:txBody>
      </p:sp>
      <p:sp>
        <p:nvSpPr>
          <p:cNvPr id="42" name="CuadroTexto 103"/>
          <p:cNvSpPr txBox="1"/>
          <p:nvPr/>
        </p:nvSpPr>
        <p:spPr>
          <a:xfrm>
            <a:off x="6855117" y="1150394"/>
            <a:ext cx="1441141"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rPr>
              <a:t>Fondo de Investigación Científica y Desarrollo Tecnológico del IMP</a:t>
            </a:r>
          </a:p>
        </p:txBody>
      </p:sp>
      <p:sp>
        <p:nvSpPr>
          <p:cNvPr id="43" name="CuadroTexto 104"/>
          <p:cNvSpPr txBox="1"/>
          <p:nvPr/>
        </p:nvSpPr>
        <p:spPr>
          <a:xfrm>
            <a:off x="7160852" y="2352261"/>
            <a:ext cx="122276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737.2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0.4% </a:t>
            </a:r>
          </a:p>
        </p:txBody>
      </p:sp>
      <p:grpSp>
        <p:nvGrpSpPr>
          <p:cNvPr id="44" name="Grupo 105"/>
          <p:cNvGrpSpPr/>
          <p:nvPr/>
        </p:nvGrpSpPr>
        <p:grpSpPr>
          <a:xfrm>
            <a:off x="197212" y="3815157"/>
            <a:ext cx="6117761" cy="2661766"/>
            <a:chOff x="44812" y="4007594"/>
            <a:chExt cx="6117761" cy="2661766"/>
          </a:xfrm>
        </p:grpSpPr>
        <p:sp>
          <p:nvSpPr>
            <p:cNvPr id="45" name="Rectángulo redondeado 106"/>
            <p:cNvSpPr/>
            <p:nvPr/>
          </p:nvSpPr>
          <p:spPr>
            <a:xfrm>
              <a:off x="74066" y="4007594"/>
              <a:ext cx="1147304" cy="1464438"/>
            </a:xfrm>
            <a:prstGeom prst="roundRect">
              <a:avLst>
                <a:gd name="adj" fmla="val 10000"/>
              </a:avLst>
            </a:prstGeom>
            <a:solidFill>
              <a:srgbClr val="FFC000">
                <a:tint val="50000"/>
                <a:hueOff val="7187439"/>
                <a:satOff val="-39404"/>
                <a:lumOff val="4258"/>
                <a:alphaOff val="0"/>
              </a:srgbClr>
            </a:solidFill>
            <a:ln w="12700" cap="flat" cmpd="sng" algn="ctr">
              <a:solidFill>
                <a:sysClr val="window" lastClr="FFFFFF">
                  <a:hueOff val="0"/>
                  <a:satOff val="0"/>
                  <a:lumOff val="0"/>
                  <a:alphaOff val="0"/>
                </a:sysClr>
              </a:solidFill>
              <a:prstDash val="solid"/>
              <a:miter lim="800000"/>
            </a:ln>
            <a:effectLst/>
          </p:spPr>
        </p:sp>
        <p:sp>
          <p:nvSpPr>
            <p:cNvPr id="46" name="Forma libre 107"/>
            <p:cNvSpPr/>
            <p:nvPr/>
          </p:nvSpPr>
          <p:spPr>
            <a:xfrm>
              <a:off x="308032" y="5346175"/>
              <a:ext cx="1147304" cy="1026340"/>
            </a:xfrm>
            <a:custGeom>
              <a:avLst/>
              <a:gdLst>
                <a:gd name="connsiteX0" fmla="*/ 0 w 599003"/>
                <a:gd name="connsiteY0" fmla="*/ 59900 h 599003"/>
                <a:gd name="connsiteX1" fmla="*/ 59900 w 599003"/>
                <a:gd name="connsiteY1" fmla="*/ 0 h 599003"/>
                <a:gd name="connsiteX2" fmla="*/ 539103 w 599003"/>
                <a:gd name="connsiteY2" fmla="*/ 0 h 599003"/>
                <a:gd name="connsiteX3" fmla="*/ 599003 w 599003"/>
                <a:gd name="connsiteY3" fmla="*/ 59900 h 599003"/>
                <a:gd name="connsiteX4" fmla="*/ 599003 w 599003"/>
                <a:gd name="connsiteY4" fmla="*/ 539103 h 599003"/>
                <a:gd name="connsiteX5" fmla="*/ 539103 w 599003"/>
                <a:gd name="connsiteY5" fmla="*/ 599003 h 599003"/>
                <a:gd name="connsiteX6" fmla="*/ 59900 w 599003"/>
                <a:gd name="connsiteY6" fmla="*/ 599003 h 599003"/>
                <a:gd name="connsiteX7" fmla="*/ 0 w 599003"/>
                <a:gd name="connsiteY7" fmla="*/ 539103 h 599003"/>
                <a:gd name="connsiteX8" fmla="*/ 0 w 599003"/>
                <a:gd name="connsiteY8" fmla="*/ 59900 h 5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003" h="599003">
                  <a:moveTo>
                    <a:pt x="0" y="59900"/>
                  </a:moveTo>
                  <a:cubicBezTo>
                    <a:pt x="0" y="26818"/>
                    <a:pt x="26818" y="0"/>
                    <a:pt x="59900" y="0"/>
                  </a:cubicBezTo>
                  <a:lnTo>
                    <a:pt x="539103" y="0"/>
                  </a:lnTo>
                  <a:cubicBezTo>
                    <a:pt x="572185" y="0"/>
                    <a:pt x="599003" y="26818"/>
                    <a:pt x="599003" y="59900"/>
                  </a:cubicBezTo>
                  <a:lnTo>
                    <a:pt x="599003" y="539103"/>
                  </a:lnTo>
                  <a:cubicBezTo>
                    <a:pt x="599003" y="572185"/>
                    <a:pt x="572185" y="599003"/>
                    <a:pt x="539103" y="599003"/>
                  </a:cubicBezTo>
                  <a:lnTo>
                    <a:pt x="59900" y="599003"/>
                  </a:lnTo>
                  <a:cubicBezTo>
                    <a:pt x="26818" y="599003"/>
                    <a:pt x="0" y="572185"/>
                    <a:pt x="0" y="539103"/>
                  </a:cubicBezTo>
                  <a:lnTo>
                    <a:pt x="0" y="59900"/>
                  </a:lnTo>
                  <a:close/>
                </a:path>
              </a:pathLst>
            </a:custGeom>
            <a:solidFill>
              <a:srgbClr val="FFC000">
                <a:hueOff val="6497308"/>
                <a:satOff val="-29980"/>
                <a:lumOff val="1103"/>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7453" tIns="87453" rIns="87453" bIns="87453" numCol="1" spcCol="1270" anchor="ctr" anchorCtr="0">
              <a:noAutofit/>
            </a:bodyPr>
            <a:lstStyle/>
            <a:p>
              <a:pPr marL="0" marR="0" lvl="0" indent="0" algn="ctr" defTabSz="866775" eaLnBrk="1" fontAlgn="auto" latinLnBrk="0" hangingPunct="1">
                <a:lnSpc>
                  <a:spcPct val="90000"/>
                </a:lnSpc>
                <a:spcBef>
                  <a:spcPct val="0"/>
                </a:spcBef>
                <a:spcAft>
                  <a:spcPct val="35000"/>
                </a:spcAft>
                <a:buClrTx/>
                <a:buSzTx/>
                <a:buFontTx/>
                <a:buNone/>
                <a:tabLst/>
                <a:defRPr/>
              </a:pPr>
              <a:endParaRPr kumimoji="0" lang="es-MX" sz="195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7" name="Rectángulo redondeado 108"/>
            <p:cNvSpPr/>
            <p:nvPr/>
          </p:nvSpPr>
          <p:spPr>
            <a:xfrm>
              <a:off x="1604141" y="4304439"/>
              <a:ext cx="1147304" cy="1464438"/>
            </a:xfrm>
            <a:prstGeom prst="roundRect">
              <a:avLst>
                <a:gd name="adj" fmla="val 10000"/>
              </a:avLst>
            </a:prstGeom>
            <a:solidFill>
              <a:srgbClr val="FFC000">
                <a:tint val="50000"/>
                <a:hueOff val="8624926"/>
                <a:satOff val="-47285"/>
                <a:lumOff val="5110"/>
                <a:alphaOff val="0"/>
              </a:srgbClr>
            </a:solidFill>
            <a:ln w="12700" cap="flat" cmpd="sng" algn="ctr">
              <a:solidFill>
                <a:sysClr val="window" lastClr="FFFFFF">
                  <a:hueOff val="0"/>
                  <a:satOff val="0"/>
                  <a:lumOff val="0"/>
                  <a:alphaOff val="0"/>
                </a:sysClr>
              </a:solidFill>
              <a:prstDash val="solid"/>
              <a:miter lim="800000"/>
            </a:ln>
            <a:effectLst/>
          </p:spPr>
        </p:sp>
        <p:sp>
          <p:nvSpPr>
            <p:cNvPr id="48" name="Forma libre 109"/>
            <p:cNvSpPr/>
            <p:nvPr/>
          </p:nvSpPr>
          <p:spPr>
            <a:xfrm>
              <a:off x="1838107" y="5643020"/>
              <a:ext cx="1147304" cy="1026340"/>
            </a:xfrm>
            <a:custGeom>
              <a:avLst/>
              <a:gdLst>
                <a:gd name="connsiteX0" fmla="*/ 0 w 599003"/>
                <a:gd name="connsiteY0" fmla="*/ 59900 h 599003"/>
                <a:gd name="connsiteX1" fmla="*/ 59900 w 599003"/>
                <a:gd name="connsiteY1" fmla="*/ 0 h 599003"/>
                <a:gd name="connsiteX2" fmla="*/ 539103 w 599003"/>
                <a:gd name="connsiteY2" fmla="*/ 0 h 599003"/>
                <a:gd name="connsiteX3" fmla="*/ 599003 w 599003"/>
                <a:gd name="connsiteY3" fmla="*/ 59900 h 599003"/>
                <a:gd name="connsiteX4" fmla="*/ 599003 w 599003"/>
                <a:gd name="connsiteY4" fmla="*/ 539103 h 599003"/>
                <a:gd name="connsiteX5" fmla="*/ 539103 w 599003"/>
                <a:gd name="connsiteY5" fmla="*/ 599003 h 599003"/>
                <a:gd name="connsiteX6" fmla="*/ 59900 w 599003"/>
                <a:gd name="connsiteY6" fmla="*/ 599003 h 599003"/>
                <a:gd name="connsiteX7" fmla="*/ 0 w 599003"/>
                <a:gd name="connsiteY7" fmla="*/ 539103 h 599003"/>
                <a:gd name="connsiteX8" fmla="*/ 0 w 599003"/>
                <a:gd name="connsiteY8" fmla="*/ 59900 h 5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003" h="599003">
                  <a:moveTo>
                    <a:pt x="0" y="59900"/>
                  </a:moveTo>
                  <a:cubicBezTo>
                    <a:pt x="0" y="26818"/>
                    <a:pt x="26818" y="0"/>
                    <a:pt x="59900" y="0"/>
                  </a:cubicBezTo>
                  <a:lnTo>
                    <a:pt x="539103" y="0"/>
                  </a:lnTo>
                  <a:cubicBezTo>
                    <a:pt x="572185" y="0"/>
                    <a:pt x="599003" y="26818"/>
                    <a:pt x="599003" y="59900"/>
                  </a:cubicBezTo>
                  <a:lnTo>
                    <a:pt x="599003" y="539103"/>
                  </a:lnTo>
                  <a:cubicBezTo>
                    <a:pt x="599003" y="572185"/>
                    <a:pt x="572185" y="599003"/>
                    <a:pt x="539103" y="599003"/>
                  </a:cubicBezTo>
                  <a:lnTo>
                    <a:pt x="59900" y="599003"/>
                  </a:lnTo>
                  <a:cubicBezTo>
                    <a:pt x="26818" y="599003"/>
                    <a:pt x="0" y="572185"/>
                    <a:pt x="0" y="539103"/>
                  </a:cubicBezTo>
                  <a:lnTo>
                    <a:pt x="0" y="59900"/>
                  </a:lnTo>
                  <a:close/>
                </a:path>
              </a:pathLst>
            </a:cu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0306" tIns="50306" rIns="50306" bIns="50306" numCol="1" spcCol="1270" anchor="ctr" anchorCtr="0">
              <a:noAutofit/>
            </a:bodyPr>
            <a:lstStyle/>
            <a:p>
              <a:pPr marL="0" marR="0" lvl="0" indent="0" algn="ctr" defTabSz="433388" eaLnBrk="1" fontAlgn="auto" latinLnBrk="0" hangingPunct="1">
                <a:lnSpc>
                  <a:spcPct val="90000"/>
                </a:lnSpc>
                <a:spcBef>
                  <a:spcPct val="0"/>
                </a:spcBef>
                <a:spcAft>
                  <a:spcPct val="35000"/>
                </a:spcAft>
                <a:buClrTx/>
                <a:buSzTx/>
                <a:buFontTx/>
                <a:buNone/>
                <a:tabLst/>
                <a:defRPr/>
              </a:pPr>
              <a:endParaRPr kumimoji="0" lang="es-MX" sz="975"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9" name="Rectángulo redondeado 110"/>
            <p:cNvSpPr/>
            <p:nvPr/>
          </p:nvSpPr>
          <p:spPr>
            <a:xfrm>
              <a:off x="3192722" y="4028796"/>
              <a:ext cx="1147304" cy="1464438"/>
            </a:xfrm>
            <a:prstGeom prst="roundRect">
              <a:avLst>
                <a:gd name="adj" fmla="val 10000"/>
              </a:avLst>
            </a:prstGeom>
            <a:solidFill>
              <a:srgbClr val="FFC000">
                <a:tint val="50000"/>
                <a:hueOff val="10062414"/>
                <a:satOff val="-55166"/>
                <a:lumOff val="5961"/>
                <a:alphaOff val="0"/>
              </a:srgbClr>
            </a:solidFill>
            <a:ln w="12700" cap="flat" cmpd="sng" algn="ctr">
              <a:solidFill>
                <a:sysClr val="window" lastClr="FFFFFF">
                  <a:hueOff val="0"/>
                  <a:satOff val="0"/>
                  <a:lumOff val="0"/>
                  <a:alphaOff val="0"/>
                </a:sysClr>
              </a:solidFill>
              <a:prstDash val="solid"/>
              <a:miter lim="800000"/>
            </a:ln>
            <a:effectLst/>
          </p:spPr>
        </p:sp>
        <p:sp>
          <p:nvSpPr>
            <p:cNvPr id="50" name="Forma libre 111"/>
            <p:cNvSpPr/>
            <p:nvPr/>
          </p:nvSpPr>
          <p:spPr>
            <a:xfrm>
              <a:off x="3426689" y="5367379"/>
              <a:ext cx="1147304" cy="1026340"/>
            </a:xfrm>
            <a:custGeom>
              <a:avLst/>
              <a:gdLst>
                <a:gd name="connsiteX0" fmla="*/ 0 w 599003"/>
                <a:gd name="connsiteY0" fmla="*/ 59900 h 599003"/>
                <a:gd name="connsiteX1" fmla="*/ 59900 w 599003"/>
                <a:gd name="connsiteY1" fmla="*/ 0 h 599003"/>
                <a:gd name="connsiteX2" fmla="*/ 539103 w 599003"/>
                <a:gd name="connsiteY2" fmla="*/ 0 h 599003"/>
                <a:gd name="connsiteX3" fmla="*/ 599003 w 599003"/>
                <a:gd name="connsiteY3" fmla="*/ 59900 h 599003"/>
                <a:gd name="connsiteX4" fmla="*/ 599003 w 599003"/>
                <a:gd name="connsiteY4" fmla="*/ 539103 h 599003"/>
                <a:gd name="connsiteX5" fmla="*/ 539103 w 599003"/>
                <a:gd name="connsiteY5" fmla="*/ 599003 h 599003"/>
                <a:gd name="connsiteX6" fmla="*/ 59900 w 599003"/>
                <a:gd name="connsiteY6" fmla="*/ 599003 h 599003"/>
                <a:gd name="connsiteX7" fmla="*/ 0 w 599003"/>
                <a:gd name="connsiteY7" fmla="*/ 539103 h 599003"/>
                <a:gd name="connsiteX8" fmla="*/ 0 w 599003"/>
                <a:gd name="connsiteY8" fmla="*/ 59900 h 5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003" h="599003">
                  <a:moveTo>
                    <a:pt x="0" y="59900"/>
                  </a:moveTo>
                  <a:cubicBezTo>
                    <a:pt x="0" y="26818"/>
                    <a:pt x="26818" y="0"/>
                    <a:pt x="59900" y="0"/>
                  </a:cubicBezTo>
                  <a:lnTo>
                    <a:pt x="539103" y="0"/>
                  </a:lnTo>
                  <a:cubicBezTo>
                    <a:pt x="572185" y="0"/>
                    <a:pt x="599003" y="26818"/>
                    <a:pt x="599003" y="59900"/>
                  </a:cubicBezTo>
                  <a:lnTo>
                    <a:pt x="599003" y="539103"/>
                  </a:lnTo>
                  <a:cubicBezTo>
                    <a:pt x="599003" y="572185"/>
                    <a:pt x="572185" y="599003"/>
                    <a:pt x="539103" y="599003"/>
                  </a:cubicBezTo>
                  <a:lnTo>
                    <a:pt x="59900" y="599003"/>
                  </a:lnTo>
                  <a:cubicBezTo>
                    <a:pt x="26818" y="599003"/>
                    <a:pt x="0" y="572185"/>
                    <a:pt x="0" y="539103"/>
                  </a:cubicBezTo>
                  <a:lnTo>
                    <a:pt x="0" y="59900"/>
                  </a:lnTo>
                  <a:close/>
                </a:path>
              </a:pathLst>
            </a:custGeom>
            <a:solidFill>
              <a:srgbClr val="FFC000">
                <a:hueOff val="9096231"/>
                <a:satOff val="-41972"/>
                <a:lumOff val="1544"/>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7453" tIns="87453" rIns="87453" bIns="87453" numCol="1" spcCol="1270" anchor="ctr" anchorCtr="0">
              <a:noAutofit/>
            </a:bodyPr>
            <a:lstStyle/>
            <a:p>
              <a:pPr marL="0" marR="0" lvl="0" indent="0" algn="ctr" defTabSz="866775" eaLnBrk="1" fontAlgn="auto" latinLnBrk="0" hangingPunct="1">
                <a:lnSpc>
                  <a:spcPct val="90000"/>
                </a:lnSpc>
                <a:spcBef>
                  <a:spcPct val="0"/>
                </a:spcBef>
                <a:spcAft>
                  <a:spcPct val="35000"/>
                </a:spcAft>
                <a:buClrTx/>
                <a:buSzTx/>
                <a:buFontTx/>
                <a:buNone/>
                <a:tabLst/>
                <a:defRPr/>
              </a:pPr>
              <a:endParaRPr kumimoji="0" lang="es-MX" sz="195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51" name="Rectángulo redondeado 112"/>
            <p:cNvSpPr/>
            <p:nvPr/>
          </p:nvSpPr>
          <p:spPr>
            <a:xfrm>
              <a:off x="4781303" y="4240828"/>
              <a:ext cx="1147304" cy="1464438"/>
            </a:xfrm>
            <a:prstGeom prst="roundRect">
              <a:avLst>
                <a:gd name="adj" fmla="val 10000"/>
              </a:avLst>
            </a:prstGeom>
            <a:solidFill>
              <a:srgbClr val="FFC000">
                <a:tint val="50000"/>
                <a:hueOff val="11499901"/>
                <a:satOff val="-63047"/>
                <a:lumOff val="6813"/>
                <a:alphaOff val="0"/>
              </a:srgbClr>
            </a:solidFill>
            <a:ln w="12700" cap="flat" cmpd="sng" algn="ctr">
              <a:solidFill>
                <a:sysClr val="window" lastClr="FFFFFF">
                  <a:hueOff val="0"/>
                  <a:satOff val="0"/>
                  <a:lumOff val="0"/>
                  <a:alphaOff val="0"/>
                </a:sysClr>
              </a:solidFill>
              <a:prstDash val="solid"/>
              <a:miter lim="800000"/>
            </a:ln>
            <a:effectLst/>
          </p:spPr>
        </p:sp>
        <p:sp>
          <p:nvSpPr>
            <p:cNvPr id="52" name="Forma libre 113"/>
            <p:cNvSpPr/>
            <p:nvPr/>
          </p:nvSpPr>
          <p:spPr>
            <a:xfrm>
              <a:off x="5015269" y="5579411"/>
              <a:ext cx="1147304" cy="1026340"/>
            </a:xfrm>
            <a:custGeom>
              <a:avLst/>
              <a:gdLst>
                <a:gd name="connsiteX0" fmla="*/ 0 w 599003"/>
                <a:gd name="connsiteY0" fmla="*/ 59900 h 599003"/>
                <a:gd name="connsiteX1" fmla="*/ 59900 w 599003"/>
                <a:gd name="connsiteY1" fmla="*/ 0 h 599003"/>
                <a:gd name="connsiteX2" fmla="*/ 539103 w 599003"/>
                <a:gd name="connsiteY2" fmla="*/ 0 h 599003"/>
                <a:gd name="connsiteX3" fmla="*/ 599003 w 599003"/>
                <a:gd name="connsiteY3" fmla="*/ 59900 h 599003"/>
                <a:gd name="connsiteX4" fmla="*/ 599003 w 599003"/>
                <a:gd name="connsiteY4" fmla="*/ 539103 h 599003"/>
                <a:gd name="connsiteX5" fmla="*/ 539103 w 599003"/>
                <a:gd name="connsiteY5" fmla="*/ 599003 h 599003"/>
                <a:gd name="connsiteX6" fmla="*/ 59900 w 599003"/>
                <a:gd name="connsiteY6" fmla="*/ 599003 h 599003"/>
                <a:gd name="connsiteX7" fmla="*/ 0 w 599003"/>
                <a:gd name="connsiteY7" fmla="*/ 539103 h 599003"/>
                <a:gd name="connsiteX8" fmla="*/ 0 w 599003"/>
                <a:gd name="connsiteY8" fmla="*/ 59900 h 5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003" h="599003">
                  <a:moveTo>
                    <a:pt x="0" y="59900"/>
                  </a:moveTo>
                  <a:cubicBezTo>
                    <a:pt x="0" y="26818"/>
                    <a:pt x="26818" y="0"/>
                    <a:pt x="59900" y="0"/>
                  </a:cubicBezTo>
                  <a:lnTo>
                    <a:pt x="539103" y="0"/>
                  </a:lnTo>
                  <a:cubicBezTo>
                    <a:pt x="572185" y="0"/>
                    <a:pt x="599003" y="26818"/>
                    <a:pt x="599003" y="59900"/>
                  </a:cubicBezTo>
                  <a:lnTo>
                    <a:pt x="599003" y="539103"/>
                  </a:lnTo>
                  <a:cubicBezTo>
                    <a:pt x="599003" y="572185"/>
                    <a:pt x="572185" y="599003"/>
                    <a:pt x="539103" y="599003"/>
                  </a:cubicBezTo>
                  <a:lnTo>
                    <a:pt x="59900" y="599003"/>
                  </a:lnTo>
                  <a:cubicBezTo>
                    <a:pt x="26818" y="599003"/>
                    <a:pt x="0" y="572185"/>
                    <a:pt x="0" y="539103"/>
                  </a:cubicBezTo>
                  <a:lnTo>
                    <a:pt x="0" y="59900"/>
                  </a:lnTo>
                  <a:close/>
                </a:path>
              </a:pathLst>
            </a:cu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87453" tIns="87453" rIns="87453" bIns="87453" numCol="1" spcCol="1270" anchor="ctr" anchorCtr="0">
              <a:noAutofit/>
            </a:bodyPr>
            <a:lstStyle/>
            <a:p>
              <a:pPr marL="0" marR="0" lvl="0" indent="0" algn="ctr" defTabSz="866775" eaLnBrk="1" fontAlgn="auto" latinLnBrk="0" hangingPunct="1">
                <a:lnSpc>
                  <a:spcPct val="90000"/>
                </a:lnSpc>
                <a:spcBef>
                  <a:spcPct val="0"/>
                </a:spcBef>
                <a:spcAft>
                  <a:spcPct val="35000"/>
                </a:spcAft>
                <a:buClrTx/>
                <a:buSzTx/>
                <a:buFontTx/>
                <a:buNone/>
                <a:tabLst/>
                <a:defRPr/>
              </a:pPr>
              <a:endParaRPr kumimoji="0" lang="es-MX" sz="195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53" name="CuadroTexto 114"/>
            <p:cNvSpPr txBox="1"/>
            <p:nvPr/>
          </p:nvSpPr>
          <p:spPr>
            <a:xfrm>
              <a:off x="4865305" y="4348305"/>
              <a:ext cx="1074778"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rPr>
                <a:t>Para cubrir el Presupuesto de Egresos de la Federación </a:t>
              </a:r>
            </a:p>
          </p:txBody>
        </p:sp>
        <p:sp>
          <p:nvSpPr>
            <p:cNvPr id="54" name="CuadroTexto 115"/>
            <p:cNvSpPr txBox="1"/>
            <p:nvPr/>
          </p:nvSpPr>
          <p:spPr>
            <a:xfrm>
              <a:off x="5003647" y="5819650"/>
              <a:ext cx="10599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173,781.0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 85.6%</a:t>
              </a:r>
            </a:p>
          </p:txBody>
        </p:sp>
        <p:sp>
          <p:nvSpPr>
            <p:cNvPr id="55" name="CuadroTexto 116"/>
            <p:cNvSpPr txBox="1"/>
            <p:nvPr/>
          </p:nvSpPr>
          <p:spPr>
            <a:xfrm>
              <a:off x="3261277" y="4516018"/>
              <a:ext cx="107477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rPr>
                <a:t>Municipios*</a:t>
              </a:r>
            </a:p>
          </p:txBody>
        </p:sp>
        <p:sp>
          <p:nvSpPr>
            <p:cNvPr id="56" name="CuadroTexto 117"/>
            <p:cNvSpPr txBox="1"/>
            <p:nvPr/>
          </p:nvSpPr>
          <p:spPr>
            <a:xfrm>
              <a:off x="3421364" y="5661248"/>
              <a:ext cx="10599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183.0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0.1% </a:t>
              </a:r>
            </a:p>
          </p:txBody>
        </p:sp>
        <p:sp>
          <p:nvSpPr>
            <p:cNvPr id="57" name="CuadroTexto 118"/>
            <p:cNvSpPr txBox="1"/>
            <p:nvPr/>
          </p:nvSpPr>
          <p:spPr>
            <a:xfrm>
              <a:off x="1669606" y="4333045"/>
              <a:ext cx="1143424"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rPr>
                <a:t>Para cubrir los costos de fiscalización en materia Petrolera de la ASF</a:t>
              </a:r>
            </a:p>
          </p:txBody>
        </p:sp>
        <p:sp>
          <p:nvSpPr>
            <p:cNvPr id="58" name="CuadroTexto 119"/>
            <p:cNvSpPr txBox="1"/>
            <p:nvPr/>
          </p:nvSpPr>
          <p:spPr>
            <a:xfrm>
              <a:off x="1907704" y="5805264"/>
              <a:ext cx="10599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10.2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0.0% </a:t>
              </a:r>
            </a:p>
          </p:txBody>
        </p:sp>
        <p:sp>
          <p:nvSpPr>
            <p:cNvPr id="59" name="CuadroTexto 120"/>
            <p:cNvSpPr txBox="1"/>
            <p:nvPr/>
          </p:nvSpPr>
          <p:spPr>
            <a:xfrm>
              <a:off x="44812" y="4141529"/>
              <a:ext cx="1142812"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smtClean="0">
                  <a:ln>
                    <a:noFill/>
                  </a:ln>
                  <a:solidFill>
                    <a:prstClr val="black"/>
                  </a:solidFill>
                  <a:effectLst/>
                  <a:uLnTx/>
                  <a:uFillTx/>
                </a:rPr>
                <a:t>Fondo Sectorial CONACYT-SE-Sustentabilidad Energética </a:t>
              </a:r>
            </a:p>
          </p:txBody>
        </p:sp>
        <p:sp>
          <p:nvSpPr>
            <p:cNvPr id="60" name="CuadroTexto 121"/>
            <p:cNvSpPr txBox="1"/>
            <p:nvPr/>
          </p:nvSpPr>
          <p:spPr>
            <a:xfrm>
              <a:off x="318081" y="5636413"/>
              <a:ext cx="10599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982.9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prstClr val="black"/>
                  </a:solidFill>
                  <a:effectLst/>
                  <a:uLnTx/>
                  <a:uFillTx/>
                </a:rPr>
                <a:t>0.5% </a:t>
              </a:r>
            </a:p>
          </p:txBody>
        </p:sp>
      </p:grpSp>
      <p:sp>
        <p:nvSpPr>
          <p:cNvPr id="61" name="Rectángulo redondeado 122"/>
          <p:cNvSpPr/>
          <p:nvPr/>
        </p:nvSpPr>
        <p:spPr>
          <a:xfrm>
            <a:off x="6807154" y="4471539"/>
            <a:ext cx="1868412" cy="995806"/>
          </a:xfrm>
          <a:prstGeom prst="roundRect">
            <a:avLst/>
          </a:prstGeom>
          <a:noFill/>
          <a:ln w="635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smtClean="0">
                <a:ln>
                  <a:noFill/>
                </a:ln>
                <a:solidFill>
                  <a:prstClr val="black"/>
                </a:solidFill>
                <a:effectLst/>
                <a:uLnTx/>
                <a:uFillTx/>
                <a:latin typeface="Calibri" panose="020F0502020204030204"/>
                <a:ea typeface="+mn-ea"/>
                <a:cs typeface="+mn-cs"/>
              </a:rPr>
              <a:t>203,080.7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err="1" smtClean="0">
                <a:ln>
                  <a:noFill/>
                </a:ln>
                <a:solidFill>
                  <a:prstClr val="black"/>
                </a:solidFill>
                <a:effectLst/>
                <a:uLnTx/>
                <a:uFillTx/>
                <a:latin typeface="Calibri" panose="020F0502020204030204"/>
                <a:ea typeface="+mn-ea"/>
                <a:cs typeface="+mn-cs"/>
              </a:rPr>
              <a:t>mdp</a:t>
            </a:r>
            <a:endParaRPr kumimoji="0" lang="es-MX" sz="28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2" name="Rectángulo 123"/>
          <p:cNvSpPr/>
          <p:nvPr/>
        </p:nvSpPr>
        <p:spPr>
          <a:xfrm>
            <a:off x="3131840" y="6550223"/>
            <a:ext cx="5701388" cy="307777"/>
          </a:xfrm>
          <a:prstGeom prst="rect">
            <a:avLst/>
          </a:prstGeom>
        </p:spPr>
        <p:txBody>
          <a:bodyPr wrap="square">
            <a:spAutoFit/>
          </a:bodyPr>
          <a:lstStyle/>
          <a:p>
            <a:pPr algn="just"/>
            <a:r>
              <a:rPr lang="es-MX" sz="1400" b="1" dirty="0" smtClean="0"/>
              <a:t>Cifras en millones de pesos y porcentajes.</a:t>
            </a:r>
            <a:endParaRPr lang="es-MX" sz="1600" b="1" dirty="0"/>
          </a:p>
        </p:txBody>
      </p:sp>
      <p:sp>
        <p:nvSpPr>
          <p:cNvPr id="63" name="CuadroTexto 62"/>
          <p:cNvSpPr txBox="1"/>
          <p:nvPr/>
        </p:nvSpPr>
        <p:spPr>
          <a:xfrm>
            <a:off x="179512" y="6534835"/>
            <a:ext cx="1512168" cy="323165"/>
          </a:xfrm>
          <a:prstGeom prst="rect">
            <a:avLst/>
          </a:prstGeom>
          <a:noFill/>
        </p:spPr>
        <p:txBody>
          <a:bodyPr wrap="square" rtlCol="0">
            <a:spAutoFit/>
          </a:bodyPr>
          <a:lstStyle/>
          <a:p>
            <a:r>
              <a:rPr lang="es-MX" sz="1500" dirty="0" smtClean="0">
                <a:solidFill>
                  <a:schemeClr val="bg2">
                    <a:lumMod val="50000"/>
                  </a:schemeClr>
                </a:solidFill>
              </a:rPr>
              <a:t>IV.2 ILIF 2016</a:t>
            </a:r>
            <a:endParaRPr lang="es-MX" sz="1500" i="1" dirty="0">
              <a:solidFill>
                <a:schemeClr val="bg2">
                  <a:lumMod val="50000"/>
                </a:schemeClr>
              </a:solidFill>
            </a:endParaRPr>
          </a:p>
        </p:txBody>
      </p:sp>
      <p:sp>
        <p:nvSpPr>
          <p:cNvPr id="64" name="Marcador de número de diapositiva 3"/>
          <p:cNvSpPr txBox="1">
            <a:spLocks/>
          </p:cNvSpPr>
          <p:nvPr/>
        </p:nvSpPr>
        <p:spPr>
          <a:xfrm>
            <a:off x="7127304" y="6605736"/>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31</a:t>
            </a:fld>
            <a:endParaRPr lang="es-MX"/>
          </a:p>
        </p:txBody>
      </p:sp>
      <p:sp>
        <p:nvSpPr>
          <p:cNvPr id="5" name="Rectangle 1"/>
          <p:cNvSpPr>
            <a:spLocks noChangeArrowheads="1"/>
          </p:cNvSpPr>
          <p:nvPr/>
        </p:nvSpPr>
        <p:spPr bwMode="auto">
          <a:xfrm>
            <a:off x="0" y="414908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effectLst/>
                <a:latin typeface="Calibri" pitchFamily="34" charset="0"/>
                <a:ea typeface="Times New Roman" pitchFamily="18" charset="0"/>
                <a:cs typeface="Arial" pitchFamily="34" charset="0"/>
              </a:rPr>
              <a:t>www.cefp.gob.mx</a:t>
            </a:r>
            <a:endParaRPr kumimoji="0" lang="es-MX" b="0" i="0" u="none" strike="noStrike" cap="none" normalizeH="0" baseline="0" dirty="0" smtClean="0">
              <a:ln>
                <a:noFill/>
              </a:ln>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Calibri" pitchFamily="34" charset="0"/>
              <a:ea typeface="Times New Roman" pitchFamily="18" charset="0"/>
            </a:endParaRPr>
          </a:p>
        </p:txBody>
      </p:sp>
      <p:pic>
        <p:nvPicPr>
          <p:cNvPr id="2050" name="Picture 2" descr="C:\Users\fvazquez\Downloads\logocefpmail - copia.jpg"/>
          <p:cNvPicPr>
            <a:picLocks noChangeAspect="1" noChangeArrowheads="1"/>
          </p:cNvPicPr>
          <p:nvPr/>
        </p:nvPicPr>
        <p:blipFill>
          <a:blip r:embed="rId2" cstate="print"/>
          <a:srcRect l="8055" r="10216"/>
          <a:stretch>
            <a:fillRect/>
          </a:stretch>
        </p:blipFill>
        <p:spPr bwMode="auto">
          <a:xfrm>
            <a:off x="2267744" y="2116832"/>
            <a:ext cx="4608512" cy="1600200"/>
          </a:xfrm>
          <a:prstGeom prst="rect">
            <a:avLst/>
          </a:prstGeom>
          <a:noFill/>
          <a:ln>
            <a:noFill/>
          </a:ln>
        </p:spPr>
      </p:pic>
    </p:spTree>
    <p:extLst>
      <p:ext uri="{BB962C8B-B14F-4D97-AF65-F5344CB8AC3E}">
        <p14:creationId xmlns:p14="http://schemas.microsoft.com/office/powerpoint/2010/main" val="304037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053" y="116632"/>
            <a:ext cx="9144000" cy="461665"/>
          </a:xfrm>
          <a:prstGeom prst="rect">
            <a:avLst/>
          </a:prstGeom>
          <a:noFill/>
          <a:ln w="9525">
            <a:noFill/>
            <a:miter lim="800000"/>
            <a:headEnd/>
            <a:tailEnd/>
          </a:ln>
        </p:spPr>
        <p:txBody>
          <a:bodyPr wrap="square">
            <a:spAutoFit/>
          </a:bodyPr>
          <a:lstStyle>
            <a:defPPr>
              <a:defRPr lang="es-MX"/>
            </a:defPPr>
            <a:lvl1pPr algn="ctr">
              <a:spcAft>
                <a:spcPts val="600"/>
              </a:spcAft>
              <a:defRPr sz="2400" b="1">
                <a:latin typeface="Calibri" pitchFamily="34" charset="0"/>
              </a:defRPr>
            </a:lvl1pPr>
          </a:lstStyle>
          <a:p>
            <a:r>
              <a:rPr lang="es-MX" dirty="0"/>
              <a:t>Entorno internacional</a:t>
            </a:r>
          </a:p>
        </p:txBody>
      </p:sp>
      <p:sp>
        <p:nvSpPr>
          <p:cNvPr id="10" name="Recortar rectángulo de esquina diagonal 9"/>
          <p:cNvSpPr/>
          <p:nvPr/>
        </p:nvSpPr>
        <p:spPr>
          <a:xfrm>
            <a:off x="107504" y="723100"/>
            <a:ext cx="8856984" cy="1980028"/>
          </a:xfrm>
          <a:prstGeom prst="snip2DiagRect">
            <a:avLst>
              <a:gd name="adj1" fmla="val 0"/>
              <a:gd name="adj2" fmla="val 5122"/>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marL="174625" indent="-174625" algn="just">
              <a:buFont typeface="Arial" panose="020B0604020202020204" pitchFamily="34" charset="0"/>
              <a:buChar char="•"/>
            </a:pPr>
            <a:r>
              <a:rPr lang="es-MX" sz="2000" dirty="0" smtClean="0">
                <a:solidFill>
                  <a:prstClr val="black"/>
                </a:solidFill>
              </a:rPr>
              <a:t>La </a:t>
            </a:r>
            <a:r>
              <a:rPr lang="es-MX" sz="2000" dirty="0">
                <a:solidFill>
                  <a:prstClr val="black"/>
                </a:solidFill>
              </a:rPr>
              <a:t>economía global </a:t>
            </a:r>
            <a:r>
              <a:rPr lang="es-MX" sz="2000" dirty="0" smtClean="0">
                <a:solidFill>
                  <a:prstClr val="black"/>
                </a:solidFill>
              </a:rPr>
              <a:t>ha observado un </a:t>
            </a:r>
            <a:r>
              <a:rPr lang="es-MX" sz="2000" dirty="0">
                <a:solidFill>
                  <a:prstClr val="black"/>
                </a:solidFill>
              </a:rPr>
              <a:t>avance </a:t>
            </a:r>
            <a:r>
              <a:rPr lang="es-MX" sz="2000" dirty="0" smtClean="0">
                <a:solidFill>
                  <a:prstClr val="black"/>
                </a:solidFill>
              </a:rPr>
              <a:t>moderado durante la primera mitad de 2015.</a:t>
            </a:r>
          </a:p>
          <a:p>
            <a:pPr marL="174625" indent="-174625" algn="just">
              <a:buFont typeface="Arial" panose="020B0604020202020204" pitchFamily="34" charset="0"/>
              <a:buChar char="•"/>
            </a:pPr>
            <a:r>
              <a:rPr lang="es-MX" sz="2000" dirty="0" smtClean="0">
                <a:solidFill>
                  <a:prstClr val="black"/>
                </a:solidFill>
              </a:rPr>
              <a:t>Las economías de la Zona del Euro han mostrado una lenta recuperación,  mientras que los países emergentes han desacelerado su ritmo de crecimiento como </a:t>
            </a:r>
            <a:r>
              <a:rPr lang="es-MX" sz="2000" dirty="0">
                <a:solidFill>
                  <a:prstClr val="black"/>
                </a:solidFill>
              </a:rPr>
              <a:t>reflejo de la </a:t>
            </a:r>
            <a:r>
              <a:rPr lang="es-MX" sz="2000" dirty="0" smtClean="0">
                <a:solidFill>
                  <a:prstClr val="black"/>
                </a:solidFill>
              </a:rPr>
              <a:t>debilidad de la demanda </a:t>
            </a:r>
            <a:r>
              <a:rPr lang="es-MX" sz="2000" dirty="0">
                <a:solidFill>
                  <a:prstClr val="black"/>
                </a:solidFill>
              </a:rPr>
              <a:t>externa </a:t>
            </a:r>
            <a:r>
              <a:rPr lang="es-MX" sz="2000" dirty="0" smtClean="0">
                <a:solidFill>
                  <a:prstClr val="black"/>
                </a:solidFill>
              </a:rPr>
              <a:t>y </a:t>
            </a:r>
            <a:r>
              <a:rPr lang="es-MX" sz="2000" dirty="0">
                <a:solidFill>
                  <a:prstClr val="black"/>
                </a:solidFill>
              </a:rPr>
              <a:t>la caída en los precios internacionales de las materias </a:t>
            </a:r>
            <a:r>
              <a:rPr lang="es-MX" sz="2000" dirty="0" smtClean="0">
                <a:solidFill>
                  <a:prstClr val="black"/>
                </a:solidFill>
              </a:rPr>
              <a:t>primas, asociada a la menor demanda </a:t>
            </a:r>
            <a:r>
              <a:rPr lang="es-MX" sz="2000" dirty="0">
                <a:solidFill>
                  <a:prstClr val="black"/>
                </a:solidFill>
              </a:rPr>
              <a:t>de </a:t>
            </a:r>
            <a:r>
              <a:rPr lang="es-MX" sz="2000" dirty="0" smtClean="0">
                <a:solidFill>
                  <a:prstClr val="black"/>
                </a:solidFill>
              </a:rPr>
              <a:t>China.</a:t>
            </a:r>
          </a:p>
        </p:txBody>
      </p:sp>
      <p:pic>
        <p:nvPicPr>
          <p:cNvPr id="3" name="Imagen 2"/>
          <p:cNvPicPr>
            <a:picLocks noChangeAspect="1"/>
          </p:cNvPicPr>
          <p:nvPr/>
        </p:nvPicPr>
        <p:blipFill rotWithShape="1">
          <a:blip r:embed="rId3" cstate="print"/>
          <a:srcRect r="2020" b="5825"/>
          <a:stretch/>
        </p:blipFill>
        <p:spPr>
          <a:xfrm>
            <a:off x="2380130" y="2726954"/>
            <a:ext cx="6720944" cy="4118089"/>
          </a:xfrm>
          <a:prstGeom prst="rect">
            <a:avLst/>
          </a:prstGeom>
        </p:spPr>
      </p:pic>
      <p:sp>
        <p:nvSpPr>
          <p:cNvPr id="8" name="Recortar rectángulo de esquina diagonal 7"/>
          <p:cNvSpPr/>
          <p:nvPr/>
        </p:nvSpPr>
        <p:spPr>
          <a:xfrm>
            <a:off x="37207" y="3110325"/>
            <a:ext cx="2160240" cy="2520280"/>
          </a:xfrm>
          <a:prstGeom prst="snip2Diag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prstClr val="black"/>
                </a:solidFill>
              </a:rPr>
              <a:t>Estados Unidos mostró una recuperación en su actividad económica hacia el segundo trimestre de 2015.</a:t>
            </a:r>
          </a:p>
        </p:txBody>
      </p:sp>
      <p:sp>
        <p:nvSpPr>
          <p:cNvPr id="2" name="Marcador de número de diapositiva 1"/>
          <p:cNvSpPr>
            <a:spLocks noGrp="1"/>
          </p:cNvSpPr>
          <p:nvPr>
            <p:ph type="sldNum" sz="quarter" idx="12"/>
          </p:nvPr>
        </p:nvSpPr>
        <p:spPr/>
        <p:txBody>
          <a:bodyPr/>
          <a:lstStyle/>
          <a:p>
            <a:fld id="{32FA90CB-5A57-45E1-A6BD-8CF5D8EAF9F6}" type="slidenum">
              <a:rPr lang="es-MX" smtClean="0"/>
              <a:pPr/>
              <a:t>4</a:t>
            </a:fld>
            <a:endParaRPr lang="es-MX"/>
          </a:p>
        </p:txBody>
      </p:sp>
      <p:sp>
        <p:nvSpPr>
          <p:cNvPr id="11" name="CuadroTexto 10"/>
          <p:cNvSpPr txBox="1"/>
          <p:nvPr/>
        </p:nvSpPr>
        <p:spPr>
          <a:xfrm>
            <a:off x="35446" y="6495296"/>
            <a:ext cx="2448322" cy="323165"/>
          </a:xfrm>
          <a:prstGeom prst="rect">
            <a:avLst/>
          </a:prstGeom>
          <a:noFill/>
        </p:spPr>
        <p:txBody>
          <a:bodyPr wrap="square" rtlCol="0">
            <a:spAutoFit/>
          </a:bodyPr>
          <a:lstStyle/>
          <a:p>
            <a:r>
              <a:rPr lang="es-MX" sz="1500" dirty="0" smtClean="0">
                <a:solidFill>
                  <a:schemeClr val="bg2">
                    <a:lumMod val="50000"/>
                  </a:schemeClr>
                </a:solidFill>
              </a:rPr>
              <a:t>I</a:t>
            </a:r>
            <a:r>
              <a:rPr lang="es-MX" sz="1500" dirty="0">
                <a:solidFill>
                  <a:schemeClr val="bg2">
                    <a:lumMod val="50000"/>
                  </a:schemeClr>
                </a:solidFill>
              </a:rPr>
              <a:t>. Marco Macroeconómico</a:t>
            </a:r>
          </a:p>
        </p:txBody>
      </p:sp>
    </p:spTree>
    <p:extLst>
      <p:ext uri="{BB962C8B-B14F-4D97-AF65-F5344CB8AC3E}">
        <p14:creationId xmlns:p14="http://schemas.microsoft.com/office/powerpoint/2010/main" val="1641979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053" y="116632"/>
            <a:ext cx="9144000" cy="461665"/>
          </a:xfrm>
          <a:prstGeom prst="rect">
            <a:avLst/>
          </a:prstGeom>
          <a:noFill/>
          <a:ln w="9525">
            <a:noFill/>
            <a:miter lim="800000"/>
            <a:headEnd/>
            <a:tailEnd/>
          </a:ln>
        </p:spPr>
        <p:txBody>
          <a:bodyPr wrap="square">
            <a:spAutoFit/>
          </a:bodyPr>
          <a:lstStyle>
            <a:defPPr>
              <a:defRPr lang="es-MX"/>
            </a:defPPr>
            <a:lvl1pPr algn="ctr">
              <a:spcAft>
                <a:spcPts val="600"/>
              </a:spcAft>
              <a:defRPr sz="2400" b="1">
                <a:latin typeface="Calibri" pitchFamily="34" charset="0"/>
              </a:defRPr>
            </a:lvl1pPr>
          </a:lstStyle>
          <a:p>
            <a:r>
              <a:rPr lang="es-MX" dirty="0"/>
              <a:t>Balance de riesgos del entorno internacional para 2016</a:t>
            </a:r>
          </a:p>
        </p:txBody>
      </p:sp>
      <p:graphicFrame>
        <p:nvGraphicFramePr>
          <p:cNvPr id="7" name="Diagrama 6"/>
          <p:cNvGraphicFramePr/>
          <p:nvPr>
            <p:extLst>
              <p:ext uri="{D42A27DB-BD31-4B8C-83A1-F6EECF244321}">
                <p14:modId xmlns:p14="http://schemas.microsoft.com/office/powerpoint/2010/main" val="2158167585"/>
              </p:ext>
            </p:extLst>
          </p:nvPr>
        </p:nvGraphicFramePr>
        <p:xfrm>
          <a:off x="395536" y="1052736"/>
          <a:ext cx="82089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32FA90CB-5A57-45E1-A6BD-8CF5D8EAF9F6}" type="slidenum">
              <a:rPr lang="es-MX" smtClean="0"/>
              <a:pPr/>
              <a:t>5</a:t>
            </a:fld>
            <a:endParaRPr lang="es-MX"/>
          </a:p>
        </p:txBody>
      </p:sp>
      <p:sp>
        <p:nvSpPr>
          <p:cNvPr id="8" name="CuadroTexto 7"/>
          <p:cNvSpPr txBox="1"/>
          <p:nvPr/>
        </p:nvSpPr>
        <p:spPr>
          <a:xfrm>
            <a:off x="35446" y="6495296"/>
            <a:ext cx="2448322" cy="323165"/>
          </a:xfrm>
          <a:prstGeom prst="rect">
            <a:avLst/>
          </a:prstGeom>
          <a:noFill/>
        </p:spPr>
        <p:txBody>
          <a:bodyPr wrap="square" rtlCol="0">
            <a:spAutoFit/>
          </a:bodyPr>
          <a:lstStyle/>
          <a:p>
            <a:r>
              <a:rPr lang="es-MX" sz="1500" dirty="0" smtClean="0">
                <a:solidFill>
                  <a:schemeClr val="bg2">
                    <a:lumMod val="50000"/>
                  </a:schemeClr>
                </a:solidFill>
              </a:rPr>
              <a:t>I</a:t>
            </a:r>
            <a:r>
              <a:rPr lang="es-MX" sz="1500" dirty="0">
                <a:solidFill>
                  <a:schemeClr val="bg2">
                    <a:lumMod val="50000"/>
                  </a:schemeClr>
                </a:solidFill>
              </a:rPr>
              <a:t>. Marco Macroeconómico</a:t>
            </a:r>
          </a:p>
        </p:txBody>
      </p:sp>
    </p:spTree>
    <p:extLst>
      <p:ext uri="{BB962C8B-B14F-4D97-AF65-F5344CB8AC3E}">
        <p14:creationId xmlns:p14="http://schemas.microsoft.com/office/powerpoint/2010/main" val="89279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7283118" y="4671138"/>
            <a:ext cx="151200"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Text Box 11"/>
          <p:cNvSpPr txBox="1">
            <a:spLocks noChangeArrowheads="1"/>
          </p:cNvSpPr>
          <p:nvPr/>
        </p:nvSpPr>
        <p:spPr bwMode="auto">
          <a:xfrm>
            <a:off x="98902" y="692696"/>
            <a:ext cx="8964488" cy="1269980"/>
          </a:xfrm>
          <a:prstGeom prst="snip2DiagRect">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defPPr>
              <a:defRPr lang="es-MX"/>
            </a:defPPr>
            <a:lvl1pPr algn="just">
              <a:defRPr>
                <a:solidFill>
                  <a:schemeClr val="tx1"/>
                </a:solidFill>
              </a:defRPr>
            </a:lvl1pPr>
          </a:lstStyle>
          <a:p>
            <a:r>
              <a:rPr lang="es-MX" dirty="0"/>
              <a:t>El comportamiento de los mercados internacionales estuvo influenciado por un entorno económico volátil; el aumento en las expectativas de crecimiento de </a:t>
            </a:r>
            <a:r>
              <a:rPr lang="es-MX" dirty="0" smtClean="0"/>
              <a:t>la tasa </a:t>
            </a:r>
            <a:r>
              <a:rPr lang="es-MX" dirty="0"/>
              <a:t>de interés por la Reserva Federal de los Estados Unidos y la baja en los precios de las materias primas, particularmente de los productos mineros. </a:t>
            </a:r>
          </a:p>
        </p:txBody>
      </p:sp>
      <p:sp>
        <p:nvSpPr>
          <p:cNvPr id="5" name="4 CuadroTexto"/>
          <p:cNvSpPr txBox="1"/>
          <p:nvPr/>
        </p:nvSpPr>
        <p:spPr>
          <a:xfrm>
            <a:off x="0" y="67774"/>
            <a:ext cx="9144000" cy="461665"/>
          </a:xfrm>
          <a:prstGeom prst="rect">
            <a:avLst/>
          </a:prstGeom>
          <a:noFill/>
        </p:spPr>
        <p:txBody>
          <a:bodyPr wrap="square" rtlCol="0">
            <a:spAutoFit/>
          </a:bodyPr>
          <a:lstStyle>
            <a:defPPr>
              <a:defRPr lang="es-MX"/>
            </a:defPPr>
            <a:lvl1pPr algn="ctr">
              <a:tabLst>
                <a:tab pos="8702675" algn="l"/>
              </a:tabLst>
              <a:defRPr sz="2400" b="1">
                <a:solidFill>
                  <a:prstClr val="black"/>
                </a:solidFill>
              </a:defRPr>
            </a:lvl1pPr>
            <a:lvl2pPr eaLnBrk="0" hangingPunct="0">
              <a:defRPr sz="3200"/>
            </a:lvl2pPr>
            <a:lvl3pPr eaLnBrk="0" hangingPunct="0">
              <a:defRPr sz="3200"/>
            </a:lvl3pPr>
            <a:lvl4pPr eaLnBrk="0" hangingPunct="0">
              <a:defRPr sz="3200"/>
            </a:lvl4pPr>
            <a:lvl5pPr eaLnBrk="0" hangingPunct="0">
              <a:defRPr sz="3200"/>
            </a:lvl5pPr>
            <a:lvl6pPr marL="457200" fontAlgn="base">
              <a:spcBef>
                <a:spcPct val="0"/>
              </a:spcBef>
              <a:spcAft>
                <a:spcPct val="0"/>
              </a:spcAft>
              <a:defRPr sz="3200"/>
            </a:lvl6pPr>
            <a:lvl7pPr marL="914400" fontAlgn="base">
              <a:spcBef>
                <a:spcPct val="0"/>
              </a:spcBef>
              <a:spcAft>
                <a:spcPct val="0"/>
              </a:spcAft>
              <a:defRPr sz="3200"/>
            </a:lvl7pPr>
            <a:lvl8pPr marL="1371600" fontAlgn="base">
              <a:spcBef>
                <a:spcPct val="0"/>
              </a:spcBef>
              <a:spcAft>
                <a:spcPct val="0"/>
              </a:spcAft>
              <a:defRPr sz="3200"/>
            </a:lvl8pPr>
            <a:lvl9pPr marL="1828800" fontAlgn="base">
              <a:spcBef>
                <a:spcPct val="0"/>
              </a:spcBef>
              <a:spcAft>
                <a:spcPct val="0"/>
              </a:spcAft>
              <a:defRPr sz="3200"/>
            </a:lvl9pPr>
          </a:lstStyle>
          <a:p>
            <a:r>
              <a:rPr lang="es-MX" dirty="0"/>
              <a:t>Tasa de interés y mercados internacionales</a:t>
            </a:r>
          </a:p>
        </p:txBody>
      </p:sp>
      <p:pic>
        <p:nvPicPr>
          <p:cNvPr id="8" name="Imagen 7"/>
          <p:cNvPicPr/>
          <p:nvPr/>
        </p:nvPicPr>
        <p:blipFill rotWithShape="1">
          <a:blip r:embed="rId3" cstate="print"/>
          <a:srcRect l="1310" r="5140" b="3226"/>
          <a:stretch/>
        </p:blipFill>
        <p:spPr>
          <a:xfrm>
            <a:off x="3348390" y="2233900"/>
            <a:ext cx="5724128" cy="4261396"/>
          </a:xfrm>
          <a:prstGeom prst="rect">
            <a:avLst/>
          </a:prstGeom>
        </p:spPr>
      </p:pic>
      <p:sp>
        <p:nvSpPr>
          <p:cNvPr id="6" name="Text Box 11"/>
          <p:cNvSpPr txBox="1">
            <a:spLocks noChangeArrowheads="1"/>
          </p:cNvSpPr>
          <p:nvPr/>
        </p:nvSpPr>
        <p:spPr bwMode="auto">
          <a:xfrm>
            <a:off x="26894" y="2440994"/>
            <a:ext cx="3491880" cy="3847207"/>
          </a:xfrm>
          <a:prstGeom prst="rightArrowCallout">
            <a:avLst>
              <a:gd name="adj1" fmla="val 11179"/>
              <a:gd name="adj2" fmla="val 16270"/>
              <a:gd name="adj3" fmla="val 12634"/>
              <a:gd name="adj4" fmla="val 93055"/>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lvl="1" indent="-285750" algn="just" eaLnBrk="0" hangingPunct="0">
              <a:spcBef>
                <a:spcPts val="400"/>
              </a:spcBef>
              <a:buFontTx/>
              <a:buChar char="-"/>
              <a:defRPr/>
            </a:pPr>
            <a:r>
              <a:rPr lang="es-MX" dirty="0" smtClean="0">
                <a:solidFill>
                  <a:schemeClr val="tx1"/>
                </a:solidFill>
              </a:rPr>
              <a:t>En la última reunión de la Junta </a:t>
            </a:r>
            <a:r>
              <a:rPr lang="es-MX" dirty="0">
                <a:solidFill>
                  <a:schemeClr val="tx1"/>
                </a:solidFill>
              </a:rPr>
              <a:t>de Gobierno de </a:t>
            </a:r>
            <a:r>
              <a:rPr lang="es-MX" dirty="0" smtClean="0">
                <a:solidFill>
                  <a:schemeClr val="tx1"/>
                </a:solidFill>
              </a:rPr>
              <a:t>Banxico se mantuvo </a:t>
            </a:r>
            <a:r>
              <a:rPr lang="es-MX" dirty="0">
                <a:solidFill>
                  <a:schemeClr val="tx1"/>
                </a:solidFill>
              </a:rPr>
              <a:t>la tasa de interés de referencia en </a:t>
            </a:r>
            <a:r>
              <a:rPr lang="es-MX" dirty="0" smtClean="0">
                <a:solidFill>
                  <a:schemeClr val="tx1"/>
                </a:solidFill>
              </a:rPr>
              <a:t>3.0%.</a:t>
            </a:r>
          </a:p>
          <a:p>
            <a:pPr marL="285750" lvl="1" indent="-285750" algn="just" eaLnBrk="0" hangingPunct="0">
              <a:spcBef>
                <a:spcPts val="400"/>
              </a:spcBef>
              <a:buFontTx/>
              <a:buChar char="-"/>
              <a:defRPr/>
            </a:pPr>
            <a:r>
              <a:rPr lang="es-MX" dirty="0" smtClean="0">
                <a:solidFill>
                  <a:schemeClr val="tx1"/>
                </a:solidFill>
              </a:rPr>
              <a:t>Se estima que al cierre </a:t>
            </a:r>
            <a:r>
              <a:rPr lang="es-MX" dirty="0">
                <a:solidFill>
                  <a:schemeClr val="tx1"/>
                </a:solidFill>
              </a:rPr>
              <a:t>de 2015 la tasa de interés nominal para el fin del periodo se </a:t>
            </a:r>
            <a:r>
              <a:rPr lang="es-MX" dirty="0" smtClean="0">
                <a:solidFill>
                  <a:schemeClr val="tx1"/>
                </a:solidFill>
              </a:rPr>
              <a:t>mantenga en 3.5%. </a:t>
            </a:r>
          </a:p>
          <a:p>
            <a:pPr marL="285750" lvl="1" indent="-285750" algn="just" eaLnBrk="0" hangingPunct="0">
              <a:spcBef>
                <a:spcPts val="400"/>
              </a:spcBef>
              <a:buFontTx/>
              <a:buChar char="-"/>
              <a:defRPr/>
            </a:pPr>
            <a:r>
              <a:rPr lang="es-MX" dirty="0" smtClean="0">
                <a:solidFill>
                  <a:schemeClr val="tx1"/>
                </a:solidFill>
              </a:rPr>
              <a:t>Para </a:t>
            </a:r>
            <a:r>
              <a:rPr lang="es-MX" dirty="0">
                <a:solidFill>
                  <a:schemeClr val="tx1"/>
                </a:solidFill>
              </a:rPr>
              <a:t>2016 la estimación se sitúa en </a:t>
            </a:r>
            <a:r>
              <a:rPr lang="es-MX" dirty="0" smtClean="0">
                <a:solidFill>
                  <a:schemeClr val="tx1"/>
                </a:solidFill>
              </a:rPr>
              <a:t>4.5%. </a:t>
            </a:r>
            <a:endParaRPr lang="es-ES" dirty="0"/>
          </a:p>
          <a:p>
            <a:pPr marL="0" lvl="1" algn="just" eaLnBrk="0" hangingPunct="0">
              <a:spcBef>
                <a:spcPts val="400"/>
              </a:spcBef>
              <a:defRPr/>
            </a:pPr>
            <a:endParaRPr lang="es-MX" b="1" dirty="0">
              <a:solidFill>
                <a:schemeClr val="tx1"/>
              </a:solidFill>
            </a:endParaRPr>
          </a:p>
        </p:txBody>
      </p:sp>
      <p:sp>
        <p:nvSpPr>
          <p:cNvPr id="2" name="Marcador de número de diapositiva 1"/>
          <p:cNvSpPr>
            <a:spLocks noGrp="1"/>
          </p:cNvSpPr>
          <p:nvPr>
            <p:ph type="sldNum" sz="quarter" idx="12"/>
          </p:nvPr>
        </p:nvSpPr>
        <p:spPr/>
        <p:txBody>
          <a:bodyPr/>
          <a:lstStyle/>
          <a:p>
            <a:fld id="{32FA90CB-5A57-45E1-A6BD-8CF5D8EAF9F6}" type="slidenum">
              <a:rPr lang="es-MX" smtClean="0"/>
              <a:pPr/>
              <a:t>6</a:t>
            </a:fld>
            <a:endParaRPr lang="es-MX"/>
          </a:p>
        </p:txBody>
      </p:sp>
      <p:sp>
        <p:nvSpPr>
          <p:cNvPr id="12" name="CuadroTexto 11"/>
          <p:cNvSpPr txBox="1"/>
          <p:nvPr/>
        </p:nvSpPr>
        <p:spPr>
          <a:xfrm>
            <a:off x="35446" y="6495296"/>
            <a:ext cx="2448322" cy="323165"/>
          </a:xfrm>
          <a:prstGeom prst="rect">
            <a:avLst/>
          </a:prstGeom>
          <a:noFill/>
        </p:spPr>
        <p:txBody>
          <a:bodyPr wrap="square" rtlCol="0">
            <a:spAutoFit/>
          </a:bodyPr>
          <a:lstStyle/>
          <a:p>
            <a:r>
              <a:rPr lang="es-MX" sz="1500" dirty="0" smtClean="0">
                <a:solidFill>
                  <a:schemeClr val="bg2">
                    <a:lumMod val="50000"/>
                  </a:schemeClr>
                </a:solidFill>
              </a:rPr>
              <a:t>I. </a:t>
            </a:r>
            <a:r>
              <a:rPr lang="es-MX" sz="1500" dirty="0">
                <a:solidFill>
                  <a:schemeClr val="bg2">
                    <a:lumMod val="50000"/>
                  </a:schemeClr>
                </a:solidFill>
              </a:rPr>
              <a:t>Marco Macroeconómico</a:t>
            </a:r>
          </a:p>
        </p:txBody>
      </p:sp>
    </p:spTree>
    <p:extLst>
      <p:ext uri="{BB962C8B-B14F-4D97-AF65-F5344CB8AC3E}">
        <p14:creationId xmlns:p14="http://schemas.microsoft.com/office/powerpoint/2010/main" val="3913839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FA90CB-5A57-45E1-A6BD-8CF5D8EAF9F6}" type="slidenum">
              <a:rPr lang="es-MX" smtClean="0"/>
              <a:pPr/>
              <a:t>7</a:t>
            </a:fld>
            <a:endParaRPr lang="es-MX"/>
          </a:p>
        </p:txBody>
      </p:sp>
      <p:sp>
        <p:nvSpPr>
          <p:cNvPr id="5" name="4 CuadroTexto"/>
          <p:cNvSpPr txBox="1"/>
          <p:nvPr/>
        </p:nvSpPr>
        <p:spPr>
          <a:xfrm>
            <a:off x="0" y="67774"/>
            <a:ext cx="9144000" cy="461665"/>
          </a:xfrm>
          <a:prstGeom prst="rect">
            <a:avLst/>
          </a:prstGeom>
          <a:noFill/>
        </p:spPr>
        <p:txBody>
          <a:bodyPr wrap="square" rtlCol="0">
            <a:spAutoFit/>
          </a:bodyPr>
          <a:lstStyle/>
          <a:p>
            <a:pPr algn="ctr"/>
            <a:r>
              <a:rPr lang="es-MX" sz="2400" b="1" dirty="0" smtClean="0"/>
              <a:t>Tipo de cambio</a:t>
            </a:r>
            <a:endParaRPr lang="es-MX" sz="2400" b="1" dirty="0"/>
          </a:p>
        </p:txBody>
      </p:sp>
      <p:sp>
        <p:nvSpPr>
          <p:cNvPr id="9" name="Text Box 11"/>
          <p:cNvSpPr txBox="1">
            <a:spLocks noChangeArrowheads="1"/>
          </p:cNvSpPr>
          <p:nvPr/>
        </p:nvSpPr>
        <p:spPr bwMode="auto">
          <a:xfrm rot="16200000">
            <a:off x="3897181" y="-2828721"/>
            <a:ext cx="1349633" cy="8532951"/>
          </a:xfrm>
          <a:prstGeom prst="leftArrowCallout">
            <a:avLst>
              <a:gd name="adj1" fmla="val 43907"/>
              <a:gd name="adj2" fmla="val 49698"/>
              <a:gd name="adj3" fmla="val 25000"/>
              <a:gd name="adj4" fmla="val 89800"/>
            </a:avLst>
          </a:prstGeom>
          <a:ln/>
        </p:spPr>
        <p:style>
          <a:lnRef idx="2">
            <a:schemeClr val="accent3"/>
          </a:lnRef>
          <a:fillRef idx="1">
            <a:schemeClr val="lt1"/>
          </a:fillRef>
          <a:effectRef idx="0">
            <a:schemeClr val="accent3"/>
          </a:effectRef>
          <a:fontRef idx="minor">
            <a:schemeClr val="dk1"/>
          </a:fontRef>
        </p:style>
        <p:txBody>
          <a:bodyPr vert="vert" wrap="square" rtlCol="0">
            <a:spAutoFit/>
          </a:bodyPr>
          <a:lstStyle/>
          <a:p>
            <a:pPr algn="just"/>
            <a:r>
              <a:rPr lang="es-MX" dirty="0">
                <a:solidFill>
                  <a:schemeClr val="tx1"/>
                </a:solidFill>
              </a:rPr>
              <a:t>A</a:t>
            </a:r>
            <a:r>
              <a:rPr lang="es-MX" dirty="0" smtClean="0">
                <a:solidFill>
                  <a:schemeClr val="tx1"/>
                </a:solidFill>
              </a:rPr>
              <a:t> agosto </a:t>
            </a:r>
            <a:r>
              <a:rPr lang="es-MX" dirty="0">
                <a:solidFill>
                  <a:schemeClr val="tx1"/>
                </a:solidFill>
              </a:rPr>
              <a:t>de 2015, el Tipo de Cambio FIX se ubicó en 16.54 pesos por </a:t>
            </a:r>
            <a:r>
              <a:rPr lang="es-MX" dirty="0" smtClean="0">
                <a:solidFill>
                  <a:schemeClr val="tx1"/>
                </a:solidFill>
              </a:rPr>
              <a:t>dólar (</a:t>
            </a:r>
            <a:r>
              <a:rPr lang="es-MX" dirty="0" err="1" smtClean="0">
                <a:solidFill>
                  <a:schemeClr val="tx1"/>
                </a:solidFill>
              </a:rPr>
              <a:t>ppd</a:t>
            </a:r>
            <a:r>
              <a:rPr lang="es-MX" dirty="0" smtClean="0">
                <a:solidFill>
                  <a:schemeClr val="tx1"/>
                </a:solidFill>
              </a:rPr>
              <a:t>). </a:t>
            </a:r>
          </a:p>
          <a:p>
            <a:pPr algn="just"/>
            <a:r>
              <a:rPr lang="es-MX" dirty="0" smtClean="0">
                <a:solidFill>
                  <a:schemeClr val="tx1"/>
                </a:solidFill>
              </a:rPr>
              <a:t>El cierre esperado para 2015 se estima en 15.60 </a:t>
            </a:r>
            <a:r>
              <a:rPr lang="es-MX" dirty="0" err="1" smtClean="0">
                <a:solidFill>
                  <a:schemeClr val="tx1"/>
                </a:solidFill>
              </a:rPr>
              <a:t>ppd</a:t>
            </a:r>
            <a:r>
              <a:rPr lang="es-MX" dirty="0" smtClean="0">
                <a:solidFill>
                  <a:schemeClr val="tx1"/>
                </a:solidFill>
              </a:rPr>
              <a:t> en promedio y para 2016 en 15.90 </a:t>
            </a:r>
            <a:r>
              <a:rPr lang="es-MX" dirty="0" err="1" smtClean="0">
                <a:solidFill>
                  <a:schemeClr val="tx1"/>
                </a:solidFill>
              </a:rPr>
              <a:t>ppd</a:t>
            </a:r>
            <a:r>
              <a:rPr lang="es-MX" dirty="0" smtClean="0">
                <a:solidFill>
                  <a:schemeClr val="tx1"/>
                </a:solidFill>
              </a:rPr>
              <a:t> en promedio. </a:t>
            </a:r>
          </a:p>
        </p:txBody>
      </p:sp>
      <p:pic>
        <p:nvPicPr>
          <p:cNvPr id="2" name="Imagen 1"/>
          <p:cNvPicPr>
            <a:picLocks noChangeAspect="1"/>
          </p:cNvPicPr>
          <p:nvPr/>
        </p:nvPicPr>
        <p:blipFill>
          <a:blip r:embed="rId3" cstate="print"/>
          <a:stretch>
            <a:fillRect/>
          </a:stretch>
        </p:blipFill>
        <p:spPr>
          <a:xfrm>
            <a:off x="1052213" y="2112573"/>
            <a:ext cx="6904163" cy="4505344"/>
          </a:xfrm>
          <a:prstGeom prst="rect">
            <a:avLst/>
          </a:prstGeom>
        </p:spPr>
      </p:pic>
      <p:sp>
        <p:nvSpPr>
          <p:cNvPr id="7" name="CuadroTexto 6"/>
          <p:cNvSpPr txBox="1"/>
          <p:nvPr/>
        </p:nvSpPr>
        <p:spPr>
          <a:xfrm>
            <a:off x="35446" y="6495296"/>
            <a:ext cx="2448322" cy="323165"/>
          </a:xfrm>
          <a:prstGeom prst="rect">
            <a:avLst/>
          </a:prstGeom>
          <a:noFill/>
        </p:spPr>
        <p:txBody>
          <a:bodyPr wrap="square" rtlCol="0">
            <a:spAutoFit/>
          </a:bodyPr>
          <a:lstStyle/>
          <a:p>
            <a:r>
              <a:rPr lang="es-MX" sz="1500" dirty="0" smtClean="0">
                <a:solidFill>
                  <a:schemeClr val="bg2">
                    <a:lumMod val="50000"/>
                  </a:schemeClr>
                </a:solidFill>
              </a:rPr>
              <a:t>I. </a:t>
            </a:r>
            <a:r>
              <a:rPr lang="es-MX" sz="1500" dirty="0">
                <a:solidFill>
                  <a:schemeClr val="bg2">
                    <a:lumMod val="50000"/>
                  </a:schemeClr>
                </a:solidFill>
              </a:rPr>
              <a:t>Marco Macroeconómico</a:t>
            </a:r>
          </a:p>
        </p:txBody>
      </p:sp>
    </p:spTree>
    <p:extLst>
      <p:ext uri="{BB962C8B-B14F-4D97-AF65-F5344CB8AC3E}">
        <p14:creationId xmlns:p14="http://schemas.microsoft.com/office/powerpoint/2010/main" val="88856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67774"/>
            <a:ext cx="9144000" cy="461665"/>
          </a:xfrm>
          <a:prstGeom prst="rect">
            <a:avLst/>
          </a:prstGeom>
          <a:noFill/>
        </p:spPr>
        <p:txBody>
          <a:bodyPr wrap="square" rtlCol="0">
            <a:spAutoFit/>
          </a:bodyPr>
          <a:lstStyle/>
          <a:p>
            <a:pPr algn="ctr"/>
            <a:r>
              <a:rPr lang="es-MX" sz="2400" b="1" dirty="0" smtClean="0">
                <a:solidFill>
                  <a:prstClr val="black"/>
                </a:solidFill>
              </a:rPr>
              <a:t>Precio del petróleo</a:t>
            </a:r>
            <a:endParaRPr lang="es-MX" sz="2400" b="1" dirty="0">
              <a:solidFill>
                <a:prstClr val="black"/>
              </a:solidFill>
            </a:endParaRPr>
          </a:p>
        </p:txBody>
      </p:sp>
      <p:sp>
        <p:nvSpPr>
          <p:cNvPr id="7" name="Text Box 11"/>
          <p:cNvSpPr txBox="1">
            <a:spLocks noChangeArrowheads="1"/>
          </p:cNvSpPr>
          <p:nvPr/>
        </p:nvSpPr>
        <p:spPr bwMode="auto">
          <a:xfrm rot="16200000">
            <a:off x="4175519" y="1699150"/>
            <a:ext cx="1153001" cy="8424935"/>
          </a:xfrm>
          <a:prstGeom prst="rightArrowCallout">
            <a:avLst>
              <a:gd name="adj1" fmla="val 39735"/>
              <a:gd name="adj2" fmla="val 62594"/>
              <a:gd name="adj3" fmla="val 36352"/>
              <a:gd name="adj4" fmla="val 93055"/>
            </a:avLst>
          </a:prstGeom>
          <a:ln/>
        </p:spPr>
        <p:style>
          <a:lnRef idx="2">
            <a:schemeClr val="accent3"/>
          </a:lnRef>
          <a:fillRef idx="1">
            <a:schemeClr val="lt1"/>
          </a:fillRef>
          <a:effectRef idx="0">
            <a:schemeClr val="accent3"/>
          </a:effectRef>
          <a:fontRef idx="minor">
            <a:schemeClr val="dk1"/>
          </a:fontRef>
        </p:style>
        <p:txBody>
          <a:bodyPr vert="vert" wrap="square" rtlCol="0">
            <a:spAutoFit/>
          </a:bodyPr>
          <a:lstStyle/>
          <a:p>
            <a:pPr algn="just"/>
            <a:r>
              <a:rPr lang="es-MX" dirty="0" smtClean="0">
                <a:solidFill>
                  <a:schemeClr val="tx1"/>
                </a:solidFill>
              </a:rPr>
              <a:t>De enero a julio de 2015, el precio del petróleo promedió 49.48 dólares por barril (dpb). </a:t>
            </a:r>
          </a:p>
          <a:p>
            <a:pPr algn="just"/>
            <a:r>
              <a:rPr lang="es-MX" dirty="0" smtClean="0">
                <a:solidFill>
                  <a:schemeClr val="tx1"/>
                </a:solidFill>
              </a:rPr>
              <a:t>El promedio al cierre de 2015 y el estimado para 2016 es de 50 dpb.</a:t>
            </a:r>
            <a:endParaRPr lang="es-ES" dirty="0">
              <a:solidFill>
                <a:schemeClr val="tx1"/>
              </a:solidFill>
            </a:endParaRPr>
          </a:p>
        </p:txBody>
      </p:sp>
      <p:pic>
        <p:nvPicPr>
          <p:cNvPr id="6" name="Imagen 5"/>
          <p:cNvPicPr>
            <a:picLocks noChangeAspect="1"/>
          </p:cNvPicPr>
          <p:nvPr/>
        </p:nvPicPr>
        <p:blipFill>
          <a:blip r:embed="rId3" cstate="print"/>
          <a:stretch>
            <a:fillRect/>
          </a:stretch>
        </p:blipFill>
        <p:spPr>
          <a:xfrm>
            <a:off x="539552" y="764705"/>
            <a:ext cx="7995230" cy="4464495"/>
          </a:xfrm>
          <a:prstGeom prst="rect">
            <a:avLst/>
          </a:prstGeom>
        </p:spPr>
      </p:pic>
      <p:sp>
        <p:nvSpPr>
          <p:cNvPr id="2" name="Marcador de número de diapositiva 1"/>
          <p:cNvSpPr>
            <a:spLocks noGrp="1"/>
          </p:cNvSpPr>
          <p:nvPr>
            <p:ph type="sldNum" sz="quarter" idx="12"/>
          </p:nvPr>
        </p:nvSpPr>
        <p:spPr/>
        <p:txBody>
          <a:bodyPr/>
          <a:lstStyle/>
          <a:p>
            <a:fld id="{32FA90CB-5A57-45E1-A6BD-8CF5D8EAF9F6}" type="slidenum">
              <a:rPr lang="es-MX" smtClean="0"/>
              <a:pPr/>
              <a:t>8</a:t>
            </a:fld>
            <a:endParaRPr lang="es-MX"/>
          </a:p>
        </p:txBody>
      </p:sp>
      <p:sp>
        <p:nvSpPr>
          <p:cNvPr id="8" name="CuadroTexto 7"/>
          <p:cNvSpPr txBox="1"/>
          <p:nvPr/>
        </p:nvSpPr>
        <p:spPr>
          <a:xfrm>
            <a:off x="35446" y="6495296"/>
            <a:ext cx="2448322" cy="323165"/>
          </a:xfrm>
          <a:prstGeom prst="rect">
            <a:avLst/>
          </a:prstGeom>
          <a:noFill/>
        </p:spPr>
        <p:txBody>
          <a:bodyPr wrap="square" rtlCol="0">
            <a:spAutoFit/>
          </a:bodyPr>
          <a:lstStyle/>
          <a:p>
            <a:r>
              <a:rPr lang="es-MX" sz="1500" dirty="0" smtClean="0">
                <a:solidFill>
                  <a:schemeClr val="bg2">
                    <a:lumMod val="50000"/>
                  </a:schemeClr>
                </a:solidFill>
              </a:rPr>
              <a:t>I</a:t>
            </a:r>
            <a:r>
              <a:rPr lang="es-MX" sz="1500" dirty="0">
                <a:solidFill>
                  <a:schemeClr val="bg2">
                    <a:lumMod val="50000"/>
                  </a:schemeClr>
                </a:solidFill>
              </a:rPr>
              <a:t>. Marco Macroeconómico</a:t>
            </a:r>
          </a:p>
        </p:txBody>
      </p:sp>
    </p:spTree>
    <p:extLst>
      <p:ext uri="{BB962C8B-B14F-4D97-AF65-F5344CB8AC3E}">
        <p14:creationId xmlns:p14="http://schemas.microsoft.com/office/powerpoint/2010/main" val="634698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67774"/>
            <a:ext cx="9144000" cy="461665"/>
          </a:xfrm>
          <a:prstGeom prst="rect">
            <a:avLst/>
          </a:prstGeom>
          <a:noFill/>
        </p:spPr>
        <p:txBody>
          <a:bodyPr wrap="square" rtlCol="0">
            <a:spAutoFit/>
          </a:bodyPr>
          <a:lstStyle/>
          <a:p>
            <a:pPr algn="ctr"/>
            <a:r>
              <a:rPr lang="es-MX" sz="2400" b="1" dirty="0" smtClean="0">
                <a:solidFill>
                  <a:prstClr val="black"/>
                </a:solidFill>
              </a:rPr>
              <a:t>Producción y exportación de petróleo</a:t>
            </a:r>
          </a:p>
        </p:txBody>
      </p:sp>
      <p:sp>
        <p:nvSpPr>
          <p:cNvPr id="6" name="14 Llamada de flecha a la derecha"/>
          <p:cNvSpPr/>
          <p:nvPr/>
        </p:nvSpPr>
        <p:spPr>
          <a:xfrm>
            <a:off x="4933882" y="853502"/>
            <a:ext cx="4082044" cy="2740626"/>
          </a:xfrm>
          <a:prstGeom prst="leftArrowCallout">
            <a:avLst>
              <a:gd name="adj1" fmla="val 27747"/>
              <a:gd name="adj2" fmla="val 25041"/>
              <a:gd name="adj3" fmla="val 15716"/>
              <a:gd name="adj4" fmla="val 92094"/>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dirty="0" smtClean="0">
                <a:solidFill>
                  <a:schemeClr val="tx1"/>
                </a:solidFill>
              </a:rPr>
              <a:t>Se destaca una tendencia a reducir la producción de petróleo en 2015 y 2016. </a:t>
            </a:r>
          </a:p>
          <a:p>
            <a:pPr algn="just"/>
            <a:endParaRPr lang="es-MX" sz="1400" dirty="0">
              <a:solidFill>
                <a:schemeClr val="tx1"/>
              </a:solidFill>
            </a:endParaRPr>
          </a:p>
          <a:p>
            <a:pPr algn="just"/>
            <a:r>
              <a:rPr lang="es-MX" sz="2000" dirty="0" smtClean="0">
                <a:solidFill>
                  <a:schemeClr val="tx1"/>
                </a:solidFill>
              </a:rPr>
              <a:t>Para 2016 se estima una reducción de 0.7% respecto a la extracción prevista para el cierre de 2015.</a:t>
            </a:r>
            <a:endParaRPr lang="es-MX" sz="2000" dirty="0">
              <a:solidFill>
                <a:schemeClr val="tx1"/>
              </a:solidFill>
            </a:endParaRPr>
          </a:p>
        </p:txBody>
      </p:sp>
      <p:sp>
        <p:nvSpPr>
          <p:cNvPr id="8" name="Text Box 11"/>
          <p:cNvSpPr txBox="1">
            <a:spLocks noChangeArrowheads="1"/>
          </p:cNvSpPr>
          <p:nvPr/>
        </p:nvSpPr>
        <p:spPr bwMode="auto">
          <a:xfrm>
            <a:off x="182116" y="4049569"/>
            <a:ext cx="3741812" cy="2246769"/>
          </a:xfrm>
          <a:prstGeom prst="rightArrowCallout">
            <a:avLst>
              <a:gd name="adj1" fmla="val 25000"/>
              <a:gd name="adj2" fmla="val 25000"/>
              <a:gd name="adj3" fmla="val 17668"/>
              <a:gd name="adj4" fmla="val 93055"/>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2000" dirty="0" smtClean="0">
                <a:solidFill>
                  <a:schemeClr val="tx1"/>
                </a:solidFill>
              </a:rPr>
              <a:t>Exportaciones de petróleo crecerán 3.5% en 2015 y caerán 7.7%  para 2016, ambas respecto al año previo.</a:t>
            </a:r>
            <a:endParaRPr lang="es-MX" sz="1200" dirty="0">
              <a:solidFill>
                <a:schemeClr val="tx1"/>
              </a:solidFill>
            </a:endParaRPr>
          </a:p>
          <a:p>
            <a:pPr algn="just"/>
            <a:r>
              <a:rPr lang="es-MX" sz="2000" dirty="0" smtClean="0">
                <a:solidFill>
                  <a:schemeClr val="tx1"/>
                </a:solidFill>
              </a:rPr>
              <a:t>En promedio se exportará el 50.4% de la producción en 2015 y 2016. </a:t>
            </a:r>
            <a:endParaRPr lang="es-MX" sz="2000" dirty="0">
              <a:solidFill>
                <a:schemeClr val="tx1"/>
              </a:solidFill>
            </a:endParaRPr>
          </a:p>
        </p:txBody>
      </p:sp>
      <p:pic>
        <p:nvPicPr>
          <p:cNvPr id="11" name="Imagen 10"/>
          <p:cNvPicPr>
            <a:picLocks noChangeAspect="1"/>
          </p:cNvPicPr>
          <p:nvPr/>
        </p:nvPicPr>
        <p:blipFill>
          <a:blip r:embed="rId3" cstate="print"/>
          <a:stretch>
            <a:fillRect/>
          </a:stretch>
        </p:blipFill>
        <p:spPr>
          <a:xfrm>
            <a:off x="1" y="716343"/>
            <a:ext cx="4932040" cy="3142744"/>
          </a:xfrm>
          <a:prstGeom prst="rect">
            <a:avLst/>
          </a:prstGeom>
        </p:spPr>
      </p:pic>
      <p:pic>
        <p:nvPicPr>
          <p:cNvPr id="3" name="Imagen 2"/>
          <p:cNvPicPr>
            <a:picLocks noChangeAspect="1"/>
          </p:cNvPicPr>
          <p:nvPr/>
        </p:nvPicPr>
        <p:blipFill>
          <a:blip r:embed="rId4" cstate="print"/>
          <a:stretch>
            <a:fillRect/>
          </a:stretch>
        </p:blipFill>
        <p:spPr>
          <a:xfrm>
            <a:off x="3923928" y="3719477"/>
            <a:ext cx="4951615" cy="3155217"/>
          </a:xfrm>
          <a:prstGeom prst="rect">
            <a:avLst/>
          </a:prstGeom>
        </p:spPr>
      </p:pic>
      <p:sp>
        <p:nvSpPr>
          <p:cNvPr id="2" name="Marcador de número de diapositiva 1"/>
          <p:cNvSpPr>
            <a:spLocks noGrp="1"/>
          </p:cNvSpPr>
          <p:nvPr>
            <p:ph type="sldNum" sz="quarter" idx="12"/>
          </p:nvPr>
        </p:nvSpPr>
        <p:spPr/>
        <p:txBody>
          <a:bodyPr/>
          <a:lstStyle/>
          <a:p>
            <a:fld id="{32FA90CB-5A57-45E1-A6BD-8CF5D8EAF9F6}" type="slidenum">
              <a:rPr lang="es-MX" smtClean="0"/>
              <a:pPr/>
              <a:t>9</a:t>
            </a:fld>
            <a:endParaRPr lang="es-MX"/>
          </a:p>
        </p:txBody>
      </p:sp>
      <p:sp>
        <p:nvSpPr>
          <p:cNvPr id="10" name="CuadroTexto 9"/>
          <p:cNvSpPr txBox="1"/>
          <p:nvPr/>
        </p:nvSpPr>
        <p:spPr>
          <a:xfrm>
            <a:off x="35446" y="6495296"/>
            <a:ext cx="2448322" cy="323165"/>
          </a:xfrm>
          <a:prstGeom prst="rect">
            <a:avLst/>
          </a:prstGeom>
          <a:noFill/>
        </p:spPr>
        <p:txBody>
          <a:bodyPr wrap="square" rtlCol="0">
            <a:spAutoFit/>
          </a:bodyPr>
          <a:lstStyle/>
          <a:p>
            <a:r>
              <a:rPr lang="es-MX" sz="1500" dirty="0" smtClean="0">
                <a:solidFill>
                  <a:schemeClr val="bg2">
                    <a:lumMod val="50000"/>
                  </a:schemeClr>
                </a:solidFill>
              </a:rPr>
              <a:t>I. </a:t>
            </a:r>
            <a:r>
              <a:rPr lang="es-MX" sz="1500" dirty="0">
                <a:solidFill>
                  <a:schemeClr val="bg2">
                    <a:lumMod val="50000"/>
                  </a:schemeClr>
                </a:solidFill>
              </a:rPr>
              <a:t>Marco Macroeconómico</a:t>
            </a:r>
          </a:p>
        </p:txBody>
      </p:sp>
    </p:spTree>
    <p:extLst>
      <p:ext uri="{BB962C8B-B14F-4D97-AF65-F5344CB8AC3E}">
        <p14:creationId xmlns:p14="http://schemas.microsoft.com/office/powerpoint/2010/main" val="1495369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4333</TotalTime>
  <Words>2517</Words>
  <Application>Microsoft Office PowerPoint</Application>
  <PresentationFormat>Presentación en pantalla (4:3)</PresentationFormat>
  <Paragraphs>382</Paragraphs>
  <Slides>31</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ＭＳ Ｐゴシック</vt:lpstr>
      <vt:lpstr>Arial</vt:lpstr>
      <vt:lpstr>Calibri</vt:lpstr>
      <vt:lpstr>Times New Roman</vt:lpstr>
      <vt:lpstr>Tema de Office</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Comparativo de Ingresos de la Federación ILIF 2016 vs LIF 2015</vt:lpstr>
      <vt:lpstr>Los menores ingresos petroleros se compensarán, principalmente, por la mayor recaudación de Ingresos Tributarios, como el IEPS, ISR e IVA</vt:lpstr>
      <vt:lpstr>Presentación de PowerPoint</vt:lpstr>
      <vt:lpstr>Presentación de PowerPoint</vt:lpstr>
      <vt:lpstr>Caen ingresos petroleros 30.0% real, debido a la menor captación de ingresos de PEMEX, ISR de Contratistas y del Fondo Mexicano del Petróleo.</vt:lpstr>
      <vt:lpstr>Los Ingresos de Organismos y Empresas se contraen 9.4% real, debido a la menor captación de ingresos propios principalmente de las Empresas Productivas del Estado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fvazquez</dc:creator>
  <cp:lastModifiedBy>Usuario</cp:lastModifiedBy>
  <cp:revision>800</cp:revision>
  <cp:lastPrinted>2015-09-23T16:15:42Z</cp:lastPrinted>
  <dcterms:created xsi:type="dcterms:W3CDTF">2014-10-23T00:00:40Z</dcterms:created>
  <dcterms:modified xsi:type="dcterms:W3CDTF">2015-10-12T19:34:53Z</dcterms:modified>
</cp:coreProperties>
</file>