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0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28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5A7A3-1BCD-4593-8FBD-44E803155303}" type="datetimeFigureOut">
              <a:rPr lang="es-MX" smtClean="0"/>
              <a:t>12/10/2015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33F48-BEFC-47B6-BA83-E52EB9C05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943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C5FE-FB70-42B1-9191-88F72DD5737D}" type="datetime1">
              <a:rPr lang="es-MX" smtClean="0"/>
              <a:t>12/10/2015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9ED7-CE6D-4A2E-927A-7F12A093092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48691-0E0E-42DD-A5C4-BDA9B6F770B8}" type="datetime1">
              <a:rPr lang="es-MX" smtClean="0"/>
              <a:t>12/10/2015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9ED7-CE6D-4A2E-927A-7F12A093092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1A45-B562-4B35-A9BB-7CA250461E23}" type="datetime1">
              <a:rPr lang="es-MX" smtClean="0"/>
              <a:t>12/10/2015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9ED7-CE6D-4A2E-927A-7F12A093092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A79A5-959B-48E4-AFEC-3E952D08236A}" type="datetime1">
              <a:rPr lang="es-MX" smtClean="0"/>
              <a:t>12/10/2015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9ED7-CE6D-4A2E-927A-7F12A093092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7E7B-16AC-442D-9B5D-5C301C251EC9}" type="datetime1">
              <a:rPr lang="es-MX" smtClean="0"/>
              <a:t>12/10/2015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9ED7-CE6D-4A2E-927A-7F12A093092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408A-095D-47CC-8D2A-EE259F51E387}" type="datetime1">
              <a:rPr lang="es-MX" smtClean="0"/>
              <a:t>12/10/2015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9ED7-CE6D-4A2E-927A-7F12A093092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414C-7845-4B47-BFF3-CBD061F43E97}" type="datetime1">
              <a:rPr lang="es-MX" smtClean="0"/>
              <a:t>12/10/2015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9ED7-CE6D-4A2E-927A-7F12A093092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DDF9D-533F-4DDB-B408-FD49D7C49CBE}" type="datetime1">
              <a:rPr lang="es-MX" smtClean="0"/>
              <a:t>12/10/2015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9ED7-CE6D-4A2E-927A-7F12A093092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F8BC-153B-4B5C-B60A-513DF614A9D9}" type="datetime1">
              <a:rPr lang="es-MX" smtClean="0"/>
              <a:t>12/10/2015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9ED7-CE6D-4A2E-927A-7F12A093092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3F4D-B1DA-408A-AB96-1629027A5529}" type="datetime1">
              <a:rPr lang="es-MX" smtClean="0"/>
              <a:t>12/10/2015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9ED7-CE6D-4A2E-927A-7F12A093092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8EAF8-56F1-4E36-9E44-FB73EA39EDB5}" type="datetime1">
              <a:rPr lang="es-MX" smtClean="0"/>
              <a:t>12/10/2015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9ED7-CE6D-4A2E-927A-7F12A093092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0CA16-9B48-4B8F-87F5-CB9909CA08E5}" type="datetime1">
              <a:rPr lang="es-MX" smtClean="0"/>
              <a:t>12/10/2015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29ED7-CE6D-4A2E-927A-7F12A0930920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kerdeluisa@amf.org.m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86543" y="1455965"/>
            <a:ext cx="6858000" cy="2875700"/>
          </a:xfrm>
        </p:spPr>
        <p:txBody>
          <a:bodyPr anchor="t">
            <a:normAutofit fontScale="90000"/>
          </a:bodyPr>
          <a:lstStyle/>
          <a:p>
            <a:r>
              <a:rPr lang="es-MX" dirty="0" smtClean="0"/>
              <a:t>H. Cámara de Diputados Comisión de Hacienda</a:t>
            </a:r>
            <a:br>
              <a:rPr lang="es-MX" dirty="0" smtClean="0"/>
            </a:br>
            <a:r>
              <a:rPr lang="es-MX" dirty="0" smtClean="0"/>
              <a:t>Presentación de la Asociación Mexicana de Ferrocarriles A.C.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6543" y="4070407"/>
            <a:ext cx="6858000" cy="1543900"/>
          </a:xfrm>
        </p:spPr>
        <p:txBody>
          <a:bodyPr>
            <a:noAutofit/>
          </a:bodyPr>
          <a:lstStyle/>
          <a:p>
            <a:r>
              <a:rPr lang="es-MX" sz="2100" dirty="0" smtClean="0"/>
              <a:t>Dr. </a:t>
            </a:r>
            <a:r>
              <a:rPr lang="es-MX" sz="2100" dirty="0"/>
              <a:t>Iker de Luisa, Director General AMF</a:t>
            </a:r>
          </a:p>
          <a:p>
            <a:r>
              <a:rPr lang="es-MX" sz="2100" dirty="0"/>
              <a:t>12 de octubre del 2015</a:t>
            </a:r>
          </a:p>
          <a:p>
            <a:r>
              <a:rPr lang="es-MX" sz="2100" dirty="0">
                <a:hlinkClick r:id="rId2"/>
              </a:rPr>
              <a:t>ikerdeluisa@amf.org.mx</a:t>
            </a:r>
            <a:r>
              <a:rPr lang="es-MX" sz="2100" dirty="0"/>
              <a:t> www.amf.org.mx</a:t>
            </a:r>
          </a:p>
        </p:txBody>
      </p:sp>
    </p:spTree>
    <p:extLst>
      <p:ext uri="{BB962C8B-B14F-4D97-AF65-F5344CB8AC3E}">
        <p14:creationId xmlns:p14="http://schemas.microsoft.com/office/powerpoint/2010/main" val="2256369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25285" y="1858736"/>
            <a:ext cx="76308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b="1" dirty="0"/>
              <a:t>Situación del servicio ferroviario de carga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b="1" dirty="0"/>
              <a:t>IEPS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b="1" dirty="0"/>
              <a:t>Incentivos para Modernización de Locomotoras</a:t>
            </a:r>
          </a:p>
          <a:p>
            <a:endParaRPr lang="es-MX" sz="2400" b="1" dirty="0"/>
          </a:p>
        </p:txBody>
      </p:sp>
      <p:sp>
        <p:nvSpPr>
          <p:cNvPr id="3" name="Rectángulo 2"/>
          <p:cNvSpPr/>
          <p:nvPr/>
        </p:nvSpPr>
        <p:spPr>
          <a:xfrm>
            <a:off x="27420" y="26296"/>
            <a:ext cx="7136868" cy="52238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TEMAS</a:t>
            </a:r>
            <a:endParaRPr lang="es-MX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7420" y="620688"/>
            <a:ext cx="7136868" cy="45719"/>
          </a:xfrm>
          <a:prstGeom prst="rect">
            <a:avLst/>
          </a:prstGeom>
          <a:solidFill>
            <a:srgbClr val="E428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733256"/>
            <a:ext cx="1116834" cy="744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792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79528" y="2154510"/>
            <a:ext cx="720727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100" dirty="0">
                <a:latin typeface="Arial" panose="020B0604020202020204" pitchFamily="34" charset="0"/>
                <a:ea typeface="Calibri" panose="020F0502020204030204" pitchFamily="34" charset="0"/>
              </a:rPr>
              <a:t>La participación del ferrocarril en el mercado de transporte terrestre del país medido en  ton/km se incrementó de un </a:t>
            </a:r>
            <a:r>
              <a:rPr lang="es-MX" sz="21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18% en 1995 a un 28% actualmente</a:t>
            </a:r>
            <a:r>
              <a:rPr lang="es-MX" sz="2100" dirty="0"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es-MX" sz="2100" dirty="0"/>
          </a:p>
        </p:txBody>
      </p:sp>
      <p:sp>
        <p:nvSpPr>
          <p:cNvPr id="3" name="Rectángulo 2"/>
          <p:cNvSpPr/>
          <p:nvPr/>
        </p:nvSpPr>
        <p:spPr>
          <a:xfrm>
            <a:off x="1481170" y="3305528"/>
            <a:ext cx="720563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100" dirty="0">
                <a:latin typeface="Arial" panose="020B0604020202020204" pitchFamily="34" charset="0"/>
                <a:ea typeface="Calibri" panose="020F0502020204030204" pitchFamily="34" charset="0"/>
              </a:rPr>
              <a:t>Entre 1995 y 2014 el volumen movilizado más que se duplicó, pasando de </a:t>
            </a:r>
            <a:r>
              <a:rPr lang="es-MX" sz="21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37,600</a:t>
            </a:r>
            <a:r>
              <a:rPr lang="es-MX" sz="2100" dirty="0">
                <a:latin typeface="Arial" panose="020B0604020202020204" pitchFamily="34" charset="0"/>
                <a:ea typeface="Calibri" panose="020F0502020204030204" pitchFamily="34" charset="0"/>
              </a:rPr>
              <a:t> millones de ton/km a </a:t>
            </a:r>
            <a:r>
              <a:rPr lang="es-MX" sz="21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80,682</a:t>
            </a:r>
            <a:r>
              <a:rPr lang="es-MX" sz="2100" dirty="0">
                <a:latin typeface="Arial" panose="020B0604020202020204" pitchFamily="34" charset="0"/>
                <a:ea typeface="Calibri" panose="020F0502020204030204" pitchFamily="34" charset="0"/>
              </a:rPr>
              <a:t> millones de ton/km</a:t>
            </a:r>
          </a:p>
        </p:txBody>
      </p:sp>
      <p:sp>
        <p:nvSpPr>
          <p:cNvPr id="4" name="Flecha curvada hacia la derecha 3"/>
          <p:cNvSpPr/>
          <p:nvPr/>
        </p:nvSpPr>
        <p:spPr>
          <a:xfrm>
            <a:off x="257404" y="3570986"/>
            <a:ext cx="1048882" cy="1618779"/>
          </a:xfrm>
          <a:prstGeom prst="curved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>
              <a:solidFill>
                <a:schemeClr val="tx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479528" y="4552767"/>
            <a:ext cx="720727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100" dirty="0">
                <a:latin typeface="Arial" panose="020B0604020202020204" pitchFamily="34" charset="0"/>
                <a:ea typeface="Calibri" panose="020F0502020204030204" pitchFamily="34" charset="0"/>
              </a:rPr>
              <a:t>Lo anterior representa un </a:t>
            </a:r>
            <a:r>
              <a:rPr lang="es-MX" sz="21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incremento de 4.1 % anual</a:t>
            </a:r>
            <a:r>
              <a:rPr lang="es-MX" sz="2100" dirty="0">
                <a:latin typeface="Arial" panose="020B0604020202020204" pitchFamily="34" charset="0"/>
                <a:ea typeface="Calibri" panose="020F0502020204030204" pitchFamily="34" charset="0"/>
              </a:rPr>
              <a:t>, equivalente al doble del crecimiento de la economía nacional para dicho periodo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971600" y="1079703"/>
            <a:ext cx="73539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Situación actual del ferrocarril de carga en México</a:t>
            </a:r>
          </a:p>
        </p:txBody>
      </p:sp>
      <p:sp>
        <p:nvSpPr>
          <p:cNvPr id="8" name="Rectángulo 7"/>
          <p:cNvSpPr/>
          <p:nvPr/>
        </p:nvSpPr>
        <p:spPr>
          <a:xfrm>
            <a:off x="27420" y="26296"/>
            <a:ext cx="7136868" cy="52238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7420" y="620688"/>
            <a:ext cx="7136868" cy="45719"/>
          </a:xfrm>
          <a:prstGeom prst="rect">
            <a:avLst/>
          </a:prstGeom>
          <a:solidFill>
            <a:srgbClr val="E428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733256"/>
            <a:ext cx="1116834" cy="744819"/>
          </a:xfrm>
          <a:prstGeom prst="rect">
            <a:avLst/>
          </a:prstGeom>
        </p:spPr>
      </p:pic>
      <p:sp>
        <p:nvSpPr>
          <p:cNvPr id="6" name="Cheurón 5"/>
          <p:cNvSpPr/>
          <p:nvPr/>
        </p:nvSpPr>
        <p:spPr>
          <a:xfrm>
            <a:off x="815116" y="1218134"/>
            <a:ext cx="156484" cy="243498"/>
          </a:xfrm>
          <a:prstGeom prst="chevron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1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28701" y="2441778"/>
            <a:ext cx="6288110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350" dirty="0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2"/>
          <a:srcRect l="7206" t="28125" r="75175" b="63249"/>
          <a:stretch/>
        </p:blipFill>
        <p:spPr>
          <a:xfrm>
            <a:off x="115909" y="2757111"/>
            <a:ext cx="1719329" cy="473299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3"/>
          <a:srcRect l="13046" t="58935" r="59436" b="25748"/>
          <a:stretch/>
        </p:blipFill>
        <p:spPr>
          <a:xfrm>
            <a:off x="115909" y="3426709"/>
            <a:ext cx="1974292" cy="617855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2090201" y="1858809"/>
            <a:ext cx="656178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1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11° lugar </a:t>
            </a:r>
          </a:p>
          <a:p>
            <a:pPr algn="just"/>
            <a:r>
              <a:rPr lang="es-MX" sz="2100" dirty="0">
                <a:latin typeface="Arial" panose="020B0604020202020204" pitchFamily="34" charset="0"/>
                <a:ea typeface="Calibri" panose="020F0502020204030204" pitchFamily="34" charset="0"/>
              </a:rPr>
              <a:t>Entre los ferrocarriles más grandes del mundo; ya que la densidad(</a:t>
            </a:r>
            <a:r>
              <a:rPr lang="es-MX" sz="2100" dirty="0">
                <a:latin typeface="Arial" panose="020B0604020202020204" pitchFamily="34" charset="0"/>
                <a:cs typeface="Arial" panose="020B0604020202020204" pitchFamily="34" charset="0"/>
              </a:rPr>
              <a:t>Km-ruta/millones de km²)</a:t>
            </a:r>
            <a:r>
              <a:rPr lang="es-MX" sz="2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2100" dirty="0">
                <a:latin typeface="Arial" panose="020B0604020202020204" pitchFamily="34" charset="0"/>
                <a:ea typeface="Calibri" panose="020F0502020204030204" pitchFamily="34" charset="0"/>
              </a:rPr>
              <a:t>del sistema es similar a los sistemas más grandes,</a:t>
            </a:r>
          </a:p>
          <a:p>
            <a:pPr algn="just"/>
            <a:endParaRPr lang="es-MX" sz="2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endParaRPr lang="es-MX" sz="2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r>
              <a:rPr lang="es-MX" sz="2100" dirty="0">
                <a:latin typeface="Arial" panose="020B0604020202020204" pitchFamily="34" charset="0"/>
                <a:ea typeface="Calibri" panose="020F0502020204030204" pitchFamily="34" charset="0"/>
              </a:rPr>
              <a:t>Los ferrocarriles mexicanos son los que cuentan con mayor </a:t>
            </a:r>
            <a:r>
              <a:rPr lang="es-MX" sz="21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productividad</a:t>
            </a:r>
            <a:r>
              <a:rPr lang="es-MX" sz="21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s-MX" sz="21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 locomotoras (</a:t>
            </a:r>
            <a:r>
              <a:rPr lang="es-MX" sz="2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Ton/km por locomotora) </a:t>
            </a:r>
            <a:r>
              <a:rPr lang="es-MX" sz="2100" dirty="0">
                <a:latin typeface="Arial" panose="020B0604020202020204" pitchFamily="34" charset="0"/>
                <a:ea typeface="Calibri" panose="020F0502020204030204" pitchFamily="34" charset="0"/>
              </a:rPr>
              <a:t>de América Latina.</a:t>
            </a:r>
            <a:r>
              <a:rPr lang="es-MX" sz="2100" dirty="0"/>
              <a:t> </a:t>
            </a:r>
            <a:endParaRPr lang="es-MX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944508" y="1091295"/>
            <a:ext cx="73539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Situación actual del ferrocarril de carga en México</a:t>
            </a:r>
          </a:p>
        </p:txBody>
      </p:sp>
      <p:sp>
        <p:nvSpPr>
          <p:cNvPr id="7" name="Rectángulo 6"/>
          <p:cNvSpPr/>
          <p:nvPr/>
        </p:nvSpPr>
        <p:spPr>
          <a:xfrm>
            <a:off x="27420" y="26296"/>
            <a:ext cx="7136868" cy="52238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27420" y="620688"/>
            <a:ext cx="7136868" cy="45719"/>
          </a:xfrm>
          <a:prstGeom prst="rect">
            <a:avLst/>
          </a:prstGeom>
          <a:solidFill>
            <a:srgbClr val="E428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733256"/>
            <a:ext cx="1116834" cy="744819"/>
          </a:xfrm>
          <a:prstGeom prst="rect">
            <a:avLst/>
          </a:prstGeom>
        </p:spPr>
      </p:pic>
      <p:sp>
        <p:nvSpPr>
          <p:cNvPr id="10" name="Cheurón 9"/>
          <p:cNvSpPr/>
          <p:nvPr/>
        </p:nvSpPr>
        <p:spPr>
          <a:xfrm>
            <a:off x="815116" y="1218134"/>
            <a:ext cx="156484" cy="243498"/>
          </a:xfrm>
          <a:prstGeom prst="chevron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05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03648" y="989909"/>
            <a:ext cx="6477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Impuesto Especial sobre Productos y Servicios (IEPS) a Combustible </a:t>
            </a:r>
            <a:r>
              <a:rPr lang="es-MX" sz="21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Diesel</a:t>
            </a:r>
            <a:r>
              <a:rPr lang="es-MX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Locomotoras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95942" y="2028601"/>
            <a:ext cx="8654143" cy="3660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s-MX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deslizamientos de los precios de las gasolinas y el diésel en México, han generado que durante el periodo de enero del 2007 a enero del 2015, los mexicanos enfrenten un ciclo de subsidio-carga tributaria-subsidio por el consumo de estos petrolíferos, los cuales se reflejan en la recaudación del </a:t>
            </a:r>
            <a:r>
              <a:rPr lang="es-MX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Impuesto Especial para la Producción y Servicios (IEPS)</a:t>
            </a:r>
            <a:r>
              <a:rPr lang="es-MX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es-MX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s-MX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Cuando el precio de referencia internacional (Costa Golfo EUA) es mayor que el precio de combustibles en México el IEPS funciona como un </a:t>
            </a:r>
            <a:r>
              <a:rPr lang="es-MX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subsidio</a:t>
            </a:r>
            <a:r>
              <a:rPr lang="es-MX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Por el contrario, cuando los precios de combustibles en México son mayores que el precio de referencia internacional, es un </a:t>
            </a:r>
            <a:r>
              <a:rPr lang="es-MX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impuesto</a:t>
            </a:r>
            <a:r>
              <a:rPr lang="es-MX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es-MX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s-MX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</a:t>
            </a:r>
            <a:r>
              <a:rPr lang="es-MX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empresas ferroviarias no pueden acreditar el IEPS</a:t>
            </a:r>
            <a:r>
              <a:rPr lang="es-MX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27420" y="26296"/>
            <a:ext cx="7136868" cy="52238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7420" y="620688"/>
            <a:ext cx="7136868" cy="45719"/>
          </a:xfrm>
          <a:prstGeom prst="rect">
            <a:avLst/>
          </a:prstGeom>
          <a:solidFill>
            <a:srgbClr val="E428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733256"/>
            <a:ext cx="1116834" cy="744819"/>
          </a:xfrm>
          <a:prstGeom prst="rect">
            <a:avLst/>
          </a:prstGeom>
        </p:spPr>
      </p:pic>
      <p:sp>
        <p:nvSpPr>
          <p:cNvPr id="7" name="Cheurón 6"/>
          <p:cNvSpPr/>
          <p:nvPr/>
        </p:nvSpPr>
        <p:spPr>
          <a:xfrm>
            <a:off x="1403648" y="1104006"/>
            <a:ext cx="156484" cy="243498"/>
          </a:xfrm>
          <a:prstGeom prst="chevron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537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259632" y="1121904"/>
            <a:ext cx="6477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Impuesto Especial sobre Productos y Servicios (IEPS) a Combustible </a:t>
            </a:r>
            <a:r>
              <a:rPr lang="es-MX" sz="2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Diesel</a:t>
            </a:r>
            <a:r>
              <a:rPr lang="es-MX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Locomotoras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39488" y="2501575"/>
            <a:ext cx="82295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100" b="1" dirty="0"/>
              <a:t>Consumo </a:t>
            </a:r>
            <a:r>
              <a:rPr lang="es-MX" sz="2100" b="1" dirty="0" err="1"/>
              <a:t>Diesel</a:t>
            </a:r>
            <a:r>
              <a:rPr lang="es-MX" sz="2100" b="1" dirty="0"/>
              <a:t> Locomotoras 2014 = 741,400,000 litros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545770" y="3526267"/>
            <a:ext cx="52142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100" b="1" dirty="0"/>
              <a:t>Tasa IEPS </a:t>
            </a:r>
            <a:r>
              <a:rPr lang="es-MX" sz="2100" b="1" dirty="0" err="1"/>
              <a:t>Diesel</a:t>
            </a:r>
            <a:r>
              <a:rPr lang="es-MX" sz="2100" b="1" dirty="0"/>
              <a:t> = $0.1311 por litro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68086" y="4550961"/>
            <a:ext cx="76128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100" b="1" dirty="0"/>
              <a:t>IEPS </a:t>
            </a:r>
            <a:r>
              <a:rPr lang="es-MX" sz="2100" b="1" dirty="0" err="1"/>
              <a:t>Diesel</a:t>
            </a:r>
            <a:r>
              <a:rPr lang="es-MX" sz="2100" b="1" dirty="0"/>
              <a:t> No Acreditable por Empresas Ferroviarias = $97,197,540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701142" y="3087758"/>
            <a:ext cx="9035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2800" b="1"/>
            </a:lvl1pPr>
          </a:lstStyle>
          <a:p>
            <a:r>
              <a:rPr lang="es-MX" sz="2100" dirty="0"/>
              <a:t>*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3958808" y="4038614"/>
            <a:ext cx="3881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2800" b="1"/>
            </a:lvl1pPr>
          </a:lstStyle>
          <a:p>
            <a:r>
              <a:rPr lang="es-MX" sz="2100" dirty="0"/>
              <a:t>=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7420" y="26296"/>
            <a:ext cx="7136868" cy="52238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27420" y="620688"/>
            <a:ext cx="7136868" cy="45719"/>
          </a:xfrm>
          <a:prstGeom prst="rect">
            <a:avLst/>
          </a:prstGeom>
          <a:solidFill>
            <a:srgbClr val="E428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733256"/>
            <a:ext cx="1116834" cy="744819"/>
          </a:xfrm>
          <a:prstGeom prst="rect">
            <a:avLst/>
          </a:prstGeom>
        </p:spPr>
      </p:pic>
      <p:sp>
        <p:nvSpPr>
          <p:cNvPr id="12" name="Cheurón 11"/>
          <p:cNvSpPr/>
          <p:nvPr/>
        </p:nvSpPr>
        <p:spPr>
          <a:xfrm>
            <a:off x="1259632" y="1247738"/>
            <a:ext cx="156484" cy="243498"/>
          </a:xfrm>
          <a:prstGeom prst="chevron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98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42257" y="2000251"/>
            <a:ext cx="762000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s-MX" sz="2100" b="1" dirty="0"/>
              <a:t>Programa de modernización de camiones (</a:t>
            </a:r>
            <a:r>
              <a:rPr lang="es-MX" sz="2100" b="1" dirty="0" err="1"/>
              <a:t>chatarrización</a:t>
            </a:r>
            <a:r>
              <a:rPr lang="es-MX" sz="2100" b="1" dirty="0"/>
              <a:t>) por $1,000 Millones de Pesos (2015)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s-MX" sz="2100" b="1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s-MX" sz="2100" b="1" dirty="0">
                <a:solidFill>
                  <a:srgbClr val="FF0000"/>
                </a:solidFill>
              </a:rPr>
              <a:t>Inexistencia de incentivos de modernización de locomotoras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s-MX" sz="2100" b="1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s-MX" sz="2100" b="1" dirty="0"/>
              <a:t>Existen 1,200 locomotoras en el país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s-MX" sz="2100" b="1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s-MX" sz="2100" b="1" dirty="0"/>
              <a:t>Inversión tecnológicas para modernización de locomotoras desde $400,000 hasta $</a:t>
            </a:r>
            <a:r>
              <a:rPr lang="es-MX" sz="2100" b="1" dirty="0" smtClean="0"/>
              <a:t>40 </a:t>
            </a:r>
            <a:r>
              <a:rPr lang="es-MX" sz="2100" b="1" dirty="0"/>
              <a:t>millones de pesos, por locomotora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213757" y="1037234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Modernización de Locomotoras</a:t>
            </a:r>
          </a:p>
        </p:txBody>
      </p:sp>
      <p:sp>
        <p:nvSpPr>
          <p:cNvPr id="4" name="Rectángulo 3"/>
          <p:cNvSpPr/>
          <p:nvPr/>
        </p:nvSpPr>
        <p:spPr>
          <a:xfrm>
            <a:off x="27420" y="26296"/>
            <a:ext cx="7136868" cy="52238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7420" y="620688"/>
            <a:ext cx="7136868" cy="45719"/>
          </a:xfrm>
          <a:prstGeom prst="rect">
            <a:avLst/>
          </a:prstGeom>
          <a:solidFill>
            <a:srgbClr val="E428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733256"/>
            <a:ext cx="1116834" cy="744819"/>
          </a:xfrm>
          <a:prstGeom prst="rect">
            <a:avLst/>
          </a:prstGeom>
        </p:spPr>
      </p:pic>
      <p:sp>
        <p:nvSpPr>
          <p:cNvPr id="7" name="Cheurón 6"/>
          <p:cNvSpPr/>
          <p:nvPr/>
        </p:nvSpPr>
        <p:spPr>
          <a:xfrm>
            <a:off x="2195736" y="1167759"/>
            <a:ext cx="156484" cy="243498"/>
          </a:xfrm>
          <a:prstGeom prst="chevron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831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115616" y="2492896"/>
            <a:ext cx="705678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500" b="1" dirty="0" smtClean="0"/>
              <a:t>Gracias</a:t>
            </a:r>
          </a:p>
          <a:p>
            <a:pPr algn="ctr"/>
            <a:r>
              <a:rPr lang="es-MX" sz="3000" b="1" dirty="0" smtClean="0"/>
              <a:t>Asociación Mexicana de Ferrocarriles A.C. </a:t>
            </a:r>
            <a:endParaRPr lang="es-MX" sz="3000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040" y="3861048"/>
            <a:ext cx="3995936" cy="16686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7328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411</Words>
  <Application>Microsoft Office PowerPoint</Application>
  <PresentationFormat>Presentación en pantalla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Tema de Office</vt:lpstr>
      <vt:lpstr>H. Cámara de Diputados Comisión de Hacienda Presentación de la Asociación Mexicana de Ferrocarriles A.C.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Moño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Moño</dc:creator>
  <cp:lastModifiedBy>Mariana</cp:lastModifiedBy>
  <cp:revision>42</cp:revision>
  <dcterms:created xsi:type="dcterms:W3CDTF">2013-07-31T22:14:57Z</dcterms:created>
  <dcterms:modified xsi:type="dcterms:W3CDTF">2015-10-12T17:45:03Z</dcterms:modified>
</cp:coreProperties>
</file>