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4" r:id="rId3"/>
    <p:sldId id="371" r:id="rId4"/>
    <p:sldId id="373" r:id="rId5"/>
    <p:sldId id="392" r:id="rId6"/>
    <p:sldId id="384" r:id="rId7"/>
    <p:sldId id="385" r:id="rId8"/>
    <p:sldId id="391" r:id="rId9"/>
    <p:sldId id="393" r:id="rId10"/>
    <p:sldId id="389" r:id="rId11"/>
    <p:sldId id="394" r:id="rId12"/>
  </p:sldIdLst>
  <p:sldSz cx="9144000" cy="6858000" type="screen4x3"/>
  <p:notesSz cx="7019925" cy="93059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336" autoAdjust="0"/>
  </p:normalViewPr>
  <p:slideViewPr>
    <p:cSldViewPr>
      <p:cViewPr>
        <p:scale>
          <a:sx n="50" d="100"/>
          <a:sy n="50" d="100"/>
        </p:scale>
        <p:origin x="-1956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876F8A2-B62F-45DB-8746-336D0AEF97D5}" type="datetimeFigureOut">
              <a:rPr lang="es-MX" smtClean="0"/>
              <a:t>12/10/2015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09D4C90-BB94-47B0-A74B-585CC983F9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6110-7ACE-48B2-A5EC-522A1BE3CFFE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EA0-8700-4EB1-A4A2-F259775642A3}" type="slidenum">
              <a:rPr lang="es-ES" smtClean="0"/>
              <a:t>‹Nº›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736" y="5865275"/>
            <a:ext cx="2376264" cy="9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1052736"/>
            <a:ext cx="795586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8B80-E072-4DB1-A311-8AC05A8933E2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E8CA-4801-4CB5-B180-B124FCBE17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8B80-E072-4DB1-A311-8AC05A8933E2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E8CA-4801-4CB5-B180-B124FCBE17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8B80-E072-4DB1-A311-8AC05A8933E2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E8CA-4801-4CB5-B180-B124FCBE17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8B80-E072-4DB1-A311-8AC05A8933E2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E8CA-4801-4CB5-B180-B124FCBE17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8B80-E072-4DB1-A311-8AC05A8933E2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E8CA-4801-4CB5-B180-B124FCBE17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8B80-E072-4DB1-A311-8AC05A8933E2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E8CA-4801-4CB5-B180-B124FCBE17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8B80-E072-4DB1-A311-8AC05A8933E2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E8CA-4801-4CB5-B180-B124FCBE17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8B80-E072-4DB1-A311-8AC05A8933E2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E8CA-4801-4CB5-B180-B124FCBE17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8B80-E072-4DB1-A311-8AC05A8933E2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E8CA-4801-4CB5-B180-B124FCBE17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8B80-E072-4DB1-A311-8AC05A8933E2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E8CA-4801-4CB5-B180-B124FCBE17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6110-7ACE-48B2-A5EC-522A1BE3CFFE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EA0-8700-4EB1-A4A2-F259775642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8B80-E072-4DB1-A311-8AC05A8933E2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E8CA-4801-4CB5-B180-B124FCBE17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6110-7ACE-48B2-A5EC-522A1BE3CFFE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EA0-8700-4EB1-A4A2-F259775642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6110-7ACE-48B2-A5EC-522A1BE3CFFE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EA0-8700-4EB1-A4A2-F259775642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6110-7ACE-48B2-A5EC-522A1BE3CFFE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EA0-8700-4EB1-A4A2-F259775642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6110-7ACE-48B2-A5EC-522A1BE3CFFE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EA0-8700-4EB1-A4A2-F259775642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6110-7ACE-48B2-A5EC-522A1BE3CFFE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EA0-8700-4EB1-A4A2-F259775642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6110-7ACE-48B2-A5EC-522A1BE3CFFE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EA0-8700-4EB1-A4A2-F259775642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6110-7ACE-48B2-A5EC-522A1BE3CFFE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EA0-8700-4EB1-A4A2-F259775642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6110-7ACE-48B2-A5EC-522A1BE3CFFE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3EA0-8700-4EB1-A4A2-F259775642A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8B80-E072-4DB1-A311-8AC05A8933E2}" type="datetimeFigureOut">
              <a:rPr lang="es-ES" smtClean="0"/>
              <a:t>12/10/2015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9E8CA-4801-4CB5-B180-B124FCBE17D3}" type="slidenum">
              <a:rPr lang="es-ES" smtClean="0"/>
              <a:t>‹Nº›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2" y="332656"/>
            <a:ext cx="2448272" cy="100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0" y="692696"/>
            <a:ext cx="5041392" cy="206959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938976" y="2420888"/>
            <a:ext cx="5575473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DNR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78104" y="4200721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Lic. Alejandro </a:t>
            </a:r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Cobián Bustamante</a:t>
            </a:r>
          </a:p>
          <a:p>
            <a:pPr algn="ctr"/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 General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52296" y="5296336"/>
            <a:ext cx="557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 de octubre 2015</a:t>
            </a:r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0" y="692696"/>
            <a:ext cx="5041392" cy="206959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938976" y="2420888"/>
            <a:ext cx="5575473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DNR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78104" y="4200721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Lic. Alejandro </a:t>
            </a:r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Cobián Bustamante</a:t>
            </a:r>
          </a:p>
          <a:p>
            <a:pPr algn="ctr"/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 General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52296" y="5296336"/>
            <a:ext cx="557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 de octubre 2015</a:t>
            </a:r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9007" y="1052736"/>
            <a:ext cx="893397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algn="just">
              <a:tabLst>
                <a:tab pos="457200" algn="l"/>
              </a:tabLst>
            </a:pPr>
            <a:r>
              <a:rPr lang="es-MX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Ley Federal de Derechos establece:</a:t>
            </a:r>
          </a:p>
          <a:p>
            <a:pPr marL="171450" algn="just">
              <a:tabLst>
                <a:tab pos="457200" algn="l"/>
              </a:tabLst>
            </a:pPr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Articulo </a:t>
            </a: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18-A. </a:t>
            </a:r>
            <a:r>
              <a:rPr lang="es-MX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ingresos que se obtengan por la recaudación del derecho establecido en la fracción I del artículo 8o. de la presente Ley,</a:t>
            </a: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 lo que se refiere a los Visitantes sin permiso para realizar actividades remuneradas que ingresen al país con fines turísticos, se destinarán en un </a:t>
            </a:r>
            <a:r>
              <a:rPr lang="es-MX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20% al Instituto Nacional de Migración para mejorar los servicios que en materia migratoria proporciona, y en un 80% al Consejo de Promoción Turística de México para la promoción turística del país</a:t>
            </a: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el cual transferirá el 10% de la recaudación total del derecho al Fondo Nacional de Fomento al Turismo para los estudios, proyectos y la inversión en infraestructura que </a:t>
            </a:r>
            <a:r>
              <a:rPr lang="es-MX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éste</a:t>
            </a: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determine con el objeto de iniciar o mejorar los destinos </a:t>
            </a:r>
            <a:r>
              <a:rPr lang="es-MX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turísticos</a:t>
            </a: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s-MX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país</a:t>
            </a:r>
            <a:endParaRPr lang="es-MX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indent="-514350" algn="just">
              <a:buAutoNum type="arabicPeriod" startAt="4"/>
              <a:tabLst>
                <a:tab pos="457200" algn="l"/>
              </a:tabLst>
            </a:pP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>
              <a:tabLst>
                <a:tab pos="457200" algn="l"/>
              </a:tabLst>
            </a:pPr>
            <a:endParaRPr lang="es-MX" dirty="0"/>
          </a:p>
          <a:p>
            <a:endParaRPr lang="es-MX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2123728" y="85006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Estado actual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6739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54059" y="43764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Histórico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119675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 de junio de 1999: Se firmó el Convenio de Colaboración y Concertación entre el INM, SEGOB y la CANAERO para la recaudación del Derecho por Servicios Migratorios a no Inmigrantes (DNI), ahora DNR, </a:t>
            </a: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cuyo objetivo era "mejorar la calidad de los servicios, a través de la simplificación de trámites, el desarrollo del personal, la modernización tecnológica el fortalecimiento de la eficiencia administrativa.”</a:t>
            </a:r>
          </a:p>
          <a:p>
            <a:pPr algn="just"/>
            <a:endParaRPr lang="es-MX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54059" y="43764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Histórico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1196752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de diciembre de 2011: Reforma 43 a la Ley Federal de Derechos. Adición art. 18-A sobre distribución del DNR: </a:t>
            </a:r>
            <a:r>
              <a:rPr lang="es-MX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al Instituto Nacional de Migración para mejorar los servicios que en materia migratoria proporciona, y en un 80% al Consejo de Promoción Turística de México</a:t>
            </a:r>
          </a:p>
        </p:txBody>
      </p:sp>
    </p:spTree>
    <p:extLst>
      <p:ext uri="{BB962C8B-B14F-4D97-AF65-F5344CB8AC3E}">
        <p14:creationId xmlns:p14="http://schemas.microsoft.com/office/powerpoint/2010/main" val="19623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12474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MX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1087438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151620" y="322071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Tiempos de espera en migración AICM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8" t="41406" r="23573" b="22396"/>
          <a:stretch/>
        </p:blipFill>
        <p:spPr bwMode="auto">
          <a:xfrm>
            <a:off x="9922" y="1139230"/>
            <a:ext cx="8882558" cy="49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7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12474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MX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1124744"/>
            <a:ext cx="856895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MX" sz="2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falta de recursos </a:t>
            </a:r>
            <a:r>
              <a:rPr lang="es-MX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destinados al Instituto Nacional de Migración  (INM) genera </a:t>
            </a:r>
            <a:r>
              <a:rPr lang="es-MX" sz="2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imposibilidad para contratar agentes suficientes</a:t>
            </a:r>
            <a:r>
              <a:rPr lang="es-MX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especialmente en aeropuertos importantes como el AICM y el Aeropuerto Internacional de Cancún e </a:t>
            </a:r>
            <a:r>
              <a:rPr lang="es-MX" sz="2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impide la inversión en tecnología</a:t>
            </a:r>
            <a:r>
              <a:rPr lang="es-MX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eficiente y optimizar los servicios migratorios en los aeropuertos</a:t>
            </a:r>
            <a:r>
              <a:rPr lang="es-MX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endParaRPr lang="es-MX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MX" sz="2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promoción turística se ve afectada </a:t>
            </a:r>
            <a:r>
              <a:rPr lang="es-MX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la falta de servicios migratorios de calidad</a:t>
            </a:r>
            <a:r>
              <a:rPr lang="es-MX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endParaRPr lang="es-MX" sz="2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88640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25198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124744"/>
            <a:ext cx="799288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  <a:tabLst>
                <a:tab pos="177800" algn="l"/>
                <a:tab pos="355600" algn="l"/>
              </a:tabLst>
            </a:pP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Costo por la </a:t>
            </a: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expedición </a:t>
            </a: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documento migratorio de visitante sin permiso para realizar actividades remuneradas: </a:t>
            </a: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331.63</a:t>
            </a:r>
          </a:p>
          <a:p>
            <a:pPr algn="just">
              <a:tabLst>
                <a:tab pos="177800" algn="l"/>
                <a:tab pos="355600" algn="l"/>
              </a:tabLst>
            </a:pP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/>
              <a:buChar char="•"/>
              <a:tabLst>
                <a:tab pos="177800" algn="l"/>
                <a:tab pos="355600" algn="l"/>
              </a:tabLst>
            </a:pP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2014, de acuerdo con datos de DATATUR, llegaron a México 29,345,600 turistas </a:t>
            </a: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internacionales: 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17,125,580 </a:t>
            </a: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ellos, llegaron en aviación comercial</a:t>
            </a: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tabLst>
                <a:tab pos="177800" algn="l"/>
                <a:tab pos="355600" algn="l"/>
              </a:tabLst>
            </a:pP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/>
              <a:buChar char="•"/>
              <a:tabLst>
                <a:tab pos="177800" algn="l"/>
                <a:tab pos="355600" algn="l"/>
              </a:tabLst>
            </a:pP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Potencial recaudatorio de pasajeros internacionales (costo DNR * pasajeros internacionales)</a:t>
            </a:r>
          </a:p>
          <a:p>
            <a:pPr marL="342900" indent="-342900" algn="ctr">
              <a:buFont typeface="Arial"/>
              <a:buChar char="•"/>
              <a:tabLst>
                <a:tab pos="177800" algn="l"/>
                <a:tab pos="355600" algn="l"/>
              </a:tabLst>
            </a:pP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$ 5,679,356,000 pesos</a:t>
            </a:r>
          </a:p>
          <a:p>
            <a:pPr algn="ctr">
              <a:tabLst>
                <a:tab pos="177800" algn="l"/>
                <a:tab pos="355600" algn="l"/>
              </a:tabLst>
            </a:pPr>
            <a:r>
              <a:rPr lang="es-E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19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179512" y="33265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Recaudación aproximada 2014</a:t>
            </a:r>
            <a:endParaRPr lang="es-MX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124744"/>
            <a:ext cx="79928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/>
              <a:buChar char="•"/>
              <a:tabLst>
                <a:tab pos="177800" algn="l"/>
                <a:tab pos="355600" algn="l"/>
              </a:tabLst>
            </a:pP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Equilibrar la distribución de los recursos destinados al INM y al CPTM</a:t>
            </a:r>
          </a:p>
          <a:p>
            <a:pPr algn="ctr">
              <a:tabLst>
                <a:tab pos="177800" algn="l"/>
                <a:tab pos="355600" algn="l"/>
              </a:tabLst>
            </a:pPr>
            <a:r>
              <a:rPr lang="es-E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19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179512" y="3326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Propuesta</a:t>
            </a:r>
            <a:endParaRPr lang="es-MX" sz="4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5" t="50000" r="29722" b="19531"/>
          <a:stretch/>
        </p:blipFill>
        <p:spPr bwMode="auto">
          <a:xfrm>
            <a:off x="1815108" y="1988840"/>
            <a:ext cx="5256584" cy="418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9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12474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MX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0912" y="1109355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mejores servicios migratorios, </a:t>
            </a:r>
            <a:r>
              <a:rPr lang="es-MX" sz="2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NAICM será un </a:t>
            </a:r>
            <a:r>
              <a:rPr lang="es-MX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</a:t>
            </a:r>
            <a:r>
              <a:rPr lang="es-MX" sz="2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más competitivo por los cortos tiempos de espera en conexiones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Mejorar </a:t>
            </a: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servicios migratorios permitirá la internación rápida de los pasajeros al país evitando molestias por largos tiempos de espera.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inversión en tecnología generará un mayor control sobre los pasajeros internacionales que se internan en el país</a:t>
            </a:r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MX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Tener un aeropuerto más eficiente aumentará el turismo de negocios y de placer, reduciendo los requerimientos de la promoción turística y aumentando los ingresos por DNR.</a:t>
            </a:r>
          </a:p>
          <a:p>
            <a:pPr lvl="0"/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26064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Beneficios</a:t>
            </a:r>
          </a:p>
        </p:txBody>
      </p:sp>
    </p:spTree>
    <p:extLst>
      <p:ext uri="{BB962C8B-B14F-4D97-AF65-F5344CB8AC3E}">
        <p14:creationId xmlns:p14="http://schemas.microsoft.com/office/powerpoint/2010/main" val="41975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5215</TotalTime>
  <Words>531</Words>
  <Application>Microsoft Office PowerPoint</Application>
  <PresentationFormat>Presentación en pantalla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alba.martinez</dc:creator>
  <cp:lastModifiedBy>Usuario</cp:lastModifiedBy>
  <cp:revision>329</cp:revision>
  <cp:lastPrinted>2014-05-07T19:13:12Z</cp:lastPrinted>
  <dcterms:created xsi:type="dcterms:W3CDTF">2013-01-11T22:12:24Z</dcterms:created>
  <dcterms:modified xsi:type="dcterms:W3CDTF">2015-10-12T23:45:08Z</dcterms:modified>
</cp:coreProperties>
</file>