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drawing3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3.xml" ContentType="application/vnd.openxmlformats-officedocument.drawingml.diagramStyle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theme/theme1.xml" ContentType="application/vnd.openxmlformats-officedocument.theme+xml"/>
  <Override PartName="/ppt/diagrams/drawing5.xml" ContentType="application/vnd.ms-office.drawingml.diagramDrawing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colors3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2" r:id="rId1"/>
  </p:sldMasterIdLst>
  <p:notesMasterIdLst>
    <p:notesMasterId r:id="rId15"/>
  </p:notesMasterIdLst>
  <p:sldIdLst>
    <p:sldId id="256" r:id="rId2"/>
    <p:sldId id="258" r:id="rId3"/>
    <p:sldId id="292" r:id="rId4"/>
    <p:sldId id="279" r:id="rId5"/>
    <p:sldId id="293" r:id="rId6"/>
    <p:sldId id="291" r:id="rId7"/>
    <p:sldId id="295" r:id="rId8"/>
    <p:sldId id="286" r:id="rId9"/>
    <p:sldId id="296" r:id="rId10"/>
    <p:sldId id="297" r:id="rId11"/>
    <p:sldId id="298" r:id="rId12"/>
    <p:sldId id="299" r:id="rId13"/>
    <p:sldId id="300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6433" autoAdjust="0"/>
  </p:normalViewPr>
  <p:slideViewPr>
    <p:cSldViewPr snapToGrid="0" showGuides="1">
      <p:cViewPr varScale="1">
        <p:scale>
          <a:sx n="66" d="100"/>
          <a:sy n="66" d="100"/>
        </p:scale>
        <p:origin x="48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F487B-7AB0-4B2D-904C-21D86FBE9C2A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976C827-3837-4AA7-85EF-B43847FAF0E2}">
      <dgm:prSet phldrT="[Texto]" custT="1"/>
      <dgm:spPr/>
      <dgm:t>
        <a:bodyPr/>
        <a:lstStyle/>
        <a:p>
          <a:r>
            <a:rPr lang="es-MX" sz="1000" b="1" dirty="0" smtClean="0">
              <a:solidFill>
                <a:schemeClr val="tx1"/>
              </a:solidFill>
            </a:rPr>
            <a:t>Cuota Tripartita</a:t>
          </a:r>
          <a:endParaRPr lang="es-MX" sz="1000" b="1" dirty="0">
            <a:solidFill>
              <a:schemeClr val="tx1"/>
            </a:solidFill>
          </a:endParaRPr>
        </a:p>
      </dgm:t>
    </dgm:pt>
    <dgm:pt modelId="{909E5C6D-D606-4270-85EB-83D7B597FB7C}" type="parTrans" cxnId="{FF21630C-3B68-4904-A8FB-7609E2F3355D}">
      <dgm:prSet/>
      <dgm:spPr/>
      <dgm:t>
        <a:bodyPr/>
        <a:lstStyle/>
        <a:p>
          <a:endParaRPr lang="es-MX" sz="1000" b="1"/>
        </a:p>
      </dgm:t>
    </dgm:pt>
    <dgm:pt modelId="{6A38170A-C8DF-4EEB-98B5-C32ADD7F9ACD}" type="sibTrans" cxnId="{FF21630C-3B68-4904-A8FB-7609E2F3355D}">
      <dgm:prSet/>
      <dgm:spPr/>
      <dgm:t>
        <a:bodyPr/>
        <a:lstStyle/>
        <a:p>
          <a:endParaRPr lang="es-MX" sz="1000" b="1"/>
        </a:p>
      </dgm:t>
    </dgm:pt>
    <dgm:pt modelId="{DA4C6D2C-6C8E-409A-9D9F-BB50F9F450B2}">
      <dgm:prSet phldrT="[Texto]" custT="1"/>
      <dgm:spPr/>
      <dgm:t>
        <a:bodyPr/>
        <a:lstStyle/>
        <a:p>
          <a:r>
            <a:rPr lang="es-MX" sz="1000" b="1" dirty="0" smtClean="0">
              <a:solidFill>
                <a:schemeClr val="tx1"/>
              </a:solidFill>
            </a:rPr>
            <a:t>Patrón 5.15%</a:t>
          </a:r>
          <a:endParaRPr lang="es-MX" sz="1000" b="1" dirty="0">
            <a:solidFill>
              <a:schemeClr val="tx1"/>
            </a:solidFill>
          </a:endParaRPr>
        </a:p>
      </dgm:t>
    </dgm:pt>
    <dgm:pt modelId="{126E5A1E-5BB5-450F-BEFA-222049269577}" type="parTrans" cxnId="{679FA5C8-80D5-43FE-ADF7-FAAAD342D0DF}">
      <dgm:prSet/>
      <dgm:spPr/>
      <dgm:t>
        <a:bodyPr/>
        <a:lstStyle/>
        <a:p>
          <a:endParaRPr lang="es-MX" sz="1000" b="1"/>
        </a:p>
      </dgm:t>
    </dgm:pt>
    <dgm:pt modelId="{199532C7-3190-4FBF-87C5-11A2E9597D4B}" type="sibTrans" cxnId="{679FA5C8-80D5-43FE-ADF7-FAAAD342D0DF}">
      <dgm:prSet/>
      <dgm:spPr/>
      <dgm:t>
        <a:bodyPr/>
        <a:lstStyle/>
        <a:p>
          <a:endParaRPr lang="es-MX" sz="1000" b="1"/>
        </a:p>
      </dgm:t>
    </dgm:pt>
    <dgm:pt modelId="{0F784501-427B-4F6A-9BB7-83D974BF4358}">
      <dgm:prSet phldrT="[Texto]" custT="1"/>
      <dgm:spPr/>
      <dgm:t>
        <a:bodyPr/>
        <a:lstStyle/>
        <a:p>
          <a:r>
            <a:rPr lang="es-MX" sz="1000" b="1" dirty="0" smtClean="0">
              <a:solidFill>
                <a:schemeClr val="tx1"/>
              </a:solidFill>
            </a:rPr>
            <a:t>Gobierno 0.225%</a:t>
          </a:r>
          <a:endParaRPr lang="es-MX" sz="1000" b="1" dirty="0">
            <a:solidFill>
              <a:schemeClr val="tx1"/>
            </a:solidFill>
          </a:endParaRPr>
        </a:p>
      </dgm:t>
    </dgm:pt>
    <dgm:pt modelId="{B72A1A22-50D5-4859-B838-82569D7DAA13}" type="parTrans" cxnId="{3D7A8CDF-89D5-456A-B854-388A2411246B}">
      <dgm:prSet/>
      <dgm:spPr/>
      <dgm:t>
        <a:bodyPr/>
        <a:lstStyle/>
        <a:p>
          <a:endParaRPr lang="es-MX" sz="1000" b="1"/>
        </a:p>
      </dgm:t>
    </dgm:pt>
    <dgm:pt modelId="{4B53BC5B-5F64-444F-960D-E2A6C6C9A7EF}" type="sibTrans" cxnId="{3D7A8CDF-89D5-456A-B854-388A2411246B}">
      <dgm:prSet/>
      <dgm:spPr/>
      <dgm:t>
        <a:bodyPr/>
        <a:lstStyle/>
        <a:p>
          <a:endParaRPr lang="es-MX" sz="1000" b="1"/>
        </a:p>
      </dgm:t>
    </dgm:pt>
    <dgm:pt modelId="{F59EEACF-F755-4F98-8D77-DDE50D288D20}">
      <dgm:prSet phldrT="[Texto]" custT="1"/>
      <dgm:spPr/>
      <dgm:t>
        <a:bodyPr/>
        <a:lstStyle/>
        <a:p>
          <a:r>
            <a:rPr lang="es-MX" sz="1000" b="1" dirty="0" smtClean="0">
              <a:solidFill>
                <a:schemeClr val="tx1"/>
              </a:solidFill>
            </a:rPr>
            <a:t>Trabajador</a:t>
          </a:r>
        </a:p>
        <a:p>
          <a:r>
            <a:rPr lang="es-MX" sz="1000" b="1" dirty="0" smtClean="0">
              <a:solidFill>
                <a:schemeClr val="tx1"/>
              </a:solidFill>
            </a:rPr>
            <a:t>1.125%</a:t>
          </a:r>
          <a:endParaRPr lang="es-MX" sz="1000" b="1" dirty="0">
            <a:solidFill>
              <a:schemeClr val="tx1"/>
            </a:solidFill>
          </a:endParaRPr>
        </a:p>
      </dgm:t>
    </dgm:pt>
    <dgm:pt modelId="{B6BC6D47-5582-4CB9-B0CB-2A4D04C5399C}" type="parTrans" cxnId="{646CE949-7120-46F9-8B77-5300C8AE5CE0}">
      <dgm:prSet/>
      <dgm:spPr/>
      <dgm:t>
        <a:bodyPr/>
        <a:lstStyle/>
        <a:p>
          <a:endParaRPr lang="es-MX" sz="1000" b="1"/>
        </a:p>
      </dgm:t>
    </dgm:pt>
    <dgm:pt modelId="{04BD0759-106D-4EDA-B576-7DEEDBA8C3B8}" type="sibTrans" cxnId="{646CE949-7120-46F9-8B77-5300C8AE5CE0}">
      <dgm:prSet/>
      <dgm:spPr/>
      <dgm:t>
        <a:bodyPr/>
        <a:lstStyle/>
        <a:p>
          <a:endParaRPr lang="es-MX" sz="1000" b="1"/>
        </a:p>
      </dgm:t>
    </dgm:pt>
    <dgm:pt modelId="{1D20BCDB-DBBD-49E2-A98A-6D9D255FF87F}" type="pres">
      <dgm:prSet presAssocID="{353F487B-7AB0-4B2D-904C-21D86FBE9C2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7C0961C-4A9F-4F7F-9374-637DD230F166}" type="pres">
      <dgm:prSet presAssocID="{D976C827-3837-4AA7-85EF-B43847FAF0E2}" presName="centerShape" presStyleLbl="node0" presStyleIdx="0" presStyleCnt="1"/>
      <dgm:spPr/>
      <dgm:t>
        <a:bodyPr/>
        <a:lstStyle/>
        <a:p>
          <a:endParaRPr lang="es-MX"/>
        </a:p>
      </dgm:t>
    </dgm:pt>
    <dgm:pt modelId="{6514F05C-C0EF-4828-9B7C-AD9DD68860DD}" type="pres">
      <dgm:prSet presAssocID="{126E5A1E-5BB5-450F-BEFA-222049269577}" presName="parTrans" presStyleLbl="bgSibTrans2D1" presStyleIdx="0" presStyleCnt="3"/>
      <dgm:spPr/>
      <dgm:t>
        <a:bodyPr/>
        <a:lstStyle/>
        <a:p>
          <a:endParaRPr lang="es-MX"/>
        </a:p>
      </dgm:t>
    </dgm:pt>
    <dgm:pt modelId="{98DF1131-A82C-4B28-A8AB-8A1CB525BDC6}" type="pres">
      <dgm:prSet presAssocID="{DA4C6D2C-6C8E-409A-9D9F-BB50F9F450B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D45926-BFAA-4AEF-8079-59FCCCDB7F6F}" type="pres">
      <dgm:prSet presAssocID="{B72A1A22-50D5-4859-B838-82569D7DAA13}" presName="parTrans" presStyleLbl="bgSibTrans2D1" presStyleIdx="1" presStyleCnt="3"/>
      <dgm:spPr/>
      <dgm:t>
        <a:bodyPr/>
        <a:lstStyle/>
        <a:p>
          <a:endParaRPr lang="es-MX"/>
        </a:p>
      </dgm:t>
    </dgm:pt>
    <dgm:pt modelId="{6C2AEC8A-3664-47B9-826F-EC77CF161A71}" type="pres">
      <dgm:prSet presAssocID="{0F784501-427B-4F6A-9BB7-83D974BF43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E91B10-B67C-48CF-AB0A-6C34EF6468EE}" type="pres">
      <dgm:prSet presAssocID="{B6BC6D47-5582-4CB9-B0CB-2A4D04C5399C}" presName="parTrans" presStyleLbl="bgSibTrans2D1" presStyleIdx="2" presStyleCnt="3"/>
      <dgm:spPr/>
      <dgm:t>
        <a:bodyPr/>
        <a:lstStyle/>
        <a:p>
          <a:endParaRPr lang="es-MX"/>
        </a:p>
      </dgm:t>
    </dgm:pt>
    <dgm:pt modelId="{B9F6758E-543C-4E2E-B2A5-7B511743A8A6}" type="pres">
      <dgm:prSet presAssocID="{F59EEACF-F755-4F98-8D77-DDE50D288D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E9F508-F173-4C46-921E-AB2434FA5B42}" type="presOf" srcId="{DA4C6D2C-6C8E-409A-9D9F-BB50F9F450B2}" destId="{98DF1131-A82C-4B28-A8AB-8A1CB525BDC6}" srcOrd="0" destOrd="0" presId="urn:microsoft.com/office/officeart/2005/8/layout/radial4"/>
    <dgm:cxn modelId="{646CE949-7120-46F9-8B77-5300C8AE5CE0}" srcId="{D976C827-3837-4AA7-85EF-B43847FAF0E2}" destId="{F59EEACF-F755-4F98-8D77-DDE50D288D20}" srcOrd="2" destOrd="0" parTransId="{B6BC6D47-5582-4CB9-B0CB-2A4D04C5399C}" sibTransId="{04BD0759-106D-4EDA-B576-7DEEDBA8C3B8}"/>
    <dgm:cxn modelId="{FF21630C-3B68-4904-A8FB-7609E2F3355D}" srcId="{353F487B-7AB0-4B2D-904C-21D86FBE9C2A}" destId="{D976C827-3837-4AA7-85EF-B43847FAF0E2}" srcOrd="0" destOrd="0" parTransId="{909E5C6D-D606-4270-85EB-83D7B597FB7C}" sibTransId="{6A38170A-C8DF-4EEB-98B5-C32ADD7F9ACD}"/>
    <dgm:cxn modelId="{F1B41412-E06A-436B-8ED2-D9670770D8BA}" type="presOf" srcId="{0F784501-427B-4F6A-9BB7-83D974BF4358}" destId="{6C2AEC8A-3664-47B9-826F-EC77CF161A71}" srcOrd="0" destOrd="0" presId="urn:microsoft.com/office/officeart/2005/8/layout/radial4"/>
    <dgm:cxn modelId="{E56655C0-0ABA-4C33-847E-7809738BB64A}" type="presOf" srcId="{F59EEACF-F755-4F98-8D77-DDE50D288D20}" destId="{B9F6758E-543C-4E2E-B2A5-7B511743A8A6}" srcOrd="0" destOrd="0" presId="urn:microsoft.com/office/officeart/2005/8/layout/radial4"/>
    <dgm:cxn modelId="{C3D9903B-5C30-4E12-BB79-6167A48AF4BD}" type="presOf" srcId="{D976C827-3837-4AA7-85EF-B43847FAF0E2}" destId="{A7C0961C-4A9F-4F7F-9374-637DD230F166}" srcOrd="0" destOrd="0" presId="urn:microsoft.com/office/officeart/2005/8/layout/radial4"/>
    <dgm:cxn modelId="{679FA5C8-80D5-43FE-ADF7-FAAAD342D0DF}" srcId="{D976C827-3837-4AA7-85EF-B43847FAF0E2}" destId="{DA4C6D2C-6C8E-409A-9D9F-BB50F9F450B2}" srcOrd="0" destOrd="0" parTransId="{126E5A1E-5BB5-450F-BEFA-222049269577}" sibTransId="{199532C7-3190-4FBF-87C5-11A2E9597D4B}"/>
    <dgm:cxn modelId="{8E314FB3-5AC6-482B-AFE5-CDE29E4758BE}" type="presOf" srcId="{B72A1A22-50D5-4859-B838-82569D7DAA13}" destId="{99D45926-BFAA-4AEF-8079-59FCCCDB7F6F}" srcOrd="0" destOrd="0" presId="urn:microsoft.com/office/officeart/2005/8/layout/radial4"/>
    <dgm:cxn modelId="{3D7A8CDF-89D5-456A-B854-388A2411246B}" srcId="{D976C827-3837-4AA7-85EF-B43847FAF0E2}" destId="{0F784501-427B-4F6A-9BB7-83D974BF4358}" srcOrd="1" destOrd="0" parTransId="{B72A1A22-50D5-4859-B838-82569D7DAA13}" sibTransId="{4B53BC5B-5F64-444F-960D-E2A6C6C9A7EF}"/>
    <dgm:cxn modelId="{F9E31D37-A384-4940-8203-B1E438146E4C}" type="presOf" srcId="{B6BC6D47-5582-4CB9-B0CB-2A4D04C5399C}" destId="{10E91B10-B67C-48CF-AB0A-6C34EF6468EE}" srcOrd="0" destOrd="0" presId="urn:microsoft.com/office/officeart/2005/8/layout/radial4"/>
    <dgm:cxn modelId="{53C6FA3C-1BC4-44DB-8F1C-AFD8DA6E3FF7}" type="presOf" srcId="{126E5A1E-5BB5-450F-BEFA-222049269577}" destId="{6514F05C-C0EF-4828-9B7C-AD9DD68860DD}" srcOrd="0" destOrd="0" presId="urn:microsoft.com/office/officeart/2005/8/layout/radial4"/>
    <dgm:cxn modelId="{65A583BD-3B3C-4A2E-9798-DD1333B5CDBB}" type="presOf" srcId="{353F487B-7AB0-4B2D-904C-21D86FBE9C2A}" destId="{1D20BCDB-DBBD-49E2-A98A-6D9D255FF87F}" srcOrd="0" destOrd="0" presId="urn:microsoft.com/office/officeart/2005/8/layout/radial4"/>
    <dgm:cxn modelId="{90F6D34B-2D21-4413-A080-E56A8D8403E7}" type="presParOf" srcId="{1D20BCDB-DBBD-49E2-A98A-6D9D255FF87F}" destId="{A7C0961C-4A9F-4F7F-9374-637DD230F166}" srcOrd="0" destOrd="0" presId="urn:microsoft.com/office/officeart/2005/8/layout/radial4"/>
    <dgm:cxn modelId="{F3A0D062-283D-4E73-883C-8C5339910412}" type="presParOf" srcId="{1D20BCDB-DBBD-49E2-A98A-6D9D255FF87F}" destId="{6514F05C-C0EF-4828-9B7C-AD9DD68860DD}" srcOrd="1" destOrd="0" presId="urn:microsoft.com/office/officeart/2005/8/layout/radial4"/>
    <dgm:cxn modelId="{F7A546F3-009B-41CC-B241-B17E20CFF88E}" type="presParOf" srcId="{1D20BCDB-DBBD-49E2-A98A-6D9D255FF87F}" destId="{98DF1131-A82C-4B28-A8AB-8A1CB525BDC6}" srcOrd="2" destOrd="0" presId="urn:microsoft.com/office/officeart/2005/8/layout/radial4"/>
    <dgm:cxn modelId="{BEADF894-177D-48D9-B5D3-B18AB4F24F92}" type="presParOf" srcId="{1D20BCDB-DBBD-49E2-A98A-6D9D255FF87F}" destId="{99D45926-BFAA-4AEF-8079-59FCCCDB7F6F}" srcOrd="3" destOrd="0" presId="urn:microsoft.com/office/officeart/2005/8/layout/radial4"/>
    <dgm:cxn modelId="{36E57924-74DD-4A6C-BEC1-48D5940924B8}" type="presParOf" srcId="{1D20BCDB-DBBD-49E2-A98A-6D9D255FF87F}" destId="{6C2AEC8A-3664-47B9-826F-EC77CF161A71}" srcOrd="4" destOrd="0" presId="urn:microsoft.com/office/officeart/2005/8/layout/radial4"/>
    <dgm:cxn modelId="{F63018D1-02B0-411D-ADE5-C6D285C60253}" type="presParOf" srcId="{1D20BCDB-DBBD-49E2-A98A-6D9D255FF87F}" destId="{10E91B10-B67C-48CF-AB0A-6C34EF6468EE}" srcOrd="5" destOrd="0" presId="urn:microsoft.com/office/officeart/2005/8/layout/radial4"/>
    <dgm:cxn modelId="{6EF7F708-5F13-4EAC-8789-28B8813FAA4A}" type="presParOf" srcId="{1D20BCDB-DBBD-49E2-A98A-6D9D255FF87F}" destId="{B9F6758E-543C-4E2E-B2A5-7B511743A8A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063DCF-2247-4F68-9EEC-3EC3F4A6EEA6}" type="doc">
      <dgm:prSet loTypeId="urn:microsoft.com/office/officeart/2005/8/layout/equation1" loCatId="process" qsTypeId="urn:microsoft.com/office/officeart/2005/8/quickstyle/simple1" qsCatId="simple" csTypeId="urn:microsoft.com/office/officeart/2005/8/colors/colorful1" csCatId="colorful" phldr="1"/>
      <dgm:spPr/>
    </dgm:pt>
    <dgm:pt modelId="{0A3EC1AC-B22A-49A3-8D85-6996A32E4CFB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Ahorro</a:t>
          </a:r>
        </a:p>
      </dgm:t>
    </dgm:pt>
    <dgm:pt modelId="{E5B29803-15B0-4166-A200-AB53C9FEA62D}" type="parTrans" cxnId="{9CF32C7C-1BA0-47FB-9866-B42642A4579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4291E85-F268-455F-8016-A7DAFC86E233}" type="sibTrans" cxnId="{9CF32C7C-1BA0-47FB-9866-B42642A4579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379C4E4-F144-4B46-8124-86AA88F8571E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Rendimiento</a:t>
          </a:r>
          <a:endParaRPr lang="es-MX" sz="1600" b="1" dirty="0">
            <a:solidFill>
              <a:schemeClr val="tx1"/>
            </a:solidFill>
          </a:endParaRPr>
        </a:p>
      </dgm:t>
    </dgm:pt>
    <dgm:pt modelId="{332F14B6-DDCA-424B-810E-205F717F2FCB}" type="sibTrans" cxnId="{FEA11B1F-1752-4D93-ABFA-40BCF23C68C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984D4ED-4301-4550-A960-F702102D53A8}" type="parTrans" cxnId="{FEA11B1F-1752-4D93-ABFA-40BCF23C68C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F19DEF4-F7BD-40F3-B954-6976B1F138BB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Tiempo de Cotización</a:t>
          </a:r>
        </a:p>
      </dgm:t>
    </dgm:pt>
    <dgm:pt modelId="{A38BD939-DB50-4E2C-A5B2-7D95C9EE5003}" type="parTrans" cxnId="{5DF34DCA-D766-4A88-9B79-CB2A57A290B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37B8B5A-7B15-4906-900F-93CA57047882}" type="sibTrans" cxnId="{5DF34DCA-D766-4A88-9B79-CB2A57A290B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9B260EF-C1E8-43F0-A72E-2F90A727E319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Aumento de Pensiones</a:t>
          </a:r>
          <a:endParaRPr lang="es-MX" sz="1600" b="1" dirty="0">
            <a:solidFill>
              <a:schemeClr val="tx1"/>
            </a:solidFill>
          </a:endParaRPr>
        </a:p>
      </dgm:t>
    </dgm:pt>
    <dgm:pt modelId="{2F9C493F-82C3-4D71-9450-8248DF79AA42}" type="parTrans" cxnId="{73FF05CA-94D0-42B4-A5AC-C9F34756F05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04CD9DE-86AE-476B-8F70-7EB8E8EE8B9B}" type="sibTrans" cxnId="{73FF05CA-94D0-42B4-A5AC-C9F34756F05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F4522E8-6952-4881-A260-0858F4C666FA}" type="pres">
      <dgm:prSet presAssocID="{27063DCF-2247-4F68-9EEC-3EC3F4A6EEA6}" presName="linearFlow" presStyleCnt="0">
        <dgm:presLayoutVars>
          <dgm:dir/>
          <dgm:resizeHandles val="exact"/>
        </dgm:presLayoutVars>
      </dgm:prSet>
      <dgm:spPr/>
    </dgm:pt>
    <dgm:pt modelId="{83E53F56-DFF9-47C7-BDAB-B4B79383ABF0}" type="pres">
      <dgm:prSet presAssocID="{0A3EC1AC-B22A-49A3-8D85-6996A32E4CF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08A292-7FEC-4117-ADCB-B50202E708A2}" type="pres">
      <dgm:prSet presAssocID="{54291E85-F268-455F-8016-A7DAFC86E233}" presName="spacerL" presStyleCnt="0"/>
      <dgm:spPr/>
    </dgm:pt>
    <dgm:pt modelId="{58C0B23F-1E72-4D2F-B263-14BEAABB0434}" type="pres">
      <dgm:prSet presAssocID="{54291E85-F268-455F-8016-A7DAFC86E233}" presName="sibTrans" presStyleLbl="sibTrans2D1" presStyleIdx="0" presStyleCnt="3"/>
      <dgm:spPr/>
      <dgm:t>
        <a:bodyPr/>
        <a:lstStyle/>
        <a:p>
          <a:endParaRPr lang="es-ES"/>
        </a:p>
      </dgm:t>
    </dgm:pt>
    <dgm:pt modelId="{4F9D7DD3-ACA5-40FA-8CFF-65D84A01C616}" type="pres">
      <dgm:prSet presAssocID="{54291E85-F268-455F-8016-A7DAFC86E233}" presName="spacerR" presStyleCnt="0"/>
      <dgm:spPr/>
    </dgm:pt>
    <dgm:pt modelId="{DDDE4B89-8CD0-47DE-86ED-D0B4F72DDFE6}" type="pres">
      <dgm:prSet presAssocID="{5F19DEF4-F7BD-40F3-B954-6976B1F138BB}" presName="node" presStyleLbl="node1" presStyleIdx="1" presStyleCnt="4" custLinFactNeighborX="259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83CB4A-91D3-456B-AEED-875259F67DCF}" type="pres">
      <dgm:prSet presAssocID="{237B8B5A-7B15-4906-900F-93CA57047882}" presName="spacerL" presStyleCnt="0"/>
      <dgm:spPr/>
    </dgm:pt>
    <dgm:pt modelId="{6B64EFB9-FB8F-4FA5-9625-51179C629C15}" type="pres">
      <dgm:prSet presAssocID="{237B8B5A-7B15-4906-900F-93CA57047882}" presName="sibTrans" presStyleLbl="sibTrans2D1" presStyleIdx="1" presStyleCnt="3"/>
      <dgm:spPr/>
      <dgm:t>
        <a:bodyPr/>
        <a:lstStyle/>
        <a:p>
          <a:endParaRPr lang="es-MX"/>
        </a:p>
      </dgm:t>
    </dgm:pt>
    <dgm:pt modelId="{94FE1F2A-8406-4824-B518-B1EA6193D30E}" type="pres">
      <dgm:prSet presAssocID="{237B8B5A-7B15-4906-900F-93CA57047882}" presName="spacerR" presStyleCnt="0"/>
      <dgm:spPr/>
    </dgm:pt>
    <dgm:pt modelId="{35A40083-2243-4346-836F-2D53AA48384D}" type="pres">
      <dgm:prSet presAssocID="{2379C4E4-F144-4B46-8124-86AA88F8571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E399EE-1E65-4EC5-9629-FAB4AF86C02C}" type="pres">
      <dgm:prSet presAssocID="{332F14B6-DDCA-424B-810E-205F717F2FCB}" presName="spacerL" presStyleCnt="0"/>
      <dgm:spPr/>
    </dgm:pt>
    <dgm:pt modelId="{85D4D6D8-774B-4DF9-8109-7ED876B7B79C}" type="pres">
      <dgm:prSet presAssocID="{332F14B6-DDCA-424B-810E-205F717F2FCB}" presName="sibTrans" presStyleLbl="sibTrans2D1" presStyleIdx="2" presStyleCnt="3"/>
      <dgm:spPr/>
      <dgm:t>
        <a:bodyPr/>
        <a:lstStyle/>
        <a:p>
          <a:endParaRPr lang="es-ES"/>
        </a:p>
      </dgm:t>
    </dgm:pt>
    <dgm:pt modelId="{5D797B38-8B28-493E-A1E1-2A6B0F118A71}" type="pres">
      <dgm:prSet presAssocID="{332F14B6-DDCA-424B-810E-205F717F2FCB}" presName="spacerR" presStyleCnt="0"/>
      <dgm:spPr/>
    </dgm:pt>
    <dgm:pt modelId="{36167830-2545-490D-8BAB-478CD2B2585A}" type="pres">
      <dgm:prSet presAssocID="{B9B260EF-C1E8-43F0-A72E-2F90A727E3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9787428-9629-48E9-826C-C54BF7DFCA7B}" type="presOf" srcId="{54291E85-F268-455F-8016-A7DAFC86E233}" destId="{58C0B23F-1E72-4D2F-B263-14BEAABB0434}" srcOrd="0" destOrd="0" presId="urn:microsoft.com/office/officeart/2005/8/layout/equation1"/>
    <dgm:cxn modelId="{8DC856CA-0330-4557-9257-6440E29BF2DE}" type="presOf" srcId="{332F14B6-DDCA-424B-810E-205F717F2FCB}" destId="{85D4D6D8-774B-4DF9-8109-7ED876B7B79C}" srcOrd="0" destOrd="0" presId="urn:microsoft.com/office/officeart/2005/8/layout/equation1"/>
    <dgm:cxn modelId="{FEA11B1F-1752-4D93-ABFA-40BCF23C68C1}" srcId="{27063DCF-2247-4F68-9EEC-3EC3F4A6EEA6}" destId="{2379C4E4-F144-4B46-8124-86AA88F8571E}" srcOrd="2" destOrd="0" parTransId="{1984D4ED-4301-4550-A960-F702102D53A8}" sibTransId="{332F14B6-DDCA-424B-810E-205F717F2FCB}"/>
    <dgm:cxn modelId="{B9D0E85B-23D3-4BD6-B56A-19B29A1D8612}" type="presOf" srcId="{B9B260EF-C1E8-43F0-A72E-2F90A727E319}" destId="{36167830-2545-490D-8BAB-478CD2B2585A}" srcOrd="0" destOrd="0" presId="urn:microsoft.com/office/officeart/2005/8/layout/equation1"/>
    <dgm:cxn modelId="{25A2D0D0-3AEF-4AD4-B5FB-38C8EAB7F25E}" type="presOf" srcId="{27063DCF-2247-4F68-9EEC-3EC3F4A6EEA6}" destId="{5F4522E8-6952-4881-A260-0858F4C666FA}" srcOrd="0" destOrd="0" presId="urn:microsoft.com/office/officeart/2005/8/layout/equation1"/>
    <dgm:cxn modelId="{5DF34DCA-D766-4A88-9B79-CB2A57A290BE}" srcId="{27063DCF-2247-4F68-9EEC-3EC3F4A6EEA6}" destId="{5F19DEF4-F7BD-40F3-B954-6976B1F138BB}" srcOrd="1" destOrd="0" parTransId="{A38BD939-DB50-4E2C-A5B2-7D95C9EE5003}" sibTransId="{237B8B5A-7B15-4906-900F-93CA57047882}"/>
    <dgm:cxn modelId="{9CF32C7C-1BA0-47FB-9866-B42642A45790}" srcId="{27063DCF-2247-4F68-9EEC-3EC3F4A6EEA6}" destId="{0A3EC1AC-B22A-49A3-8D85-6996A32E4CFB}" srcOrd="0" destOrd="0" parTransId="{E5B29803-15B0-4166-A200-AB53C9FEA62D}" sibTransId="{54291E85-F268-455F-8016-A7DAFC86E233}"/>
    <dgm:cxn modelId="{38BC2834-8293-4B4B-83C8-3EED98B4033A}" type="presOf" srcId="{0A3EC1AC-B22A-49A3-8D85-6996A32E4CFB}" destId="{83E53F56-DFF9-47C7-BDAB-B4B79383ABF0}" srcOrd="0" destOrd="0" presId="urn:microsoft.com/office/officeart/2005/8/layout/equation1"/>
    <dgm:cxn modelId="{73FF05CA-94D0-42B4-A5AC-C9F34756F05E}" srcId="{27063DCF-2247-4F68-9EEC-3EC3F4A6EEA6}" destId="{B9B260EF-C1E8-43F0-A72E-2F90A727E319}" srcOrd="3" destOrd="0" parTransId="{2F9C493F-82C3-4D71-9450-8248DF79AA42}" sibTransId="{204CD9DE-86AE-476B-8F70-7EB8E8EE8B9B}"/>
    <dgm:cxn modelId="{2F5C66A2-5106-4368-AEC3-7A3E8A1A1E62}" type="presOf" srcId="{2379C4E4-F144-4B46-8124-86AA88F8571E}" destId="{35A40083-2243-4346-836F-2D53AA48384D}" srcOrd="0" destOrd="0" presId="urn:microsoft.com/office/officeart/2005/8/layout/equation1"/>
    <dgm:cxn modelId="{4593F1E1-4660-419F-805C-D8EFD9570DD9}" type="presOf" srcId="{5F19DEF4-F7BD-40F3-B954-6976B1F138BB}" destId="{DDDE4B89-8CD0-47DE-86ED-D0B4F72DDFE6}" srcOrd="0" destOrd="0" presId="urn:microsoft.com/office/officeart/2005/8/layout/equation1"/>
    <dgm:cxn modelId="{52AD0A17-AFAE-44B8-86B9-3B741288F23B}" type="presOf" srcId="{237B8B5A-7B15-4906-900F-93CA57047882}" destId="{6B64EFB9-FB8F-4FA5-9625-51179C629C15}" srcOrd="0" destOrd="0" presId="urn:microsoft.com/office/officeart/2005/8/layout/equation1"/>
    <dgm:cxn modelId="{F837C2F0-D0C1-4413-9ECE-AD49E1799E37}" type="presParOf" srcId="{5F4522E8-6952-4881-A260-0858F4C666FA}" destId="{83E53F56-DFF9-47C7-BDAB-B4B79383ABF0}" srcOrd="0" destOrd="0" presId="urn:microsoft.com/office/officeart/2005/8/layout/equation1"/>
    <dgm:cxn modelId="{45613599-32AF-45BE-817C-A5B9F0413542}" type="presParOf" srcId="{5F4522E8-6952-4881-A260-0858F4C666FA}" destId="{1608A292-7FEC-4117-ADCB-B50202E708A2}" srcOrd="1" destOrd="0" presId="urn:microsoft.com/office/officeart/2005/8/layout/equation1"/>
    <dgm:cxn modelId="{5577FA4C-E9A3-4905-AFD4-4CC12977F64B}" type="presParOf" srcId="{5F4522E8-6952-4881-A260-0858F4C666FA}" destId="{58C0B23F-1E72-4D2F-B263-14BEAABB0434}" srcOrd="2" destOrd="0" presId="urn:microsoft.com/office/officeart/2005/8/layout/equation1"/>
    <dgm:cxn modelId="{983E8961-5C1E-46D3-A0B6-A925512B156F}" type="presParOf" srcId="{5F4522E8-6952-4881-A260-0858F4C666FA}" destId="{4F9D7DD3-ACA5-40FA-8CFF-65D84A01C616}" srcOrd="3" destOrd="0" presId="urn:microsoft.com/office/officeart/2005/8/layout/equation1"/>
    <dgm:cxn modelId="{111F6C74-BF16-4CA9-B2F6-037CD88266AD}" type="presParOf" srcId="{5F4522E8-6952-4881-A260-0858F4C666FA}" destId="{DDDE4B89-8CD0-47DE-86ED-D0B4F72DDFE6}" srcOrd="4" destOrd="0" presId="urn:microsoft.com/office/officeart/2005/8/layout/equation1"/>
    <dgm:cxn modelId="{E743DD54-88E9-4AFB-A9C4-C495D457F07C}" type="presParOf" srcId="{5F4522E8-6952-4881-A260-0858F4C666FA}" destId="{0F83CB4A-91D3-456B-AEED-875259F67DCF}" srcOrd="5" destOrd="0" presId="urn:microsoft.com/office/officeart/2005/8/layout/equation1"/>
    <dgm:cxn modelId="{2FEC3E58-FC62-44FE-B09C-D05B824A81AD}" type="presParOf" srcId="{5F4522E8-6952-4881-A260-0858F4C666FA}" destId="{6B64EFB9-FB8F-4FA5-9625-51179C629C15}" srcOrd="6" destOrd="0" presId="urn:microsoft.com/office/officeart/2005/8/layout/equation1"/>
    <dgm:cxn modelId="{4A812490-6E83-4A60-A044-1B4F16A0CAAE}" type="presParOf" srcId="{5F4522E8-6952-4881-A260-0858F4C666FA}" destId="{94FE1F2A-8406-4824-B518-B1EA6193D30E}" srcOrd="7" destOrd="0" presId="urn:microsoft.com/office/officeart/2005/8/layout/equation1"/>
    <dgm:cxn modelId="{5C12816E-8110-4862-B123-2E362577AAE0}" type="presParOf" srcId="{5F4522E8-6952-4881-A260-0858F4C666FA}" destId="{35A40083-2243-4346-836F-2D53AA48384D}" srcOrd="8" destOrd="0" presId="urn:microsoft.com/office/officeart/2005/8/layout/equation1"/>
    <dgm:cxn modelId="{837C9DB2-8832-4F5E-A4F2-70C5FC22DF52}" type="presParOf" srcId="{5F4522E8-6952-4881-A260-0858F4C666FA}" destId="{B7E399EE-1E65-4EC5-9629-FAB4AF86C02C}" srcOrd="9" destOrd="0" presId="urn:microsoft.com/office/officeart/2005/8/layout/equation1"/>
    <dgm:cxn modelId="{88563B47-4044-4E00-8FBF-EF4F3379CF80}" type="presParOf" srcId="{5F4522E8-6952-4881-A260-0858F4C666FA}" destId="{85D4D6D8-774B-4DF9-8109-7ED876B7B79C}" srcOrd="10" destOrd="0" presId="urn:microsoft.com/office/officeart/2005/8/layout/equation1"/>
    <dgm:cxn modelId="{F3DED77A-66C2-4426-9AB0-223FF3360876}" type="presParOf" srcId="{5F4522E8-6952-4881-A260-0858F4C666FA}" destId="{5D797B38-8B28-493E-A1E1-2A6B0F118A71}" srcOrd="11" destOrd="0" presId="urn:microsoft.com/office/officeart/2005/8/layout/equation1"/>
    <dgm:cxn modelId="{475A1093-68A3-46B3-8B4D-3848E9401F8E}" type="presParOf" srcId="{5F4522E8-6952-4881-A260-0858F4C666FA}" destId="{36167830-2545-490D-8BAB-478CD2B2585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CCD672-6E30-430E-AD20-FB00F90B3C2A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0273508-08E3-49B5-AEF0-8E46406C724C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Ingreso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533841B7-194F-4118-9C13-2742034047AE}" type="parTrans" cxnId="{1D05D37F-156E-46DC-912C-24FEA56DC5B6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8D5D57AB-38A4-4407-AA3A-CE3E0F53C914}" type="sibTrans" cxnId="{1D05D37F-156E-46DC-912C-24FEA56DC5B6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61D54A06-E870-4130-BB2C-9A62FC4205CB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Consumo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46601A16-780C-4FD3-93B3-519887ACEC3A}" type="parTrans" cxnId="{8522B49E-0B34-4E9A-96C2-C8CE55A18681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E0D9BA00-6599-4E80-B1CB-22C72180EC5A}" type="sibTrans" cxnId="{8522B49E-0B34-4E9A-96C2-C8CE55A18681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8E3D3FE8-D344-4C1D-8A8C-A822FD1ED4FD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Ahorro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FCC4A807-F947-4CA7-8B19-35B3F3B01025}" type="parTrans" cxnId="{D4D01E11-6D60-442D-8FA5-5EC00BC5A3B7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26D19597-EAFC-4BF6-A46A-C75C5A0D6496}" type="sibTrans" cxnId="{D4D01E11-6D60-442D-8FA5-5EC00BC5A3B7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A12EAE19-D524-46AB-84B1-A25295DF6CA3}" type="pres">
      <dgm:prSet presAssocID="{05CCD672-6E30-430E-AD20-FB00F90B3C2A}" presName="Name0" presStyleCnt="0">
        <dgm:presLayoutVars>
          <dgm:dir/>
          <dgm:animLvl val="lvl"/>
          <dgm:resizeHandles val="exact"/>
        </dgm:presLayoutVars>
      </dgm:prSet>
      <dgm:spPr/>
    </dgm:pt>
    <dgm:pt modelId="{87A840DB-EEA5-426A-954F-1297615502B3}" type="pres">
      <dgm:prSet presAssocID="{B0273508-08E3-49B5-AEF0-8E46406C724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135F48-7CE5-49FF-83E8-379DFB49A90E}" type="pres">
      <dgm:prSet presAssocID="{8D5D57AB-38A4-4407-AA3A-CE3E0F53C914}" presName="parTxOnlySpace" presStyleCnt="0"/>
      <dgm:spPr/>
    </dgm:pt>
    <dgm:pt modelId="{BD9E09A4-4ED1-4548-B3AC-784C4DC8ECEA}" type="pres">
      <dgm:prSet presAssocID="{61D54A06-E870-4130-BB2C-9A62FC4205C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E9DB52-1B9D-4949-9F41-A1C495A1ED67}" type="pres">
      <dgm:prSet presAssocID="{E0D9BA00-6599-4E80-B1CB-22C72180EC5A}" presName="parTxOnlySpace" presStyleCnt="0"/>
      <dgm:spPr/>
    </dgm:pt>
    <dgm:pt modelId="{954E88E4-F7E2-4573-863B-1E3C16E22C6C}" type="pres">
      <dgm:prSet presAssocID="{8E3D3FE8-D344-4C1D-8A8C-A822FD1ED4F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AD743A-BD5B-47B0-B192-36947E59F073}" type="presOf" srcId="{05CCD672-6E30-430E-AD20-FB00F90B3C2A}" destId="{A12EAE19-D524-46AB-84B1-A25295DF6CA3}" srcOrd="0" destOrd="0" presId="urn:microsoft.com/office/officeart/2005/8/layout/chevron1"/>
    <dgm:cxn modelId="{1D05D37F-156E-46DC-912C-24FEA56DC5B6}" srcId="{05CCD672-6E30-430E-AD20-FB00F90B3C2A}" destId="{B0273508-08E3-49B5-AEF0-8E46406C724C}" srcOrd="0" destOrd="0" parTransId="{533841B7-194F-4118-9C13-2742034047AE}" sibTransId="{8D5D57AB-38A4-4407-AA3A-CE3E0F53C914}"/>
    <dgm:cxn modelId="{8522B49E-0B34-4E9A-96C2-C8CE55A18681}" srcId="{05CCD672-6E30-430E-AD20-FB00F90B3C2A}" destId="{61D54A06-E870-4130-BB2C-9A62FC4205CB}" srcOrd="1" destOrd="0" parTransId="{46601A16-780C-4FD3-93B3-519887ACEC3A}" sibTransId="{E0D9BA00-6599-4E80-B1CB-22C72180EC5A}"/>
    <dgm:cxn modelId="{D96351DC-C678-4206-9980-1A14B14CBE4B}" type="presOf" srcId="{B0273508-08E3-49B5-AEF0-8E46406C724C}" destId="{87A840DB-EEA5-426A-954F-1297615502B3}" srcOrd="0" destOrd="0" presId="urn:microsoft.com/office/officeart/2005/8/layout/chevron1"/>
    <dgm:cxn modelId="{5CB2DEB1-D33E-4B22-BD9E-9EFB34D51F77}" type="presOf" srcId="{61D54A06-E870-4130-BB2C-9A62FC4205CB}" destId="{BD9E09A4-4ED1-4548-B3AC-784C4DC8ECEA}" srcOrd="0" destOrd="0" presId="urn:microsoft.com/office/officeart/2005/8/layout/chevron1"/>
    <dgm:cxn modelId="{63AE4CBF-594B-4DDF-912B-F93738A866F9}" type="presOf" srcId="{8E3D3FE8-D344-4C1D-8A8C-A822FD1ED4FD}" destId="{954E88E4-F7E2-4573-863B-1E3C16E22C6C}" srcOrd="0" destOrd="0" presId="urn:microsoft.com/office/officeart/2005/8/layout/chevron1"/>
    <dgm:cxn modelId="{D4D01E11-6D60-442D-8FA5-5EC00BC5A3B7}" srcId="{05CCD672-6E30-430E-AD20-FB00F90B3C2A}" destId="{8E3D3FE8-D344-4C1D-8A8C-A822FD1ED4FD}" srcOrd="2" destOrd="0" parTransId="{FCC4A807-F947-4CA7-8B19-35B3F3B01025}" sibTransId="{26D19597-EAFC-4BF6-A46A-C75C5A0D6496}"/>
    <dgm:cxn modelId="{A18EA486-434C-4F3A-8E58-90BEA62C1A2D}" type="presParOf" srcId="{A12EAE19-D524-46AB-84B1-A25295DF6CA3}" destId="{87A840DB-EEA5-426A-954F-1297615502B3}" srcOrd="0" destOrd="0" presId="urn:microsoft.com/office/officeart/2005/8/layout/chevron1"/>
    <dgm:cxn modelId="{E92CFB8B-BE6A-4A22-9325-635792E42FC1}" type="presParOf" srcId="{A12EAE19-D524-46AB-84B1-A25295DF6CA3}" destId="{86135F48-7CE5-49FF-83E8-379DFB49A90E}" srcOrd="1" destOrd="0" presId="urn:microsoft.com/office/officeart/2005/8/layout/chevron1"/>
    <dgm:cxn modelId="{41D74D9B-C71E-4201-B354-CAEE3BB05485}" type="presParOf" srcId="{A12EAE19-D524-46AB-84B1-A25295DF6CA3}" destId="{BD9E09A4-4ED1-4548-B3AC-784C4DC8ECEA}" srcOrd="2" destOrd="0" presId="urn:microsoft.com/office/officeart/2005/8/layout/chevron1"/>
    <dgm:cxn modelId="{A3A715D4-F8B3-45CC-87E9-08F802494E82}" type="presParOf" srcId="{A12EAE19-D524-46AB-84B1-A25295DF6CA3}" destId="{DCE9DB52-1B9D-4949-9F41-A1C495A1ED67}" srcOrd="3" destOrd="0" presId="urn:microsoft.com/office/officeart/2005/8/layout/chevron1"/>
    <dgm:cxn modelId="{23FE540C-D78C-4D0E-BBDD-2E48258BAB77}" type="presParOf" srcId="{A12EAE19-D524-46AB-84B1-A25295DF6CA3}" destId="{954E88E4-F7E2-4573-863B-1E3C16E22C6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CCD672-6E30-430E-AD20-FB00F90B3C2A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0273508-08E3-49B5-AEF0-8E46406C724C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Ingreso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533841B7-194F-4118-9C13-2742034047AE}" type="parTrans" cxnId="{1D05D37F-156E-46DC-912C-24FEA56DC5B6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8D5D57AB-38A4-4407-AA3A-CE3E0F53C914}" type="sibTrans" cxnId="{1D05D37F-156E-46DC-912C-24FEA56DC5B6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61D54A06-E870-4130-BB2C-9A62FC4205CB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MX" sz="2000" b="1" dirty="0" smtClean="0">
              <a:solidFill>
                <a:schemeClr val="tx1"/>
              </a:solidFill>
              <a:latin typeface="+mj-lt"/>
            </a:rPr>
            <a:t>Ahorro</a:t>
          </a:r>
          <a:endParaRPr lang="es-MX" sz="2000" b="1" dirty="0">
            <a:solidFill>
              <a:schemeClr val="tx1"/>
            </a:solidFill>
            <a:latin typeface="+mj-lt"/>
          </a:endParaRPr>
        </a:p>
      </dgm:t>
    </dgm:pt>
    <dgm:pt modelId="{46601A16-780C-4FD3-93B3-519887ACEC3A}" type="parTrans" cxnId="{8522B49E-0B34-4E9A-96C2-C8CE55A18681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E0D9BA00-6599-4E80-B1CB-22C72180EC5A}" type="sibTrans" cxnId="{8522B49E-0B34-4E9A-96C2-C8CE55A18681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8E3D3FE8-D344-4C1D-8A8C-A822FD1ED4FD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Consumo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FCC4A807-F947-4CA7-8B19-35B3F3B01025}" type="parTrans" cxnId="{D4D01E11-6D60-442D-8FA5-5EC00BC5A3B7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26D19597-EAFC-4BF6-A46A-C75C5A0D6496}" type="sibTrans" cxnId="{D4D01E11-6D60-442D-8FA5-5EC00BC5A3B7}">
      <dgm:prSet/>
      <dgm:spPr/>
      <dgm:t>
        <a:bodyPr/>
        <a:lstStyle/>
        <a:p>
          <a:endParaRPr lang="es-MX" sz="2000">
            <a:latin typeface="+mj-lt"/>
          </a:endParaRPr>
        </a:p>
      </dgm:t>
    </dgm:pt>
    <dgm:pt modelId="{A12EAE19-D524-46AB-84B1-A25295DF6CA3}" type="pres">
      <dgm:prSet presAssocID="{05CCD672-6E30-430E-AD20-FB00F90B3C2A}" presName="Name0" presStyleCnt="0">
        <dgm:presLayoutVars>
          <dgm:dir/>
          <dgm:animLvl val="lvl"/>
          <dgm:resizeHandles val="exact"/>
        </dgm:presLayoutVars>
      </dgm:prSet>
      <dgm:spPr/>
    </dgm:pt>
    <dgm:pt modelId="{87A840DB-EEA5-426A-954F-1297615502B3}" type="pres">
      <dgm:prSet presAssocID="{B0273508-08E3-49B5-AEF0-8E46406C724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135F48-7CE5-49FF-83E8-379DFB49A90E}" type="pres">
      <dgm:prSet presAssocID="{8D5D57AB-38A4-4407-AA3A-CE3E0F53C914}" presName="parTxOnlySpace" presStyleCnt="0"/>
      <dgm:spPr/>
    </dgm:pt>
    <dgm:pt modelId="{BD9E09A4-4ED1-4548-B3AC-784C4DC8ECEA}" type="pres">
      <dgm:prSet presAssocID="{61D54A06-E870-4130-BB2C-9A62FC4205C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E9DB52-1B9D-4949-9F41-A1C495A1ED67}" type="pres">
      <dgm:prSet presAssocID="{E0D9BA00-6599-4E80-B1CB-22C72180EC5A}" presName="parTxOnlySpace" presStyleCnt="0"/>
      <dgm:spPr/>
    </dgm:pt>
    <dgm:pt modelId="{954E88E4-F7E2-4573-863B-1E3C16E22C6C}" type="pres">
      <dgm:prSet presAssocID="{8E3D3FE8-D344-4C1D-8A8C-A822FD1ED4F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EDAD56F-5BC0-49DC-A34B-AEC2C582CF96}" type="presOf" srcId="{05CCD672-6E30-430E-AD20-FB00F90B3C2A}" destId="{A12EAE19-D524-46AB-84B1-A25295DF6CA3}" srcOrd="0" destOrd="0" presId="urn:microsoft.com/office/officeart/2005/8/layout/chevron1"/>
    <dgm:cxn modelId="{FCF6714E-E146-4561-B73B-E6D0266C7857}" type="presOf" srcId="{B0273508-08E3-49B5-AEF0-8E46406C724C}" destId="{87A840DB-EEA5-426A-954F-1297615502B3}" srcOrd="0" destOrd="0" presId="urn:microsoft.com/office/officeart/2005/8/layout/chevron1"/>
    <dgm:cxn modelId="{1D05D37F-156E-46DC-912C-24FEA56DC5B6}" srcId="{05CCD672-6E30-430E-AD20-FB00F90B3C2A}" destId="{B0273508-08E3-49B5-AEF0-8E46406C724C}" srcOrd="0" destOrd="0" parTransId="{533841B7-194F-4118-9C13-2742034047AE}" sibTransId="{8D5D57AB-38A4-4407-AA3A-CE3E0F53C914}"/>
    <dgm:cxn modelId="{8522B49E-0B34-4E9A-96C2-C8CE55A18681}" srcId="{05CCD672-6E30-430E-AD20-FB00F90B3C2A}" destId="{61D54A06-E870-4130-BB2C-9A62FC4205CB}" srcOrd="1" destOrd="0" parTransId="{46601A16-780C-4FD3-93B3-519887ACEC3A}" sibTransId="{E0D9BA00-6599-4E80-B1CB-22C72180EC5A}"/>
    <dgm:cxn modelId="{96490830-C154-4AFE-AB99-34F10CF90B71}" type="presOf" srcId="{8E3D3FE8-D344-4C1D-8A8C-A822FD1ED4FD}" destId="{954E88E4-F7E2-4573-863B-1E3C16E22C6C}" srcOrd="0" destOrd="0" presId="urn:microsoft.com/office/officeart/2005/8/layout/chevron1"/>
    <dgm:cxn modelId="{266512FB-EF47-4180-948D-336D8968B988}" type="presOf" srcId="{61D54A06-E870-4130-BB2C-9A62FC4205CB}" destId="{BD9E09A4-4ED1-4548-B3AC-784C4DC8ECEA}" srcOrd="0" destOrd="0" presId="urn:microsoft.com/office/officeart/2005/8/layout/chevron1"/>
    <dgm:cxn modelId="{D4D01E11-6D60-442D-8FA5-5EC00BC5A3B7}" srcId="{05CCD672-6E30-430E-AD20-FB00F90B3C2A}" destId="{8E3D3FE8-D344-4C1D-8A8C-A822FD1ED4FD}" srcOrd="2" destOrd="0" parTransId="{FCC4A807-F947-4CA7-8B19-35B3F3B01025}" sibTransId="{26D19597-EAFC-4BF6-A46A-C75C5A0D6496}"/>
    <dgm:cxn modelId="{3BD2B5AE-1A80-4DB8-BE6C-DA595061ED26}" type="presParOf" srcId="{A12EAE19-D524-46AB-84B1-A25295DF6CA3}" destId="{87A840DB-EEA5-426A-954F-1297615502B3}" srcOrd="0" destOrd="0" presId="urn:microsoft.com/office/officeart/2005/8/layout/chevron1"/>
    <dgm:cxn modelId="{542E4205-DCE6-4754-B036-BE751263AA24}" type="presParOf" srcId="{A12EAE19-D524-46AB-84B1-A25295DF6CA3}" destId="{86135F48-7CE5-49FF-83E8-379DFB49A90E}" srcOrd="1" destOrd="0" presId="urn:microsoft.com/office/officeart/2005/8/layout/chevron1"/>
    <dgm:cxn modelId="{A7C1A31D-A4BA-48BB-8B52-EBA0F6DED94B}" type="presParOf" srcId="{A12EAE19-D524-46AB-84B1-A25295DF6CA3}" destId="{BD9E09A4-4ED1-4548-B3AC-784C4DC8ECEA}" srcOrd="2" destOrd="0" presId="urn:microsoft.com/office/officeart/2005/8/layout/chevron1"/>
    <dgm:cxn modelId="{A16C84E0-DC61-4D96-8FC6-9A1AB171113C}" type="presParOf" srcId="{A12EAE19-D524-46AB-84B1-A25295DF6CA3}" destId="{DCE9DB52-1B9D-4949-9F41-A1C495A1ED67}" srcOrd="3" destOrd="0" presId="urn:microsoft.com/office/officeart/2005/8/layout/chevron1"/>
    <dgm:cxn modelId="{5A0B9FC7-8C9D-4D3E-91E8-42F09ADB74D6}" type="presParOf" srcId="{A12EAE19-D524-46AB-84B1-A25295DF6CA3}" destId="{954E88E4-F7E2-4573-863B-1E3C16E22C6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B555DA-B0A6-459B-BDBB-B878E1EDBC65}" type="doc">
      <dgm:prSet loTypeId="urn:microsoft.com/office/officeart/2005/8/layout/hProcess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9AA20A9-8BBF-459C-BAB2-FE6C21B89FDD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+mj-lt"/>
            </a:rPr>
            <a:t>Patrón</a:t>
          </a:r>
          <a:endParaRPr lang="es-MX" sz="2800" b="1" dirty="0">
            <a:solidFill>
              <a:schemeClr val="tx1"/>
            </a:solidFill>
            <a:latin typeface="+mj-lt"/>
          </a:endParaRPr>
        </a:p>
      </dgm:t>
    </dgm:pt>
    <dgm:pt modelId="{E161C6CD-F7BF-4F0E-AEB4-C4D362C6821F}" type="parTrans" cxnId="{14A74A60-C475-4889-9B78-11E3BCCFAF1E}">
      <dgm:prSet/>
      <dgm:spPr/>
      <dgm:t>
        <a:bodyPr/>
        <a:lstStyle/>
        <a:p>
          <a:endParaRPr lang="es-MX"/>
        </a:p>
      </dgm:t>
    </dgm:pt>
    <dgm:pt modelId="{51CBA7B7-370C-4B4D-9752-D27B7DCCE61F}" type="sibTrans" cxnId="{14A74A60-C475-4889-9B78-11E3BCCFAF1E}">
      <dgm:prSet/>
      <dgm:spPr/>
      <dgm:t>
        <a:bodyPr/>
        <a:lstStyle/>
        <a:p>
          <a:endParaRPr lang="es-MX"/>
        </a:p>
      </dgm:t>
    </dgm:pt>
    <dgm:pt modelId="{9DE6A786-609F-4E96-8663-9C54D484DA8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  <a:latin typeface="+mj-lt"/>
            </a:rPr>
            <a:t>Retiene el porcentaje de ingreso del trabajador y transfiere los recursos a una </a:t>
          </a:r>
          <a:r>
            <a:rPr lang="es-MX" b="1" dirty="0" smtClean="0">
              <a:solidFill>
                <a:schemeClr val="tx1"/>
              </a:solidFill>
              <a:latin typeface="+mj-lt"/>
            </a:rPr>
            <a:t>nueva subcuenta </a:t>
          </a:r>
          <a:r>
            <a:rPr lang="es-MX" dirty="0" smtClean="0">
              <a:solidFill>
                <a:schemeClr val="tx1"/>
              </a:solidFill>
              <a:latin typeface="+mj-lt"/>
            </a:rPr>
            <a:t>denominada “de Ahorro Patrimonial”.</a:t>
          </a:r>
          <a:endParaRPr lang="es-MX" dirty="0">
            <a:solidFill>
              <a:schemeClr val="tx1"/>
            </a:solidFill>
            <a:latin typeface="+mj-lt"/>
          </a:endParaRPr>
        </a:p>
      </dgm:t>
    </dgm:pt>
    <dgm:pt modelId="{613F2B34-7B3A-4A3B-A0DC-A2788E17809D}" type="parTrans" cxnId="{CA787CAA-A843-4E37-BBD9-AD03297886B8}">
      <dgm:prSet/>
      <dgm:spPr/>
      <dgm:t>
        <a:bodyPr/>
        <a:lstStyle/>
        <a:p>
          <a:endParaRPr lang="es-MX"/>
        </a:p>
      </dgm:t>
    </dgm:pt>
    <dgm:pt modelId="{5A483EC7-8F78-40B3-B71E-9A43F36B507C}" type="sibTrans" cxnId="{CA787CAA-A843-4E37-BBD9-AD03297886B8}">
      <dgm:prSet/>
      <dgm:spPr/>
      <dgm:t>
        <a:bodyPr/>
        <a:lstStyle/>
        <a:p>
          <a:endParaRPr lang="es-MX"/>
        </a:p>
      </dgm:t>
    </dgm:pt>
    <dgm:pt modelId="{7174F45B-A78A-42FD-9AC6-9015F19B5111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+mj-lt"/>
            </a:rPr>
            <a:t>Trabajador</a:t>
          </a:r>
          <a:endParaRPr lang="es-MX" sz="2800" b="1" dirty="0">
            <a:solidFill>
              <a:schemeClr val="tx1"/>
            </a:solidFill>
            <a:latin typeface="+mj-lt"/>
          </a:endParaRPr>
        </a:p>
      </dgm:t>
    </dgm:pt>
    <dgm:pt modelId="{0683A6EF-9F63-418C-BB3E-717EA449C97E}" type="parTrans" cxnId="{DBA08D77-7356-47F8-B82B-948BBEA09A21}">
      <dgm:prSet/>
      <dgm:spPr/>
      <dgm:t>
        <a:bodyPr/>
        <a:lstStyle/>
        <a:p>
          <a:endParaRPr lang="es-MX"/>
        </a:p>
      </dgm:t>
    </dgm:pt>
    <dgm:pt modelId="{F5730A24-AF1B-4755-9B73-98D758002676}" type="sibTrans" cxnId="{DBA08D77-7356-47F8-B82B-948BBEA09A21}">
      <dgm:prSet/>
      <dgm:spPr/>
      <dgm:t>
        <a:bodyPr/>
        <a:lstStyle/>
        <a:p>
          <a:endParaRPr lang="es-MX"/>
        </a:p>
      </dgm:t>
    </dgm:pt>
    <dgm:pt modelId="{66D0B911-FE95-46CB-8D54-217CFBE16476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+mj-lt"/>
            </a:rPr>
            <a:t>Puede optar por una tasa de retención distinta a la “default” y, a tr</a:t>
          </a:r>
          <a:r>
            <a:rPr lang="es-MX" sz="1800" dirty="0" smtClean="0">
              <a:solidFill>
                <a:schemeClr val="tx1"/>
              </a:solidFill>
              <a:latin typeface="+mj-lt"/>
            </a:rPr>
            <a:t>a</a:t>
          </a:r>
          <a:r>
            <a:rPr lang="es-MX" sz="2000" dirty="0" smtClean="0">
              <a:solidFill>
                <a:schemeClr val="tx1"/>
              </a:solidFill>
              <a:latin typeface="+mj-lt"/>
            </a:rPr>
            <a:t>vés de su Afore, se le instruirá al patrón la nueva tasa de retención. </a:t>
          </a:r>
          <a:endParaRPr lang="es-MX" sz="2000" dirty="0">
            <a:solidFill>
              <a:schemeClr val="tx1"/>
            </a:solidFill>
            <a:latin typeface="+mj-lt"/>
          </a:endParaRPr>
        </a:p>
      </dgm:t>
    </dgm:pt>
    <dgm:pt modelId="{66430C72-4DFB-489F-8544-EB44F0BCB300}" type="parTrans" cxnId="{556C32E0-2131-4840-9161-33316CE6FF16}">
      <dgm:prSet/>
      <dgm:spPr/>
      <dgm:t>
        <a:bodyPr/>
        <a:lstStyle/>
        <a:p>
          <a:endParaRPr lang="es-MX"/>
        </a:p>
      </dgm:t>
    </dgm:pt>
    <dgm:pt modelId="{58DE996C-A393-4B08-8A97-F7EB6647A872}" type="sibTrans" cxnId="{556C32E0-2131-4840-9161-33316CE6FF16}">
      <dgm:prSet/>
      <dgm:spPr/>
      <dgm:t>
        <a:bodyPr/>
        <a:lstStyle/>
        <a:p>
          <a:endParaRPr lang="es-MX"/>
        </a:p>
      </dgm:t>
    </dgm:pt>
    <dgm:pt modelId="{8543E757-CE8E-4077-A891-5A57EAF35AD0}" type="pres">
      <dgm:prSet presAssocID="{A0B555DA-B0A6-459B-BDBB-B878E1EDBC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DAE6B2-0FE7-442A-8D44-F7A2B76B07A7}" type="pres">
      <dgm:prSet presAssocID="{09AA20A9-8BBF-459C-BAB2-FE6C21B89FDD}" presName="compositeNode" presStyleCnt="0">
        <dgm:presLayoutVars>
          <dgm:bulletEnabled val="1"/>
        </dgm:presLayoutVars>
      </dgm:prSet>
      <dgm:spPr/>
    </dgm:pt>
    <dgm:pt modelId="{50EF32CB-3220-4FF8-8693-D293A400C8F9}" type="pres">
      <dgm:prSet presAssocID="{09AA20A9-8BBF-459C-BAB2-FE6C21B89FDD}" presName="bgRect" presStyleLbl="node1" presStyleIdx="0" presStyleCnt="2"/>
      <dgm:spPr/>
      <dgm:t>
        <a:bodyPr/>
        <a:lstStyle/>
        <a:p>
          <a:endParaRPr lang="es-MX"/>
        </a:p>
      </dgm:t>
    </dgm:pt>
    <dgm:pt modelId="{1DFF31BD-C496-4CF1-B323-AB9E0E59C87A}" type="pres">
      <dgm:prSet presAssocID="{09AA20A9-8BBF-459C-BAB2-FE6C21B89FDD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879AC0-3FBD-44BF-AA53-A4FAC6D6292C}" type="pres">
      <dgm:prSet presAssocID="{09AA20A9-8BBF-459C-BAB2-FE6C21B89FDD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0CD060-73CD-4121-9EC4-BFE20A054456}" type="pres">
      <dgm:prSet presAssocID="{51CBA7B7-370C-4B4D-9752-D27B7DCCE61F}" presName="hSp" presStyleCnt="0"/>
      <dgm:spPr/>
    </dgm:pt>
    <dgm:pt modelId="{861F3CD3-DB52-496F-AE94-E0AF8889FA51}" type="pres">
      <dgm:prSet presAssocID="{51CBA7B7-370C-4B4D-9752-D27B7DCCE61F}" presName="vProcSp" presStyleCnt="0"/>
      <dgm:spPr/>
    </dgm:pt>
    <dgm:pt modelId="{C9C35E6A-1140-4E46-8387-AC55D44207EC}" type="pres">
      <dgm:prSet presAssocID="{51CBA7B7-370C-4B4D-9752-D27B7DCCE61F}" presName="vSp1" presStyleCnt="0"/>
      <dgm:spPr/>
    </dgm:pt>
    <dgm:pt modelId="{08584B74-3CBD-4586-B930-67B32F3F0B4D}" type="pres">
      <dgm:prSet presAssocID="{51CBA7B7-370C-4B4D-9752-D27B7DCCE61F}" presName="simulatedConn" presStyleLbl="solidFgAcc1" presStyleIdx="0" presStyleCnt="1"/>
      <dgm:spPr/>
    </dgm:pt>
    <dgm:pt modelId="{C31AF059-DF46-4DC8-9466-8F6A9282B9AC}" type="pres">
      <dgm:prSet presAssocID="{51CBA7B7-370C-4B4D-9752-D27B7DCCE61F}" presName="vSp2" presStyleCnt="0"/>
      <dgm:spPr/>
    </dgm:pt>
    <dgm:pt modelId="{F524092B-5377-4A03-B989-1BE550F21964}" type="pres">
      <dgm:prSet presAssocID="{51CBA7B7-370C-4B4D-9752-D27B7DCCE61F}" presName="sibTrans" presStyleCnt="0"/>
      <dgm:spPr/>
    </dgm:pt>
    <dgm:pt modelId="{A236A8C2-BEB7-4AA7-AF19-B601B417CBE6}" type="pres">
      <dgm:prSet presAssocID="{7174F45B-A78A-42FD-9AC6-9015F19B5111}" presName="compositeNode" presStyleCnt="0">
        <dgm:presLayoutVars>
          <dgm:bulletEnabled val="1"/>
        </dgm:presLayoutVars>
      </dgm:prSet>
      <dgm:spPr/>
    </dgm:pt>
    <dgm:pt modelId="{0B9CD531-436D-425F-B1F8-969810414DCD}" type="pres">
      <dgm:prSet presAssocID="{7174F45B-A78A-42FD-9AC6-9015F19B5111}" presName="bgRect" presStyleLbl="node1" presStyleIdx="1" presStyleCnt="2"/>
      <dgm:spPr/>
      <dgm:t>
        <a:bodyPr/>
        <a:lstStyle/>
        <a:p>
          <a:endParaRPr lang="es-MX"/>
        </a:p>
      </dgm:t>
    </dgm:pt>
    <dgm:pt modelId="{1EAFF1EF-8368-40B2-92A7-216E49C62C80}" type="pres">
      <dgm:prSet presAssocID="{7174F45B-A78A-42FD-9AC6-9015F19B5111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CD95B0-0E3D-4916-B2C3-30FD9A3BF499}" type="pres">
      <dgm:prSet presAssocID="{7174F45B-A78A-42FD-9AC6-9015F19B5111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56C32E0-2131-4840-9161-33316CE6FF16}" srcId="{7174F45B-A78A-42FD-9AC6-9015F19B5111}" destId="{66D0B911-FE95-46CB-8D54-217CFBE16476}" srcOrd="0" destOrd="0" parTransId="{66430C72-4DFB-489F-8544-EB44F0BCB300}" sibTransId="{58DE996C-A393-4B08-8A97-F7EB6647A872}"/>
    <dgm:cxn modelId="{71270A03-9051-4231-A1D4-D00C1CEB4A30}" type="presOf" srcId="{7174F45B-A78A-42FD-9AC6-9015F19B5111}" destId="{1EAFF1EF-8368-40B2-92A7-216E49C62C80}" srcOrd="1" destOrd="0" presId="urn:microsoft.com/office/officeart/2005/8/layout/hProcess7"/>
    <dgm:cxn modelId="{DBA08D77-7356-47F8-B82B-948BBEA09A21}" srcId="{A0B555DA-B0A6-459B-BDBB-B878E1EDBC65}" destId="{7174F45B-A78A-42FD-9AC6-9015F19B5111}" srcOrd="1" destOrd="0" parTransId="{0683A6EF-9F63-418C-BB3E-717EA449C97E}" sibTransId="{F5730A24-AF1B-4755-9B73-98D758002676}"/>
    <dgm:cxn modelId="{0377F467-D502-4BAB-9965-CB5E5C85F2C8}" type="presOf" srcId="{9DE6A786-609F-4E96-8663-9C54D484DA82}" destId="{84879AC0-3FBD-44BF-AA53-A4FAC6D6292C}" srcOrd="0" destOrd="0" presId="urn:microsoft.com/office/officeart/2005/8/layout/hProcess7"/>
    <dgm:cxn modelId="{6C5E78EC-FAC6-4EDA-9816-8D7359CD3AA4}" type="presOf" srcId="{09AA20A9-8BBF-459C-BAB2-FE6C21B89FDD}" destId="{50EF32CB-3220-4FF8-8693-D293A400C8F9}" srcOrd="0" destOrd="0" presId="urn:microsoft.com/office/officeart/2005/8/layout/hProcess7"/>
    <dgm:cxn modelId="{B8C469C0-2C9A-4F7F-B570-B8961495D82F}" type="presOf" srcId="{09AA20A9-8BBF-459C-BAB2-FE6C21B89FDD}" destId="{1DFF31BD-C496-4CF1-B323-AB9E0E59C87A}" srcOrd="1" destOrd="0" presId="urn:microsoft.com/office/officeart/2005/8/layout/hProcess7"/>
    <dgm:cxn modelId="{14A74A60-C475-4889-9B78-11E3BCCFAF1E}" srcId="{A0B555DA-B0A6-459B-BDBB-B878E1EDBC65}" destId="{09AA20A9-8BBF-459C-BAB2-FE6C21B89FDD}" srcOrd="0" destOrd="0" parTransId="{E161C6CD-F7BF-4F0E-AEB4-C4D362C6821F}" sibTransId="{51CBA7B7-370C-4B4D-9752-D27B7DCCE61F}"/>
    <dgm:cxn modelId="{6F333C10-7602-4151-A5A1-0B8F8D65FDD2}" type="presOf" srcId="{66D0B911-FE95-46CB-8D54-217CFBE16476}" destId="{4BCD95B0-0E3D-4916-B2C3-30FD9A3BF499}" srcOrd="0" destOrd="0" presId="urn:microsoft.com/office/officeart/2005/8/layout/hProcess7"/>
    <dgm:cxn modelId="{59D4E4B4-9BEA-44C0-8F9D-ACF8DB650F95}" type="presOf" srcId="{A0B555DA-B0A6-459B-BDBB-B878E1EDBC65}" destId="{8543E757-CE8E-4077-A891-5A57EAF35AD0}" srcOrd="0" destOrd="0" presId="urn:microsoft.com/office/officeart/2005/8/layout/hProcess7"/>
    <dgm:cxn modelId="{CA787CAA-A843-4E37-BBD9-AD03297886B8}" srcId="{09AA20A9-8BBF-459C-BAB2-FE6C21B89FDD}" destId="{9DE6A786-609F-4E96-8663-9C54D484DA82}" srcOrd="0" destOrd="0" parTransId="{613F2B34-7B3A-4A3B-A0DC-A2788E17809D}" sibTransId="{5A483EC7-8F78-40B3-B71E-9A43F36B507C}"/>
    <dgm:cxn modelId="{CABB60C1-7E09-4303-81F6-2CC25BB05595}" type="presOf" srcId="{7174F45B-A78A-42FD-9AC6-9015F19B5111}" destId="{0B9CD531-436D-425F-B1F8-969810414DCD}" srcOrd="0" destOrd="0" presId="urn:microsoft.com/office/officeart/2005/8/layout/hProcess7"/>
    <dgm:cxn modelId="{F5762751-5AC2-4F74-83F5-99E89FA61A60}" type="presParOf" srcId="{8543E757-CE8E-4077-A891-5A57EAF35AD0}" destId="{BCDAE6B2-0FE7-442A-8D44-F7A2B76B07A7}" srcOrd="0" destOrd="0" presId="urn:microsoft.com/office/officeart/2005/8/layout/hProcess7"/>
    <dgm:cxn modelId="{80422623-5066-40B0-B760-16428814A246}" type="presParOf" srcId="{BCDAE6B2-0FE7-442A-8D44-F7A2B76B07A7}" destId="{50EF32CB-3220-4FF8-8693-D293A400C8F9}" srcOrd="0" destOrd="0" presId="urn:microsoft.com/office/officeart/2005/8/layout/hProcess7"/>
    <dgm:cxn modelId="{F9E8A31F-B9C1-47CA-97A5-9771A2D33F06}" type="presParOf" srcId="{BCDAE6B2-0FE7-442A-8D44-F7A2B76B07A7}" destId="{1DFF31BD-C496-4CF1-B323-AB9E0E59C87A}" srcOrd="1" destOrd="0" presId="urn:microsoft.com/office/officeart/2005/8/layout/hProcess7"/>
    <dgm:cxn modelId="{F2631C0E-DC87-4343-86B3-822B46575E5F}" type="presParOf" srcId="{BCDAE6B2-0FE7-442A-8D44-F7A2B76B07A7}" destId="{84879AC0-3FBD-44BF-AA53-A4FAC6D6292C}" srcOrd="2" destOrd="0" presId="urn:microsoft.com/office/officeart/2005/8/layout/hProcess7"/>
    <dgm:cxn modelId="{75B749B2-4A7E-4C49-AFD5-5B2DDC90A2C0}" type="presParOf" srcId="{8543E757-CE8E-4077-A891-5A57EAF35AD0}" destId="{D40CD060-73CD-4121-9EC4-BFE20A054456}" srcOrd="1" destOrd="0" presId="urn:microsoft.com/office/officeart/2005/8/layout/hProcess7"/>
    <dgm:cxn modelId="{B62F18D9-85EE-4D36-81C5-77A337DE6B47}" type="presParOf" srcId="{8543E757-CE8E-4077-A891-5A57EAF35AD0}" destId="{861F3CD3-DB52-496F-AE94-E0AF8889FA51}" srcOrd="2" destOrd="0" presId="urn:microsoft.com/office/officeart/2005/8/layout/hProcess7"/>
    <dgm:cxn modelId="{145DF126-CA07-44A8-9B1E-5FB390DEE4B7}" type="presParOf" srcId="{861F3CD3-DB52-496F-AE94-E0AF8889FA51}" destId="{C9C35E6A-1140-4E46-8387-AC55D44207EC}" srcOrd="0" destOrd="0" presId="urn:microsoft.com/office/officeart/2005/8/layout/hProcess7"/>
    <dgm:cxn modelId="{C7BFB911-E313-43B5-B456-02ADD7739690}" type="presParOf" srcId="{861F3CD3-DB52-496F-AE94-E0AF8889FA51}" destId="{08584B74-3CBD-4586-B930-67B32F3F0B4D}" srcOrd="1" destOrd="0" presId="urn:microsoft.com/office/officeart/2005/8/layout/hProcess7"/>
    <dgm:cxn modelId="{133719FB-177F-4AA1-A15A-959D418086D5}" type="presParOf" srcId="{861F3CD3-DB52-496F-AE94-E0AF8889FA51}" destId="{C31AF059-DF46-4DC8-9466-8F6A9282B9AC}" srcOrd="2" destOrd="0" presId="urn:microsoft.com/office/officeart/2005/8/layout/hProcess7"/>
    <dgm:cxn modelId="{549E60EC-6770-47E2-ADF3-C979F5BD4A4F}" type="presParOf" srcId="{8543E757-CE8E-4077-A891-5A57EAF35AD0}" destId="{F524092B-5377-4A03-B989-1BE550F21964}" srcOrd="3" destOrd="0" presId="urn:microsoft.com/office/officeart/2005/8/layout/hProcess7"/>
    <dgm:cxn modelId="{F5CBD3D3-64FD-4B3A-8DEE-40A7A7161700}" type="presParOf" srcId="{8543E757-CE8E-4077-A891-5A57EAF35AD0}" destId="{A236A8C2-BEB7-4AA7-AF19-B601B417CBE6}" srcOrd="4" destOrd="0" presId="urn:microsoft.com/office/officeart/2005/8/layout/hProcess7"/>
    <dgm:cxn modelId="{88CBB3C2-20D5-4643-8B41-A60154649992}" type="presParOf" srcId="{A236A8C2-BEB7-4AA7-AF19-B601B417CBE6}" destId="{0B9CD531-436D-425F-B1F8-969810414DCD}" srcOrd="0" destOrd="0" presId="urn:microsoft.com/office/officeart/2005/8/layout/hProcess7"/>
    <dgm:cxn modelId="{6B2F4163-66C1-41CE-A4D4-9BE718EA0218}" type="presParOf" srcId="{A236A8C2-BEB7-4AA7-AF19-B601B417CBE6}" destId="{1EAFF1EF-8368-40B2-92A7-216E49C62C80}" srcOrd="1" destOrd="0" presId="urn:microsoft.com/office/officeart/2005/8/layout/hProcess7"/>
    <dgm:cxn modelId="{042526AB-FD72-4E2F-86D9-AAE99067C962}" type="presParOf" srcId="{A236A8C2-BEB7-4AA7-AF19-B601B417CBE6}" destId="{4BCD95B0-0E3D-4916-B2C3-30FD9A3BF49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C0961C-4A9F-4F7F-9374-637DD230F166}">
      <dsp:nvSpPr>
        <dsp:cNvPr id="0" name=""/>
        <dsp:cNvSpPr/>
      </dsp:nvSpPr>
      <dsp:spPr>
        <a:xfrm>
          <a:off x="964969" y="1320134"/>
          <a:ext cx="890063" cy="8900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</a:rPr>
            <a:t>Cuota Tripartita</a:t>
          </a:r>
          <a:endParaRPr lang="es-MX" sz="1000" b="1" kern="1200" dirty="0">
            <a:solidFill>
              <a:schemeClr val="tx1"/>
            </a:solidFill>
          </a:endParaRPr>
        </a:p>
      </dsp:txBody>
      <dsp:txXfrm>
        <a:off x="1095316" y="1450481"/>
        <a:ext cx="629369" cy="629369"/>
      </dsp:txXfrm>
    </dsp:sp>
    <dsp:sp modelId="{6514F05C-C0EF-4828-9B7C-AD9DD68860DD}">
      <dsp:nvSpPr>
        <dsp:cNvPr id="0" name=""/>
        <dsp:cNvSpPr/>
      </dsp:nvSpPr>
      <dsp:spPr>
        <a:xfrm rot="12900000">
          <a:off x="359631" y="1153686"/>
          <a:ext cx="716448" cy="253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F1131-A82C-4B28-A8AB-8A1CB525BDC6}">
      <dsp:nvSpPr>
        <dsp:cNvPr id="0" name=""/>
        <dsp:cNvSpPr/>
      </dsp:nvSpPr>
      <dsp:spPr>
        <a:xfrm>
          <a:off x="1635" y="736827"/>
          <a:ext cx="845560" cy="6764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</a:rPr>
            <a:t>Patrón 5.15%</a:t>
          </a:r>
          <a:endParaRPr lang="es-MX" sz="1000" b="1" kern="1200" dirty="0">
            <a:solidFill>
              <a:schemeClr val="tx1"/>
            </a:solidFill>
          </a:endParaRPr>
        </a:p>
      </dsp:txBody>
      <dsp:txXfrm>
        <a:off x="21447" y="756639"/>
        <a:ext cx="805936" cy="636824"/>
      </dsp:txXfrm>
    </dsp:sp>
    <dsp:sp modelId="{99D45926-BFAA-4AEF-8079-59FCCCDB7F6F}">
      <dsp:nvSpPr>
        <dsp:cNvPr id="0" name=""/>
        <dsp:cNvSpPr/>
      </dsp:nvSpPr>
      <dsp:spPr>
        <a:xfrm rot="16200000">
          <a:off x="1051777" y="793377"/>
          <a:ext cx="716448" cy="253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AEC8A-3664-47B9-826F-EC77CF161A71}">
      <dsp:nvSpPr>
        <dsp:cNvPr id="0" name=""/>
        <dsp:cNvSpPr/>
      </dsp:nvSpPr>
      <dsp:spPr>
        <a:xfrm>
          <a:off x="987221" y="223763"/>
          <a:ext cx="845560" cy="6764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</a:rPr>
            <a:t>Gobierno 0.225%</a:t>
          </a:r>
          <a:endParaRPr lang="es-MX" sz="1000" b="1" kern="1200" dirty="0">
            <a:solidFill>
              <a:schemeClr val="tx1"/>
            </a:solidFill>
          </a:endParaRPr>
        </a:p>
      </dsp:txBody>
      <dsp:txXfrm>
        <a:off x="1007033" y="243575"/>
        <a:ext cx="805936" cy="636824"/>
      </dsp:txXfrm>
    </dsp:sp>
    <dsp:sp modelId="{10E91B10-B67C-48CF-AB0A-6C34EF6468EE}">
      <dsp:nvSpPr>
        <dsp:cNvPr id="0" name=""/>
        <dsp:cNvSpPr/>
      </dsp:nvSpPr>
      <dsp:spPr>
        <a:xfrm rot="19500000">
          <a:off x="1743923" y="1153686"/>
          <a:ext cx="716448" cy="253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F6758E-543C-4E2E-B2A5-7B511743A8A6}">
      <dsp:nvSpPr>
        <dsp:cNvPr id="0" name=""/>
        <dsp:cNvSpPr/>
      </dsp:nvSpPr>
      <dsp:spPr>
        <a:xfrm>
          <a:off x="1972807" y="736827"/>
          <a:ext cx="845560" cy="6764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</a:rPr>
            <a:t>Trabajador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</a:rPr>
            <a:t>1.125%</a:t>
          </a:r>
          <a:endParaRPr lang="es-MX" sz="1000" b="1" kern="1200" dirty="0">
            <a:solidFill>
              <a:schemeClr val="tx1"/>
            </a:solidFill>
          </a:endParaRPr>
        </a:p>
      </dsp:txBody>
      <dsp:txXfrm>
        <a:off x="1992619" y="756639"/>
        <a:ext cx="805936" cy="636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53F56-DFF9-47C7-BDAB-B4B79383ABF0}">
      <dsp:nvSpPr>
        <dsp:cNvPr id="0" name=""/>
        <dsp:cNvSpPr/>
      </dsp:nvSpPr>
      <dsp:spPr>
        <a:xfrm>
          <a:off x="6061" y="485183"/>
          <a:ext cx="1684118" cy="16841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Ahorro</a:t>
          </a:r>
        </a:p>
      </dsp:txBody>
      <dsp:txXfrm>
        <a:off x="252694" y="731816"/>
        <a:ext cx="1190852" cy="1190852"/>
      </dsp:txXfrm>
    </dsp:sp>
    <dsp:sp modelId="{58C0B23F-1E72-4D2F-B263-14BEAABB0434}">
      <dsp:nvSpPr>
        <dsp:cNvPr id="0" name=""/>
        <dsp:cNvSpPr/>
      </dsp:nvSpPr>
      <dsp:spPr>
        <a:xfrm>
          <a:off x="1826930" y="838848"/>
          <a:ext cx="976788" cy="976788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solidFill>
              <a:schemeClr val="tx1"/>
            </a:solidFill>
          </a:endParaRPr>
        </a:p>
      </dsp:txBody>
      <dsp:txXfrm>
        <a:off x="1956403" y="1212372"/>
        <a:ext cx="717842" cy="229740"/>
      </dsp:txXfrm>
    </dsp:sp>
    <dsp:sp modelId="{DDDE4B89-8CD0-47DE-86ED-D0B4F72DDFE6}">
      <dsp:nvSpPr>
        <dsp:cNvPr id="0" name=""/>
        <dsp:cNvSpPr/>
      </dsp:nvSpPr>
      <dsp:spPr>
        <a:xfrm>
          <a:off x="2975893" y="485183"/>
          <a:ext cx="1684118" cy="16841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Tiempo de Cotización</a:t>
          </a:r>
        </a:p>
      </dsp:txBody>
      <dsp:txXfrm>
        <a:off x="3222526" y="731816"/>
        <a:ext cx="1190852" cy="1190852"/>
      </dsp:txXfrm>
    </dsp:sp>
    <dsp:sp modelId="{6B64EFB9-FB8F-4FA5-9625-51179C629C15}">
      <dsp:nvSpPr>
        <dsp:cNvPr id="0" name=""/>
        <dsp:cNvSpPr/>
      </dsp:nvSpPr>
      <dsp:spPr>
        <a:xfrm>
          <a:off x="4761337" y="838848"/>
          <a:ext cx="976788" cy="976788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solidFill>
              <a:schemeClr val="tx1"/>
            </a:solidFill>
          </a:endParaRPr>
        </a:p>
      </dsp:txBody>
      <dsp:txXfrm>
        <a:off x="4890810" y="1212372"/>
        <a:ext cx="717842" cy="229740"/>
      </dsp:txXfrm>
    </dsp:sp>
    <dsp:sp modelId="{35A40083-2243-4346-836F-2D53AA48384D}">
      <dsp:nvSpPr>
        <dsp:cNvPr id="0" name=""/>
        <dsp:cNvSpPr/>
      </dsp:nvSpPr>
      <dsp:spPr>
        <a:xfrm>
          <a:off x="5874876" y="485183"/>
          <a:ext cx="1684118" cy="16841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Rendimiento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6121509" y="731816"/>
        <a:ext cx="1190852" cy="1190852"/>
      </dsp:txXfrm>
    </dsp:sp>
    <dsp:sp modelId="{85D4D6D8-774B-4DF9-8109-7ED876B7B79C}">
      <dsp:nvSpPr>
        <dsp:cNvPr id="0" name=""/>
        <dsp:cNvSpPr/>
      </dsp:nvSpPr>
      <dsp:spPr>
        <a:xfrm>
          <a:off x="7695745" y="838848"/>
          <a:ext cx="976788" cy="976788"/>
        </a:xfrm>
        <a:prstGeom prst="mathEqual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100" kern="1200">
            <a:solidFill>
              <a:schemeClr val="tx1"/>
            </a:solidFill>
          </a:endParaRPr>
        </a:p>
      </dsp:txBody>
      <dsp:txXfrm>
        <a:off x="7825218" y="1040066"/>
        <a:ext cx="717842" cy="574352"/>
      </dsp:txXfrm>
    </dsp:sp>
    <dsp:sp modelId="{36167830-2545-490D-8BAB-478CD2B2585A}">
      <dsp:nvSpPr>
        <dsp:cNvPr id="0" name=""/>
        <dsp:cNvSpPr/>
      </dsp:nvSpPr>
      <dsp:spPr>
        <a:xfrm>
          <a:off x="8809284" y="485183"/>
          <a:ext cx="1684118" cy="1684118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Aumento de Pensiones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9055917" y="731816"/>
        <a:ext cx="1190852" cy="1190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840DB-EEA5-426A-954F-1297615502B3}">
      <dsp:nvSpPr>
        <dsp:cNvPr id="0" name=""/>
        <dsp:cNvSpPr/>
      </dsp:nvSpPr>
      <dsp:spPr>
        <a:xfrm>
          <a:off x="1537" y="65397"/>
          <a:ext cx="1873285" cy="74931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Ingreso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376194" y="65397"/>
        <a:ext cx="1123971" cy="749314"/>
      </dsp:txXfrm>
    </dsp:sp>
    <dsp:sp modelId="{BD9E09A4-4ED1-4548-B3AC-784C4DC8ECEA}">
      <dsp:nvSpPr>
        <dsp:cNvPr id="0" name=""/>
        <dsp:cNvSpPr/>
      </dsp:nvSpPr>
      <dsp:spPr>
        <a:xfrm>
          <a:off x="1687494" y="65397"/>
          <a:ext cx="1873285" cy="749314"/>
        </a:xfrm>
        <a:prstGeom prst="chevron">
          <a:avLst/>
        </a:prstGeom>
        <a:solidFill>
          <a:schemeClr val="accent3">
            <a:hueOff val="1759972"/>
            <a:satOff val="18065"/>
            <a:lumOff val="-75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Consumo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2062151" y="65397"/>
        <a:ext cx="1123971" cy="749314"/>
      </dsp:txXfrm>
    </dsp:sp>
    <dsp:sp modelId="{954E88E4-F7E2-4573-863B-1E3C16E22C6C}">
      <dsp:nvSpPr>
        <dsp:cNvPr id="0" name=""/>
        <dsp:cNvSpPr/>
      </dsp:nvSpPr>
      <dsp:spPr>
        <a:xfrm>
          <a:off x="3373451" y="65397"/>
          <a:ext cx="1873285" cy="749314"/>
        </a:xfrm>
        <a:prstGeom prst="chevron">
          <a:avLst/>
        </a:prstGeom>
        <a:solidFill>
          <a:schemeClr val="accent3">
            <a:hueOff val="3519944"/>
            <a:satOff val="36129"/>
            <a:lumOff val="-150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Ahorro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3748108" y="65397"/>
        <a:ext cx="1123971" cy="7493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840DB-EEA5-426A-954F-1297615502B3}">
      <dsp:nvSpPr>
        <dsp:cNvPr id="0" name=""/>
        <dsp:cNvSpPr/>
      </dsp:nvSpPr>
      <dsp:spPr>
        <a:xfrm>
          <a:off x="1537" y="65397"/>
          <a:ext cx="1873285" cy="74931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Ingreso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376194" y="65397"/>
        <a:ext cx="1123971" cy="749314"/>
      </dsp:txXfrm>
    </dsp:sp>
    <dsp:sp modelId="{BD9E09A4-4ED1-4548-B3AC-784C4DC8ECEA}">
      <dsp:nvSpPr>
        <dsp:cNvPr id="0" name=""/>
        <dsp:cNvSpPr/>
      </dsp:nvSpPr>
      <dsp:spPr>
        <a:xfrm>
          <a:off x="1687494" y="65397"/>
          <a:ext cx="1873285" cy="749314"/>
        </a:xfrm>
        <a:prstGeom prst="chevron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+mj-lt"/>
            </a:rPr>
            <a:t>Ahorro</a:t>
          </a:r>
          <a:endParaRPr lang="es-MX" sz="2000" b="1" kern="1200" dirty="0">
            <a:solidFill>
              <a:schemeClr val="tx1"/>
            </a:solidFill>
            <a:latin typeface="+mj-lt"/>
          </a:endParaRPr>
        </a:p>
      </dsp:txBody>
      <dsp:txXfrm>
        <a:off x="2062151" y="65397"/>
        <a:ext cx="1123971" cy="749314"/>
      </dsp:txXfrm>
    </dsp:sp>
    <dsp:sp modelId="{954E88E4-F7E2-4573-863B-1E3C16E22C6C}">
      <dsp:nvSpPr>
        <dsp:cNvPr id="0" name=""/>
        <dsp:cNvSpPr/>
      </dsp:nvSpPr>
      <dsp:spPr>
        <a:xfrm>
          <a:off x="3373451" y="65397"/>
          <a:ext cx="1873285" cy="749314"/>
        </a:xfrm>
        <a:prstGeom prst="chevron">
          <a:avLst/>
        </a:prstGeom>
        <a:solidFill>
          <a:schemeClr val="accent3">
            <a:hueOff val="3519944"/>
            <a:satOff val="36129"/>
            <a:lumOff val="-150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Consumo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3748108" y="65397"/>
        <a:ext cx="1123971" cy="7493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F32CB-3220-4FF8-8693-D293A400C8F9}">
      <dsp:nvSpPr>
        <dsp:cNvPr id="0" name=""/>
        <dsp:cNvSpPr/>
      </dsp:nvSpPr>
      <dsp:spPr>
        <a:xfrm>
          <a:off x="1047" y="0"/>
          <a:ext cx="2667842" cy="2888427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+mj-lt"/>
            </a:rPr>
            <a:t>Patrón</a:t>
          </a:r>
          <a:endParaRPr lang="es-MX" sz="2800" b="1" kern="1200" dirty="0">
            <a:solidFill>
              <a:schemeClr val="tx1"/>
            </a:solidFill>
            <a:latin typeface="+mj-lt"/>
          </a:endParaRPr>
        </a:p>
      </dsp:txBody>
      <dsp:txXfrm rot="16200000">
        <a:off x="-916423" y="917471"/>
        <a:ext cx="2368510" cy="533568"/>
      </dsp:txXfrm>
    </dsp:sp>
    <dsp:sp modelId="{84879AC0-3FBD-44BF-AA53-A4FAC6D6292C}">
      <dsp:nvSpPr>
        <dsp:cNvPr id="0" name=""/>
        <dsp:cNvSpPr/>
      </dsp:nvSpPr>
      <dsp:spPr>
        <a:xfrm>
          <a:off x="534616" y="0"/>
          <a:ext cx="1987542" cy="28884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Retiene el porcentaje de ingreso del trabajador y transfiere los recursos a una </a:t>
          </a:r>
          <a:r>
            <a:rPr lang="es-MX" sz="2000" b="1" kern="1200" dirty="0" smtClean="0">
              <a:solidFill>
                <a:schemeClr val="tx1"/>
              </a:solidFill>
              <a:latin typeface="+mj-lt"/>
            </a:rPr>
            <a:t>nueva subcuenta </a:t>
          </a:r>
          <a:r>
            <a:rPr lang="es-MX" sz="2000" kern="1200" dirty="0" smtClean="0">
              <a:solidFill>
                <a:schemeClr val="tx1"/>
              </a:solidFill>
              <a:latin typeface="+mj-lt"/>
            </a:rPr>
            <a:t>denominada “de Ahorro Patrimonial”.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534616" y="0"/>
        <a:ext cx="1987542" cy="2888427"/>
      </dsp:txXfrm>
    </dsp:sp>
    <dsp:sp modelId="{0B9CD531-436D-425F-B1F8-969810414DCD}">
      <dsp:nvSpPr>
        <dsp:cNvPr id="0" name=""/>
        <dsp:cNvSpPr/>
      </dsp:nvSpPr>
      <dsp:spPr>
        <a:xfrm>
          <a:off x="2762264" y="0"/>
          <a:ext cx="2667842" cy="2888427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+mj-lt"/>
            </a:rPr>
            <a:t>Trabajador</a:t>
          </a:r>
          <a:endParaRPr lang="es-MX" sz="2800" b="1" kern="1200" dirty="0">
            <a:solidFill>
              <a:schemeClr val="tx1"/>
            </a:solidFill>
            <a:latin typeface="+mj-lt"/>
          </a:endParaRPr>
        </a:p>
      </dsp:txBody>
      <dsp:txXfrm rot="16200000">
        <a:off x="1844793" y="917471"/>
        <a:ext cx="2368510" cy="533568"/>
      </dsp:txXfrm>
    </dsp:sp>
    <dsp:sp modelId="{08584B74-3CBD-4586-B930-67B32F3F0B4D}">
      <dsp:nvSpPr>
        <dsp:cNvPr id="0" name=""/>
        <dsp:cNvSpPr/>
      </dsp:nvSpPr>
      <dsp:spPr>
        <a:xfrm rot="5400000">
          <a:off x="2563582" y="2273500"/>
          <a:ext cx="424043" cy="4001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D95B0-0E3D-4916-B2C3-30FD9A3BF499}">
      <dsp:nvSpPr>
        <dsp:cNvPr id="0" name=""/>
        <dsp:cNvSpPr/>
      </dsp:nvSpPr>
      <dsp:spPr>
        <a:xfrm>
          <a:off x="3295833" y="0"/>
          <a:ext cx="1987542" cy="28884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+mj-lt"/>
            </a:rPr>
            <a:t>Puede optar por una tasa de retención distinta a la “default” y, a tr</a:t>
          </a:r>
          <a:r>
            <a:rPr lang="es-MX" sz="1800" kern="1200" dirty="0" smtClean="0">
              <a:solidFill>
                <a:schemeClr val="tx1"/>
              </a:solidFill>
              <a:latin typeface="+mj-lt"/>
            </a:rPr>
            <a:t>a</a:t>
          </a:r>
          <a:r>
            <a:rPr lang="es-MX" sz="2000" kern="1200" dirty="0" smtClean="0">
              <a:solidFill>
                <a:schemeClr val="tx1"/>
              </a:solidFill>
              <a:latin typeface="+mj-lt"/>
            </a:rPr>
            <a:t>vés de su Afore, se le instruirá al patrón la nueva tasa de retención. </a:t>
          </a:r>
          <a:endParaRPr lang="es-MX" sz="2000" kern="1200" dirty="0">
            <a:solidFill>
              <a:schemeClr val="tx1"/>
            </a:solidFill>
            <a:latin typeface="+mj-lt"/>
          </a:endParaRPr>
        </a:p>
      </dsp:txBody>
      <dsp:txXfrm>
        <a:off x="3295833" y="0"/>
        <a:ext cx="1987542" cy="2888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F4060-B92E-4B8D-8DA9-6F5CB924714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B5DC6-CDB1-4863-9AB0-084EA674FF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29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B5DC6-CDB1-4863-9AB0-084EA674FFB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36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E6F6B-72C3-E94B-BF05-FDD53414790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09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B5DC6-CDB1-4863-9AB0-084EA674FFBC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6437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7280-C05C-4D16-B928-7CBB258CDA56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57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6BB83-9942-4540-A7BF-2267848B94D1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92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72EF-97B3-45C7-B40B-B8265B275FF5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88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17DB-ECBB-4F02-B2D5-496C05D38EA2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72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D6EC-B39D-4B96-B701-42235EDBDB19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4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D8772-A3B7-416C-9FD9-F9898660F189}" type="datetime1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87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F76A-B307-4997-A560-E8EF1A5A674D}" type="datetime1">
              <a:rPr lang="es-MX" smtClean="0"/>
              <a:t>09/10/2015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71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AE01-6317-4F69-BDCE-0977797232CF}" type="datetime1">
              <a:rPr lang="es-MX" smtClean="0"/>
              <a:t>09/10/2015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83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7EC1-BDCF-45A4-AFA0-4058AB7DA833}" type="datetime1">
              <a:rPr lang="es-MX" smtClean="0"/>
              <a:t>09/10/2015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0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2CDE56-F69B-4E54-B598-7465ACE37C29}" type="datetime1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35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F24-07C4-4560-A075-32B8C0C064B3}" type="datetime1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32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A6E7B4-DC7D-48A0-A504-E48370300308}" type="datetime1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CA26B8-F4F9-48FD-BFC0-71B87F6C81E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96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>
                <a:solidFill>
                  <a:schemeClr val="tx1"/>
                </a:solidFill>
                <a:cs typeface="Arial" panose="020B0604020202020204" pitchFamily="34" charset="0"/>
              </a:rPr>
              <a:t>Propuesta</a:t>
            </a:r>
            <a:r>
              <a:rPr lang="es-MX" sz="7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es-MX" sz="7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r>
              <a:rPr lang="es-MX" sz="7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Ahorro Voluntario</a:t>
            </a:r>
            <a:endParaRPr lang="es-MX" sz="7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sector de las afores</a:t>
            </a:r>
          </a:p>
          <a:p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66800" y="5598621"/>
            <a:ext cx="10058400" cy="424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dirty="0" smtClean="0"/>
              <a:t>9 de OCTUBRE de 2015</a:t>
            </a:r>
          </a:p>
          <a:p>
            <a:pPr algn="r"/>
            <a:endParaRPr lang="es-MX" dirty="0"/>
          </a:p>
        </p:txBody>
      </p:sp>
      <p:pic>
        <p:nvPicPr>
          <p:cNvPr id="1028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3" y="1121956"/>
            <a:ext cx="3649614" cy="84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6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Incentivar el ahorro con esquemas “</a:t>
            </a:r>
            <a:r>
              <a:rPr lang="es-MX" i="1" dirty="0" err="1">
                <a:solidFill>
                  <a:schemeClr val="tx1"/>
                </a:solidFill>
              </a:rPr>
              <a:t>matching</a:t>
            </a:r>
            <a:r>
              <a:rPr lang="es-MX" dirty="0">
                <a:solidFill>
                  <a:schemeClr val="tx1"/>
                </a:solidFill>
              </a:rPr>
              <a:t>”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10</a:t>
            </a:fld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097280" y="1845734"/>
            <a:ext cx="9665970" cy="2564341"/>
          </a:xfrm>
        </p:spPr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s-MX" b="1" dirty="0">
                <a:solidFill>
                  <a:schemeClr val="tx1"/>
                </a:solidFill>
                <a:latin typeface="+mj-lt"/>
              </a:rPr>
              <a:t>. Estado</a:t>
            </a:r>
          </a:p>
          <a:p>
            <a:r>
              <a:rPr lang="es-MX" dirty="0">
                <a:solidFill>
                  <a:schemeClr val="tx1"/>
                </a:solidFill>
                <a:latin typeface="+mj-lt"/>
              </a:rPr>
              <a:t>Se establece un esquema “</a:t>
            </a:r>
            <a:r>
              <a:rPr lang="es-MX" dirty="0" err="1">
                <a:solidFill>
                  <a:schemeClr val="tx1"/>
                </a:solidFill>
                <a:latin typeface="+mj-lt"/>
              </a:rPr>
              <a:t>matching</a:t>
            </a:r>
            <a:r>
              <a:rPr lang="es-MX" dirty="0">
                <a:solidFill>
                  <a:schemeClr val="tx1"/>
                </a:solidFill>
                <a:latin typeface="+mj-lt"/>
              </a:rPr>
              <a:t>” que equivalga a un día de salario mínimo vigente ($70.10) 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aportado por el Estado, por </a:t>
            </a:r>
            <a:r>
              <a:rPr lang="es-MX" dirty="0">
                <a:solidFill>
                  <a:schemeClr val="tx1"/>
                </a:solidFill>
                <a:latin typeface="+mj-lt"/>
              </a:rPr>
              <a:t>un máximo del 1% del salario del 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trabajador al mes.</a:t>
            </a:r>
          </a:p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Es una medida ampliamente progresiva que beneficia a los trabajadores con menores ingresos: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Para un trabajador de 1SM, recibe $70.10 cuando aporta $22 al 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+mj-lt"/>
              </a:rPr>
              <a:t>Para un trabajador de 25SM, recibe $70.10 cuando aporta $550 al mes.</a:t>
            </a: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1249680" y="19981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8000" y="2767281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6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620" y="4195306"/>
            <a:ext cx="5724520" cy="196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Incentivar el ahorro con esquemas “</a:t>
            </a:r>
            <a:r>
              <a:rPr lang="es-MX" i="1" dirty="0" err="1">
                <a:solidFill>
                  <a:schemeClr val="tx1"/>
                </a:solidFill>
              </a:rPr>
              <a:t>matching</a:t>
            </a:r>
            <a:r>
              <a:rPr lang="es-MX" dirty="0">
                <a:solidFill>
                  <a:schemeClr val="tx1"/>
                </a:solidFill>
              </a:rPr>
              <a:t>”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11</a:t>
            </a:fld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097280" y="1845734"/>
            <a:ext cx="9665970" cy="2564341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Financiamiento</a:t>
            </a:r>
          </a:p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Existen dos vías para que el Estado financie el esquema “</a:t>
            </a:r>
            <a:r>
              <a:rPr lang="es-MX" i="1" dirty="0" err="1" smtClean="0">
                <a:solidFill>
                  <a:schemeClr val="tx1"/>
                </a:solidFill>
                <a:latin typeface="+mj-lt"/>
              </a:rPr>
              <a:t>matching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”</a:t>
            </a:r>
          </a:p>
          <a:p>
            <a:endParaRPr lang="es-MX" sz="1050" dirty="0" smtClean="0">
              <a:solidFill>
                <a:schemeClr val="tx1"/>
              </a:solidFill>
              <a:latin typeface="+mj-lt"/>
            </a:endParaRPr>
          </a:p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1. Sin afectación al presupuesto del Estado</a:t>
            </a:r>
          </a:p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El Sector propone que se financie con una adecuación a la Cuota Social</a:t>
            </a: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1249680" y="19981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8000" y="2767281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6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317" y="4009814"/>
            <a:ext cx="5191125" cy="214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Incentivar el ahorro con esquemas “</a:t>
            </a:r>
            <a:r>
              <a:rPr lang="es-MX" i="1" dirty="0" err="1">
                <a:solidFill>
                  <a:schemeClr val="tx1"/>
                </a:solidFill>
              </a:rPr>
              <a:t>matching</a:t>
            </a:r>
            <a:r>
              <a:rPr lang="es-MX" dirty="0">
                <a:solidFill>
                  <a:schemeClr val="tx1"/>
                </a:solidFill>
              </a:rPr>
              <a:t>”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12</a:t>
            </a:fld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097280" y="1845734"/>
            <a:ext cx="9665970" cy="3583516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Financiamiento</a:t>
            </a:r>
          </a:p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Existen dos vías para que el Estado financie el esquema “</a:t>
            </a:r>
            <a:r>
              <a:rPr lang="es-MX" i="1" dirty="0" err="1" smtClean="0">
                <a:solidFill>
                  <a:schemeClr val="tx1"/>
                </a:solidFill>
                <a:latin typeface="+mj-lt"/>
              </a:rPr>
              <a:t>matching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”</a:t>
            </a:r>
          </a:p>
          <a:p>
            <a:endParaRPr lang="es-MX" sz="1050" dirty="0" smtClean="0">
              <a:solidFill>
                <a:schemeClr val="tx1"/>
              </a:solidFill>
              <a:latin typeface="+mj-lt"/>
            </a:endParaRPr>
          </a:p>
          <a:p>
            <a:r>
              <a:rPr lang="es-MX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es-MX" b="1" dirty="0" smtClean="0">
                <a:solidFill>
                  <a:schemeClr val="tx1"/>
                </a:solidFill>
                <a:latin typeface="+mj-lt"/>
              </a:rPr>
              <a:t>. Con asignación de una partida presupuestal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+mj-lt"/>
              </a:rPr>
              <a:t>No hay modificación de la Cuota Social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+mj-lt"/>
              </a:rPr>
              <a:t>Tiene un costo proyectado </a:t>
            </a:r>
            <a:r>
              <a:rPr lang="es-MX" sz="2000" smtClean="0">
                <a:solidFill>
                  <a:schemeClr val="tx1"/>
                </a:solidFill>
                <a:latin typeface="+mj-lt"/>
              </a:rPr>
              <a:t>de 0.04% </a:t>
            </a:r>
            <a:r>
              <a:rPr lang="es-MX" sz="2000" dirty="0">
                <a:solidFill>
                  <a:schemeClr val="tx1"/>
                </a:solidFill>
                <a:latin typeface="+mj-lt"/>
              </a:rPr>
              <a:t>del PIB al </a:t>
            </a:r>
            <a:r>
              <a:rPr lang="es-MX" sz="2000" smtClean="0">
                <a:solidFill>
                  <a:schemeClr val="tx1"/>
                </a:solidFill>
                <a:latin typeface="+mj-lt"/>
              </a:rPr>
              <a:t>año (50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% de los trabajadores participan en </a:t>
            </a:r>
            <a:r>
              <a:rPr lang="es-MX" sz="2000" smtClean="0">
                <a:solidFill>
                  <a:schemeClr val="tx1"/>
                </a:solidFill>
                <a:latin typeface="+mj-lt"/>
              </a:rPr>
              <a:t>el esquema)</a:t>
            </a:r>
            <a:endParaRPr lang="es-MX" sz="2000" dirty="0">
              <a:solidFill>
                <a:schemeClr val="tx1"/>
              </a:solidFill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+mj-lt"/>
              </a:rPr>
              <a:t>Constituye un ahorro anticipado</a:t>
            </a: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1249680" y="19981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8000" y="2767281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1765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>
                <a:solidFill>
                  <a:schemeClr val="tx1"/>
                </a:solidFill>
                <a:cs typeface="Arial" panose="020B0604020202020204" pitchFamily="34" charset="0"/>
              </a:rPr>
              <a:t>Propuesta</a:t>
            </a:r>
            <a:r>
              <a:rPr lang="es-MX" sz="7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es-MX" sz="7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r>
              <a:rPr lang="es-MX" sz="7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Ahorro Voluntario</a:t>
            </a:r>
            <a:endParaRPr lang="es-MX" sz="7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sector de las afores</a:t>
            </a:r>
          </a:p>
          <a:p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66800" y="5598621"/>
            <a:ext cx="10058400" cy="424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dirty="0" smtClean="0"/>
              <a:t>9 de OCTUBRE de 2015</a:t>
            </a:r>
          </a:p>
          <a:p>
            <a:pPr algn="r"/>
            <a:endParaRPr lang="es-MX" dirty="0"/>
          </a:p>
        </p:txBody>
      </p:sp>
      <p:pic>
        <p:nvPicPr>
          <p:cNvPr id="1028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3" y="1121956"/>
            <a:ext cx="3649614" cy="84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5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Origen del SAR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 Beneficio Definido (BD) a Contribución Definida (CD) en 1997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359" y="2368061"/>
            <a:ext cx="2285841" cy="261069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5860" y="2287098"/>
            <a:ext cx="2452375" cy="2772616"/>
          </a:xfrm>
          <a:prstGeom prst="rect">
            <a:avLst/>
          </a:prstGeom>
        </p:spPr>
      </p:pic>
      <p:sp>
        <p:nvSpPr>
          <p:cNvPr id="6" name="CuadroTexto 7"/>
          <p:cNvSpPr txBox="1"/>
          <p:nvPr/>
        </p:nvSpPr>
        <p:spPr>
          <a:xfrm>
            <a:off x="4565674" y="2205980"/>
            <a:ext cx="73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b="1" dirty="0" smtClean="0">
                <a:solidFill>
                  <a:srgbClr val="C00000"/>
                </a:solidFill>
              </a:rPr>
              <a:t>BD</a:t>
            </a:r>
            <a:endParaRPr lang="es-MX" sz="3600" b="1" dirty="0">
              <a:solidFill>
                <a:srgbClr val="C00000"/>
              </a:solidFill>
            </a:endParaRPr>
          </a:p>
        </p:txBody>
      </p:sp>
      <p:sp>
        <p:nvSpPr>
          <p:cNvPr id="7" name="CuadroTexto 10"/>
          <p:cNvSpPr txBox="1"/>
          <p:nvPr/>
        </p:nvSpPr>
        <p:spPr>
          <a:xfrm>
            <a:off x="6744748" y="2235907"/>
            <a:ext cx="720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b="1" dirty="0">
                <a:solidFill>
                  <a:srgbClr val="0070C0"/>
                </a:solidFill>
              </a:rPr>
              <a:t>C</a:t>
            </a:r>
            <a:r>
              <a:rPr lang="es-MX" sz="3600" b="1" dirty="0" smtClean="0">
                <a:solidFill>
                  <a:srgbClr val="0070C0"/>
                </a:solidFill>
              </a:rPr>
              <a:t>D</a:t>
            </a:r>
            <a:endParaRPr lang="es-MX" sz="3600" b="1" dirty="0">
              <a:solidFill>
                <a:srgbClr val="0070C0"/>
              </a:solidFill>
            </a:endParaRPr>
          </a:p>
        </p:txBody>
      </p:sp>
      <p:sp>
        <p:nvSpPr>
          <p:cNvPr id="8" name="CuadroTexto 8"/>
          <p:cNvSpPr txBox="1"/>
          <p:nvPr/>
        </p:nvSpPr>
        <p:spPr>
          <a:xfrm>
            <a:off x="1097280" y="4978753"/>
            <a:ext cx="499872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Transferencia de Trabajadores Activos a Pensionados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+mj-lt"/>
              </a:rPr>
              <a:t>No fondeado </a:t>
            </a:r>
            <a:r>
              <a:rPr lang="es-MX" dirty="0" smtClean="0">
                <a:latin typeface="+mj-lt"/>
              </a:rPr>
              <a:t>(Cuenta Concentradora</a:t>
            </a:r>
          </a:p>
          <a:p>
            <a:pPr indent="266700"/>
            <a:r>
              <a:rPr lang="es-MX" dirty="0" smtClean="0">
                <a:latin typeface="+mj-lt"/>
              </a:rPr>
              <a:t> transfiere los recursos)</a:t>
            </a:r>
            <a:endParaRPr lang="es-MX" dirty="0">
              <a:latin typeface="+mj-lt"/>
            </a:endParaRPr>
          </a:p>
        </p:txBody>
      </p:sp>
      <p:sp>
        <p:nvSpPr>
          <p:cNvPr id="9" name="CuadroTexto 9"/>
          <p:cNvSpPr txBox="1"/>
          <p:nvPr/>
        </p:nvSpPr>
        <p:spPr>
          <a:xfrm>
            <a:off x="6134060" y="4978752"/>
            <a:ext cx="5021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Acumular Ahorro Individual para el momento de pensionarse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+mj-lt"/>
              </a:rPr>
              <a:t>Fondeado con la Cuenta Individual </a:t>
            </a:r>
            <a:r>
              <a:rPr lang="es-MX" dirty="0" smtClean="0">
                <a:latin typeface="+mj-lt"/>
              </a:rPr>
              <a:t>(Se acumula e invierte el ahorro)</a:t>
            </a:r>
            <a:endParaRPr lang="es-MX" dirty="0">
              <a:latin typeface="+mj-lt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5525281" y="3052354"/>
            <a:ext cx="1071601" cy="1161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número de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5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5527" y="2094598"/>
            <a:ext cx="4463254" cy="3697092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800" b="1" dirty="0">
                <a:solidFill>
                  <a:prstClr val="black"/>
                </a:solidFill>
                <a:latin typeface="+mj-lt"/>
              </a:rPr>
              <a:t>El SAR cuenta con instituciones sólidas …</a:t>
            </a:r>
          </a:p>
          <a:p>
            <a:pPr lvl="1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>
                <a:solidFill>
                  <a:prstClr val="black"/>
                </a:solidFill>
                <a:latin typeface="+mj-lt"/>
              </a:rPr>
              <a:t>Las Afores gestionan el 14% del PIB</a:t>
            </a:r>
          </a:p>
          <a:p>
            <a:pPr lvl="1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Por cada $1 en el SAR, $0.45 son el resultado de la gestión de las Afores </a:t>
            </a:r>
          </a:p>
          <a:p>
            <a:pPr lvl="1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Las Afores ofrecen los rendimientos más altos del sector financiero para el ciudadano promedio</a:t>
            </a:r>
          </a:p>
          <a:p>
            <a:pPr marL="0" lvl="1" indent="0">
              <a:buClr>
                <a:schemeClr val="accent2">
                  <a:lumMod val="50000"/>
                  <a:lumOff val="50000"/>
                </a:schemeClr>
              </a:buClr>
              <a:buNone/>
            </a:pPr>
            <a:endParaRPr lang="es-MX" b="1" dirty="0" smtClean="0">
              <a:solidFill>
                <a:prstClr val="black"/>
              </a:solidFill>
              <a:latin typeface="+mj-lt"/>
            </a:endParaRPr>
          </a:p>
          <a:p>
            <a:pPr marL="0" lvl="1" indent="0">
              <a:buClr>
                <a:schemeClr val="accent2">
                  <a:lumMod val="50000"/>
                  <a:lumOff val="50000"/>
                </a:schemeClr>
              </a:buClr>
              <a:buNone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Sin embargo </a:t>
            </a:r>
          </a:p>
          <a:p>
            <a:pPr marL="285750" lvl="1" indent="-285750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La Tasa de Reemplazo es inferior a la anticipada en su origen por:</a:t>
            </a:r>
          </a:p>
          <a:p>
            <a:pPr marL="468630" lvl="2" indent="-285750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Bajas tasas de aportación</a:t>
            </a:r>
          </a:p>
          <a:p>
            <a:pPr marL="468630" lvl="2" indent="-285750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Alta movilidad entre formalidad e informalidad</a:t>
            </a:r>
          </a:p>
          <a:p>
            <a:pPr marL="468630" lvl="2" indent="-285750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600" dirty="0" smtClean="0">
                <a:solidFill>
                  <a:prstClr val="black"/>
                </a:solidFill>
                <a:latin typeface="+mj-lt"/>
              </a:rPr>
              <a:t>Régimen de inversión limitado</a:t>
            </a:r>
            <a:endParaRPr lang="es-MX" sz="1600" dirty="0">
              <a:solidFill>
                <a:prstClr val="black"/>
              </a:solidFill>
              <a:latin typeface="+mj-lt"/>
            </a:endParaRPr>
          </a:p>
          <a:p>
            <a:pPr marL="0" lvl="1" indent="0">
              <a:buClr>
                <a:schemeClr val="accent2">
                  <a:lumMod val="50000"/>
                  <a:lumOff val="50000"/>
                </a:schemeClr>
              </a:buClr>
              <a:buNone/>
            </a:pPr>
            <a:endParaRPr lang="es-MX" sz="1600" b="1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buClr>
                <a:schemeClr val="accent2">
                  <a:lumMod val="50000"/>
                  <a:lumOff val="50000"/>
                </a:schemeClr>
              </a:buClr>
              <a:buNone/>
            </a:pPr>
            <a:endParaRPr lang="es-MX" sz="1600" b="1" dirty="0">
              <a:solidFill>
                <a:prstClr val="black"/>
              </a:solidFill>
              <a:latin typeface="+mj-lt"/>
            </a:endParaRPr>
          </a:p>
          <a:p>
            <a:pPr marL="0" indent="0">
              <a:buClr>
                <a:schemeClr val="accent2">
                  <a:lumMod val="50000"/>
                  <a:lumOff val="50000"/>
                </a:schemeClr>
              </a:buClr>
              <a:buNone/>
            </a:pPr>
            <a:endParaRPr lang="es-MX" sz="1800" b="1" dirty="0">
              <a:solidFill>
                <a:prstClr val="black"/>
              </a:solidFill>
              <a:latin typeface="+mj-lt"/>
            </a:endParaRPr>
          </a:p>
          <a:p>
            <a:endParaRPr lang="es-ES" sz="1800" dirty="0">
              <a:latin typeface="+mj-lt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675434" y="4696758"/>
            <a:ext cx="569976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" dirty="0">
                <a:solidFill>
                  <a:prstClr val="black"/>
                </a:solidFill>
              </a:rPr>
              <a:t>Nota: Las celdas amarillas muestran los casos en los que, aunque el ahorro del trabajador sea insuficiente, el gobierno asegura una pensión mínima garantizada de 1.1 </a:t>
            </a:r>
            <a:r>
              <a:rPr lang="es-MX" sz="960" dirty="0" smtClean="0">
                <a:solidFill>
                  <a:prstClr val="black"/>
                </a:solidFill>
              </a:rPr>
              <a:t>SMG</a:t>
            </a:r>
            <a:endParaRPr lang="es-ES" sz="960" dirty="0"/>
          </a:p>
          <a:p>
            <a:pPr algn="r"/>
            <a:r>
              <a:rPr lang="es-MX" sz="960" dirty="0">
                <a:solidFill>
                  <a:prstClr val="black"/>
                </a:solidFill>
              </a:rPr>
              <a:t>Elaboración: AMAFORE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59578"/>
              </p:ext>
            </p:extLst>
          </p:nvPr>
        </p:nvGraphicFramePr>
        <p:xfrm>
          <a:off x="5675434" y="2084622"/>
          <a:ext cx="5699760" cy="2612136"/>
        </p:xfrm>
        <a:graphic>
          <a:graphicData uri="http://schemas.openxmlformats.org/drawingml/2006/table">
            <a:tbl>
              <a:tblPr/>
              <a:tblGrid>
                <a:gridCol w="655320"/>
                <a:gridCol w="1783080"/>
                <a:gridCol w="1630680"/>
                <a:gridCol w="163068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Ingreso</a:t>
                      </a:r>
                    </a:p>
                  </a:txBody>
                  <a:tcPr marL="15240" marR="15240" marT="152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Periodo de Aportación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Resultado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Pensión alcanzable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(SM)</a:t>
                      </a:r>
                    </a:p>
                  </a:txBody>
                  <a:tcPr marL="15240" marR="15240" marT="152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(Años)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(SM)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46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5240" marR="15240" marT="152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PMG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3469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PMG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Negativa de Pensión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5240" marR="15240" marT="152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 Vitalicia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69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PMG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Negativa de Pensión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5240" marR="15240" marT="152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 Vitalicia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69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 Vitalicia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Negativa de Pensión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</a:t>
                      </a:r>
                    </a:p>
                  </a:txBody>
                  <a:tcPr marL="15240" marR="15240" marT="152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1113755" y="599452"/>
            <a:ext cx="7810052" cy="1143000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Panorama Actual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3</a:t>
            </a:fld>
            <a:endParaRPr lang="es-MX"/>
          </a:p>
        </p:txBody>
      </p:sp>
      <p:pic>
        <p:nvPicPr>
          <p:cNvPr id="13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5853998" y="5373274"/>
            <a:ext cx="5342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Clr>
                <a:schemeClr val="accent2">
                  <a:lumMod val="50000"/>
                  <a:lumOff val="50000"/>
                </a:schemeClr>
              </a:buClr>
              <a:buNone/>
            </a:pPr>
            <a:r>
              <a:rPr lang="es-MX" b="1" dirty="0" smtClean="0">
                <a:latin typeface="+mj-lt"/>
              </a:rPr>
              <a:t>URGE ADOPTAR ACCIONES PARA ELEVAR LA TASA DE REEMPLAZO Y ACOTAR LAS PRESIONES FISCALES</a:t>
            </a:r>
            <a:endParaRPr lang="es-MX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45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Panorama Actual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64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tx1"/>
                </a:solidFill>
                <a:latin typeface="+mj-lt"/>
              </a:rPr>
              <a:t>Obligatorio y tripartita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latin typeface="+mj-lt"/>
              </a:rPr>
              <a:t>Recursos depositados en la Cuenta Individual de cada trabajador de forma obligatoria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/>
            <a:endParaRPr lang="es-MX" sz="2000" dirty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>
              <a:solidFill>
                <a:schemeClr val="tx1"/>
              </a:solidFill>
              <a:latin typeface="+mj-lt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marL="201168" lvl="1" indent="0">
              <a:buNone/>
            </a:pPr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marL="201168" lvl="1" indent="0">
              <a:buNone/>
            </a:pPr>
            <a:r>
              <a:rPr lang="es-MX" sz="2000" b="1" dirty="0" smtClean="0">
                <a:solidFill>
                  <a:schemeClr val="tx1"/>
                </a:solidFill>
                <a:latin typeface="+mj-lt"/>
              </a:rPr>
              <a:t>El incremento y composición de la cuota obligatoria requieren un consenso entre todos los factores de la producción y el Estado que deberá plasmarse en un proyecto de más largo plazo</a:t>
            </a:r>
            <a:endParaRPr lang="es-MX" sz="20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945173" y="2506532"/>
            <a:ext cx="2820003" cy="3060500"/>
            <a:chOff x="365759" y="2553891"/>
            <a:chExt cx="2562930" cy="2835794"/>
          </a:xfrm>
        </p:grpSpPr>
        <p:graphicFrame>
          <p:nvGraphicFramePr>
            <p:cNvPr id="7" name="Diagrama 6"/>
            <p:cNvGraphicFramePr/>
            <p:nvPr>
              <p:extLst>
                <p:ext uri="{D42A27DB-BD31-4B8C-83A1-F6EECF244321}">
                  <p14:modId xmlns:p14="http://schemas.microsoft.com/office/powerpoint/2010/main" val="2609707649"/>
                </p:ext>
              </p:extLst>
            </p:nvPr>
          </p:nvGraphicFramePr>
          <p:xfrm>
            <a:off x="365759" y="2553891"/>
            <a:ext cx="2562930" cy="22552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Más 7"/>
            <p:cNvSpPr/>
            <p:nvPr/>
          </p:nvSpPr>
          <p:spPr>
            <a:xfrm>
              <a:off x="1501140" y="4676508"/>
              <a:ext cx="281940" cy="265277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076398" y="5047470"/>
              <a:ext cx="1177270" cy="3422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tx1"/>
                  </a:solidFill>
                  <a:latin typeface="+mj-lt"/>
                </a:rPr>
                <a:t>Cuota Social</a:t>
              </a:r>
              <a:endParaRPr lang="es-MX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37873"/>
              </p:ext>
            </p:extLst>
          </p:nvPr>
        </p:nvGraphicFramePr>
        <p:xfrm>
          <a:off x="4000207" y="2798125"/>
          <a:ext cx="7307580" cy="2511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5"/>
                <a:gridCol w="1058872"/>
                <a:gridCol w="1044035"/>
                <a:gridCol w="1099966"/>
                <a:gridCol w="1006748"/>
                <a:gridCol w="1090642"/>
                <a:gridCol w="717774"/>
                <a:gridCol w="577948"/>
              </a:tblGrid>
              <a:tr h="4346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Ingreso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Aportación Tripartita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Cuota Social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Aportación Total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Participación en la Aportación Total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(SM)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(Pesos/Día)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Trabajador 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Empleador 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Estado 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Total (%)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4.73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4.34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7.7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4.14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7.1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3.94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6.9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6.5%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6.5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142" marR="9142" marT="91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142" marR="9142" marT="91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1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5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Objetivos de la Propuesta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  <a:buAutoNum type="arabicPeriod"/>
            </a:pPr>
            <a:r>
              <a:rPr lang="es-MX" sz="2160" dirty="0" smtClean="0">
                <a:solidFill>
                  <a:schemeClr val="tx1"/>
                </a:solidFill>
                <a:latin typeface="Century Gothic"/>
                <a:cs typeface="Century Gothic"/>
              </a:rPr>
              <a:t>Iniciar los cambios que permitan alcanzar </a:t>
            </a:r>
            <a:r>
              <a:rPr lang="es-MX" sz="2160" dirty="0">
                <a:solidFill>
                  <a:schemeClr val="tx1"/>
                </a:solidFill>
                <a:latin typeface="Century Gothic"/>
                <a:cs typeface="Century Gothic"/>
              </a:rPr>
              <a:t>una tasa de reemplazo cercana a la recomendación de la OCDE (70</a:t>
            </a:r>
            <a:r>
              <a:rPr lang="es-MX" sz="2160" dirty="0" smtClean="0">
                <a:solidFill>
                  <a:schemeClr val="tx1"/>
                </a:solidFill>
                <a:latin typeface="Century Gothic"/>
                <a:cs typeface="Century Gothic"/>
              </a:rPr>
              <a:t>%)</a:t>
            </a:r>
          </a:p>
          <a:p>
            <a:pPr marL="1024128" lvl="2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560" dirty="0" smtClean="0">
                <a:solidFill>
                  <a:schemeClr val="tx1"/>
                </a:solidFill>
                <a:latin typeface="Century Gothic"/>
                <a:cs typeface="Century Gothic"/>
              </a:rPr>
              <a:t>El Sector vela por el bienestar de los trabajadores y la obtención de más y mejores pensiones</a:t>
            </a:r>
          </a:p>
          <a:p>
            <a:pPr marL="548640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  <a:buAutoNum type="arabicPeriod"/>
            </a:pPr>
            <a:endParaRPr lang="es-MX" sz="2160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548640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  <a:buAutoNum type="arabicPeriod"/>
            </a:pPr>
            <a:r>
              <a:rPr lang="es-MX" sz="2160" dirty="0" smtClean="0">
                <a:solidFill>
                  <a:schemeClr val="tx1"/>
                </a:solidFill>
                <a:latin typeface="Century Gothic"/>
                <a:cs typeface="Century Gothic"/>
              </a:rPr>
              <a:t>Fomentar el Ahorro Voluntario</a:t>
            </a:r>
          </a:p>
          <a:p>
            <a:pPr marL="1024128" lvl="2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</a:pPr>
            <a:r>
              <a:rPr lang="es-MX" sz="1560" dirty="0" smtClean="0">
                <a:solidFill>
                  <a:schemeClr val="tx1"/>
                </a:solidFill>
                <a:latin typeface="Century Gothic"/>
                <a:cs typeface="Century Gothic"/>
              </a:rPr>
              <a:t>Aunque el sector reconoce la urgencia de reformas a las retenciones obligatorias, la importancia del aumento del Ahorro </a:t>
            </a:r>
            <a:r>
              <a:rPr lang="es-MX" sz="156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oluntario</a:t>
            </a:r>
            <a:r>
              <a:rPr lang="es-MX" sz="1560" dirty="0" smtClean="0">
                <a:solidFill>
                  <a:schemeClr val="tx1"/>
                </a:solidFill>
                <a:latin typeface="Century Gothic"/>
                <a:cs typeface="Century Gothic"/>
              </a:rPr>
              <a:t> y la viabilidad de las estrategias para fomentarlo lo hacen de suma relevancia.</a:t>
            </a:r>
          </a:p>
          <a:p>
            <a:pPr marL="1024128" lvl="2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</a:pPr>
            <a:endParaRPr lang="es-MX" sz="1560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548640" indent="-54864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  <a:buAutoNum type="arabicPeriod"/>
            </a:pPr>
            <a:r>
              <a:rPr lang="es-MX" sz="2160" dirty="0" smtClean="0">
                <a:solidFill>
                  <a:schemeClr val="tx1"/>
                </a:solidFill>
                <a:latin typeface="Century Gothic"/>
                <a:cs typeface="Century Gothic"/>
              </a:rPr>
              <a:t>Identificar medidas de mayor impacto para aumentar las pensiones de los trabajadores</a:t>
            </a:r>
            <a:endParaRPr lang="es-MX" sz="2160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0" indent="0" algn="just">
              <a:spcBef>
                <a:spcPts val="0"/>
              </a:spcBef>
              <a:spcAft>
                <a:spcPts val="1440"/>
              </a:spcAft>
              <a:buClr>
                <a:schemeClr val="accent2">
                  <a:lumMod val="50000"/>
                  <a:lumOff val="50000"/>
                </a:schemeClr>
              </a:buClr>
              <a:buNone/>
            </a:pPr>
            <a:endParaRPr lang="es-MX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88" y="893386"/>
            <a:ext cx="1449090" cy="341837"/>
          </a:xfrm>
          <a:prstGeom prst="rect">
            <a:avLst/>
          </a:prstGeom>
          <a:effectLst/>
        </p:spPr>
      </p:pic>
      <p:sp>
        <p:nvSpPr>
          <p:cNvPr id="6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821297" y="6353830"/>
            <a:ext cx="607807" cy="365125"/>
          </a:xfrm>
        </p:spPr>
        <p:txBody>
          <a:bodyPr/>
          <a:lstStyle/>
          <a:p>
            <a:r>
              <a:rPr lang="es-ES" sz="1440" dirty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pic>
        <p:nvPicPr>
          <p:cNvPr id="7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6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cs typeface="Arial" panose="020B0604020202020204" pitchFamily="34" charset="0"/>
              </a:rPr>
              <a:t>Factores determinantes de la pensión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087798683"/>
              </p:ext>
            </p:extLst>
          </p:nvPr>
        </p:nvGraphicFramePr>
        <p:xfrm>
          <a:off x="846268" y="1594485"/>
          <a:ext cx="10499464" cy="2654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Elipse 10"/>
          <p:cNvSpPr/>
          <p:nvPr/>
        </p:nvSpPr>
        <p:spPr>
          <a:xfrm>
            <a:off x="3542952" y="4259337"/>
            <a:ext cx="5167056" cy="1861006"/>
          </a:xfrm>
          <a:prstGeom prst="ellipse">
            <a:avLst/>
          </a:prstGeom>
          <a:ln w="127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buClr>
                <a:schemeClr val="accent2">
                  <a:lumMod val="50000"/>
                  <a:lumOff val="50000"/>
                </a:schemeClr>
              </a:buClr>
            </a:pPr>
            <a:r>
              <a:rPr lang="es-ES" sz="2000" dirty="0">
                <a:latin typeface="+mj-lt"/>
              </a:rPr>
              <a:t>El factor más importante es </a:t>
            </a:r>
            <a:r>
              <a:rPr lang="es-ES" sz="2000" dirty="0" smtClean="0">
                <a:latin typeface="+mj-lt"/>
              </a:rPr>
              <a:t>la </a:t>
            </a:r>
            <a:r>
              <a:rPr lang="es-ES" sz="2000" dirty="0">
                <a:latin typeface="+mj-lt"/>
              </a:rPr>
              <a:t>aportación obligatoria, de ahí la necesidad de enfrentar este tema sin demora.</a:t>
            </a:r>
            <a:endParaRPr lang="es-MX" sz="2000" dirty="0">
              <a:latin typeface="+mj-lt"/>
            </a:endParaRPr>
          </a:p>
        </p:txBody>
      </p:sp>
      <p:pic>
        <p:nvPicPr>
          <p:cNvPr id="6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73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cs typeface="Arial" panose="020B0604020202020204" pitchFamily="34" charset="0"/>
              </a:rPr>
              <a:t>La lógica de la propuesta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4051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FF0000"/>
              </a:buClr>
              <a:buNone/>
            </a:pPr>
            <a:r>
              <a:rPr lang="es-MX" dirty="0" smtClean="0">
                <a:solidFill>
                  <a:schemeClr val="tx1"/>
                </a:solidFill>
                <a:latin typeface="+mj-lt"/>
              </a:rPr>
              <a:t>Un </a:t>
            </a:r>
            <a:r>
              <a:rPr lang="es-MX" dirty="0">
                <a:solidFill>
                  <a:schemeClr val="tx1"/>
                </a:solidFill>
                <a:latin typeface="+mj-lt"/>
              </a:rPr>
              <a:t>cambio en el patrón de comportamiento para que el ahorro pase de ser residual a uno previo al consumo. 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900" dirty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La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propuesta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del Sector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consta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de dos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acciones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457200" indent="-457200">
              <a:buClr>
                <a:srgbClr val="00B0F0"/>
              </a:buClr>
              <a:buFont typeface="+mj-lt"/>
              <a:buAutoNum type="arabicPeriod"/>
            </a:pPr>
            <a:r>
              <a:rPr lang="es-MX" dirty="0" smtClean="0">
                <a:solidFill>
                  <a:schemeClr val="tx1"/>
                </a:solidFill>
                <a:latin typeface="+mj-lt"/>
              </a:rPr>
              <a:t>  Flexibilizar los canales para realizar Ahorro Voluntario con planes colectivos</a:t>
            </a:r>
          </a:p>
          <a:p>
            <a:pPr marL="542925" indent="-542925">
              <a:buClr>
                <a:srgbClr val="00B0F0"/>
              </a:buClr>
              <a:buFont typeface="+mj-lt"/>
              <a:buAutoNum type="arabicPeriod"/>
            </a:pPr>
            <a:r>
              <a:rPr lang="es-MX" dirty="0" smtClean="0">
                <a:solidFill>
                  <a:schemeClr val="tx1"/>
                </a:solidFill>
                <a:latin typeface="+mj-lt"/>
              </a:rPr>
              <a:t> Incentivar el ahorro con esquemas “</a:t>
            </a:r>
            <a:r>
              <a:rPr lang="es-MX" i="1" dirty="0" err="1" smtClean="0">
                <a:solidFill>
                  <a:schemeClr val="tx1"/>
                </a:solidFill>
                <a:latin typeface="+mj-lt"/>
              </a:rPr>
              <a:t>matching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” (por cada peso ahorrado 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por el trabajador el patrón y/o el Estado 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aporta una cantidad adicional)</a:t>
            </a:r>
            <a:endParaRPr lang="es-MX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3314700" y="2466975"/>
            <a:ext cx="5248275" cy="1760220"/>
            <a:chOff x="1524000" y="3520440"/>
            <a:chExt cx="6096000" cy="2148840"/>
          </a:xfrm>
        </p:grpSpPr>
        <p:graphicFrame>
          <p:nvGraphicFramePr>
            <p:cNvPr id="11" name="Diagrama 10"/>
            <p:cNvGraphicFramePr/>
            <p:nvPr>
              <p:extLst>
                <p:ext uri="{D42A27DB-BD31-4B8C-83A1-F6EECF244321}">
                  <p14:modId xmlns:p14="http://schemas.microsoft.com/office/powerpoint/2010/main" val="700052390"/>
                </p:ext>
              </p:extLst>
            </p:nvPr>
          </p:nvGraphicFramePr>
          <p:xfrm>
            <a:off x="1524000" y="3520440"/>
            <a:ext cx="6096000" cy="10744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12" name="Diagrama 11"/>
            <p:cNvGraphicFramePr/>
            <p:nvPr>
              <p:extLst>
                <p:ext uri="{D42A27DB-BD31-4B8C-83A1-F6EECF244321}">
                  <p14:modId xmlns:p14="http://schemas.microsoft.com/office/powerpoint/2010/main" val="1515217115"/>
                </p:ext>
              </p:extLst>
            </p:nvPr>
          </p:nvGraphicFramePr>
          <p:xfrm>
            <a:off x="1524000" y="4594860"/>
            <a:ext cx="6096000" cy="10744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pic>
        <p:nvPicPr>
          <p:cNvPr id="16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268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Incentivar </a:t>
            </a:r>
            <a:r>
              <a:rPr lang="es-MX" dirty="0">
                <a:solidFill>
                  <a:schemeClr val="tx1"/>
                </a:solidFill>
              </a:rPr>
              <a:t>el ahorro con </a:t>
            </a:r>
            <a:r>
              <a:rPr lang="es-MX" dirty="0" smtClean="0">
                <a:solidFill>
                  <a:schemeClr val="tx1"/>
                </a:solidFill>
              </a:rPr>
              <a:t>Planes Colectivos</a:t>
            </a:r>
            <a:endParaRPr lang="es-MX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1" y="1845734"/>
            <a:ext cx="4399878" cy="4023360"/>
          </a:xfrm>
        </p:spPr>
        <p:txBody>
          <a:bodyPr>
            <a:noAutofit/>
          </a:bodyPr>
          <a:lstStyle/>
          <a:p>
            <a:pPr lvl="1"/>
            <a:r>
              <a:rPr lang="es-MX" sz="2000" dirty="0" smtClean="0">
                <a:solidFill>
                  <a:schemeClr val="tx1"/>
                </a:solidFill>
                <a:latin typeface="+mj-lt"/>
              </a:rPr>
              <a:t>Obligación de los patrones para ofrecer esquemas de ahorro vía retención por nómina. </a:t>
            </a:r>
          </a:p>
          <a:p>
            <a:pPr lvl="1"/>
            <a:r>
              <a:rPr lang="es-MX" sz="2000" dirty="0" smtClean="0">
                <a:solidFill>
                  <a:schemeClr val="tx1"/>
                </a:solidFill>
                <a:latin typeface="+mj-lt"/>
              </a:rPr>
              <a:t>El </a:t>
            </a:r>
            <a:r>
              <a:rPr lang="es-MX" sz="2000" dirty="0">
                <a:solidFill>
                  <a:schemeClr val="tx1"/>
                </a:solidFill>
                <a:latin typeface="+mj-lt"/>
              </a:rPr>
              <a:t>trabajador puede </a:t>
            </a:r>
            <a:endParaRPr lang="es-MX" sz="2000" dirty="0" smtClean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es-MX" sz="2000" dirty="0">
                <a:solidFill>
                  <a:schemeClr val="tx1"/>
                </a:solidFill>
                <a:latin typeface="+mj-lt"/>
              </a:rPr>
              <a:t>A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ceptar </a:t>
            </a:r>
            <a:r>
              <a:rPr lang="es-MX" sz="2000" dirty="0">
                <a:solidFill>
                  <a:schemeClr val="tx1"/>
                </a:solidFill>
                <a:latin typeface="+mj-lt"/>
              </a:rPr>
              <a:t>la 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retención</a:t>
            </a:r>
          </a:p>
          <a:p>
            <a:pPr lvl="2"/>
            <a:r>
              <a:rPr lang="es-MX" sz="2000" dirty="0">
                <a:solidFill>
                  <a:schemeClr val="tx1"/>
                </a:solidFill>
                <a:latin typeface="+mj-lt"/>
              </a:rPr>
              <a:t>M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odificar </a:t>
            </a:r>
            <a:r>
              <a:rPr lang="es-MX" sz="2000" dirty="0">
                <a:solidFill>
                  <a:schemeClr val="tx1"/>
                </a:solidFill>
                <a:latin typeface="+mj-lt"/>
              </a:rPr>
              <a:t>el porcentaje de 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retención</a:t>
            </a:r>
          </a:p>
          <a:p>
            <a:pPr lvl="2"/>
            <a:r>
              <a:rPr lang="es-MX" sz="2000" dirty="0">
                <a:solidFill>
                  <a:schemeClr val="tx1"/>
                </a:solidFill>
                <a:latin typeface="+mj-lt"/>
              </a:rPr>
              <a:t>C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ancelar </a:t>
            </a:r>
            <a:r>
              <a:rPr lang="es-MX" sz="2000" dirty="0">
                <a:solidFill>
                  <a:schemeClr val="tx1"/>
                </a:solidFill>
                <a:latin typeface="+mj-lt"/>
              </a:rPr>
              <a:t>la </a:t>
            </a:r>
            <a:r>
              <a:rPr lang="es-MX" sz="2000" dirty="0" smtClean="0">
                <a:solidFill>
                  <a:schemeClr val="tx1"/>
                </a:solidFill>
                <a:latin typeface="+mj-lt"/>
              </a:rPr>
              <a:t>retención</a:t>
            </a:r>
            <a:endParaRPr lang="es-MX" sz="2000" b="1" dirty="0" smtClean="0"/>
          </a:p>
          <a:p>
            <a:pPr lvl="2"/>
            <a:endParaRPr lang="es-MX" sz="2000" b="1" dirty="0"/>
          </a:p>
          <a:p>
            <a:pPr lvl="2"/>
            <a:endParaRPr lang="es-MX" sz="2000" b="1" dirty="0" smtClean="0"/>
          </a:p>
          <a:p>
            <a:pPr marL="384048" lvl="2" indent="0">
              <a:buNone/>
            </a:pPr>
            <a:endParaRPr lang="es-MX" sz="2000" b="1" dirty="0"/>
          </a:p>
        </p:txBody>
      </p:sp>
      <p:pic>
        <p:nvPicPr>
          <p:cNvPr id="7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8</a:t>
            </a:fld>
            <a:endParaRPr lang="es-MX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4171911586"/>
              </p:ext>
            </p:extLst>
          </p:nvPr>
        </p:nvGraphicFramePr>
        <p:xfrm>
          <a:off x="5826861" y="1791547"/>
          <a:ext cx="5431155" cy="2888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ángulo 9"/>
          <p:cNvSpPr/>
          <p:nvPr/>
        </p:nvSpPr>
        <p:spPr>
          <a:xfrm>
            <a:off x="816049" y="4956426"/>
            <a:ext cx="49865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4048" lvl="2" indent="0">
              <a:buNone/>
            </a:pPr>
            <a:r>
              <a:rPr lang="es-MX" sz="2000" dirty="0">
                <a:latin typeface="+mj-lt"/>
              </a:rPr>
              <a:t>Los recursos </a:t>
            </a:r>
            <a:r>
              <a:rPr lang="es-MX" sz="2000" dirty="0" smtClean="0">
                <a:latin typeface="+mj-lt"/>
              </a:rPr>
              <a:t>de esta cuenta podrán retirarse en circunstancias que contribuyen a la creación de capital físico o humano</a:t>
            </a:r>
            <a:endParaRPr lang="es-MX" sz="2000" dirty="0">
              <a:latin typeface="+mj-lt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802630" y="484659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726948" lvl="2" indent="-342900">
              <a:buFont typeface="Wingdings" panose="05000000000000000000" pitchFamily="2" charset="2"/>
              <a:buChar char="ü"/>
            </a:pPr>
            <a:r>
              <a:rPr lang="es-MX" sz="2000" dirty="0" smtClean="0">
                <a:latin typeface="+mj-lt"/>
              </a:rPr>
              <a:t>Derecho </a:t>
            </a:r>
            <a:r>
              <a:rPr lang="es-MX" sz="2000" dirty="0">
                <a:latin typeface="+mj-lt"/>
              </a:rPr>
              <a:t>a una </a:t>
            </a:r>
            <a:r>
              <a:rPr lang="es-MX" sz="2000" dirty="0" smtClean="0">
                <a:latin typeface="+mj-lt"/>
              </a:rPr>
              <a:t>pensión</a:t>
            </a:r>
          </a:p>
          <a:p>
            <a:pPr marL="726948" lvl="2" indent="-342900">
              <a:buFont typeface="Wingdings" panose="05000000000000000000" pitchFamily="2" charset="2"/>
              <a:buChar char="ü"/>
            </a:pPr>
            <a:r>
              <a:rPr lang="es-MX" sz="2000" dirty="0">
                <a:latin typeface="+mj-lt"/>
              </a:rPr>
              <a:t>A</a:t>
            </a:r>
            <a:r>
              <a:rPr lang="es-MX" sz="2000" dirty="0" smtClean="0">
                <a:latin typeface="+mj-lt"/>
              </a:rPr>
              <a:t>dquisición </a:t>
            </a:r>
            <a:r>
              <a:rPr lang="es-MX" sz="2000" dirty="0">
                <a:latin typeface="+mj-lt"/>
              </a:rPr>
              <a:t>de su primera </a:t>
            </a:r>
            <a:r>
              <a:rPr lang="es-MX" sz="2000" dirty="0" smtClean="0">
                <a:latin typeface="+mj-lt"/>
              </a:rPr>
              <a:t>vivienda</a:t>
            </a:r>
          </a:p>
          <a:p>
            <a:pPr marL="726948" lvl="2" indent="-342900">
              <a:buFont typeface="Wingdings" panose="05000000000000000000" pitchFamily="2" charset="2"/>
              <a:buChar char="ü"/>
            </a:pPr>
            <a:r>
              <a:rPr lang="es-MX" sz="2000" dirty="0" smtClean="0">
                <a:latin typeface="+mj-lt"/>
              </a:rPr>
              <a:t>Educación</a:t>
            </a:r>
          </a:p>
          <a:p>
            <a:pPr marL="726948" lvl="2" indent="-342900">
              <a:buFont typeface="Wingdings" panose="05000000000000000000" pitchFamily="2" charset="2"/>
              <a:buChar char="ü"/>
            </a:pPr>
            <a:r>
              <a:rPr lang="es-MX" sz="2000" dirty="0">
                <a:latin typeface="+mj-lt"/>
              </a:rPr>
              <a:t>G</a:t>
            </a:r>
            <a:r>
              <a:rPr lang="es-MX" sz="2000" dirty="0" smtClean="0">
                <a:latin typeface="+mj-lt"/>
              </a:rPr>
              <a:t>astos </a:t>
            </a:r>
            <a:r>
              <a:rPr lang="es-MX" sz="2000" dirty="0">
                <a:latin typeface="+mj-lt"/>
              </a:rPr>
              <a:t>médicos </a:t>
            </a:r>
            <a:r>
              <a:rPr lang="es-MX" sz="2000" dirty="0" smtClean="0">
                <a:latin typeface="+mj-lt"/>
              </a:rPr>
              <a:t>mayores</a:t>
            </a:r>
            <a:endParaRPr lang="es-MX" sz="2000" dirty="0">
              <a:latin typeface="+mj-lt"/>
            </a:endParaRPr>
          </a:p>
        </p:txBody>
      </p:sp>
      <p:sp>
        <p:nvSpPr>
          <p:cNvPr id="13" name="Abrir llave 12"/>
          <p:cNvSpPr/>
          <p:nvPr/>
        </p:nvSpPr>
        <p:spPr>
          <a:xfrm>
            <a:off x="5809129" y="4846594"/>
            <a:ext cx="398033" cy="1323439"/>
          </a:xfrm>
          <a:prstGeom prst="leftBrace">
            <a:avLst>
              <a:gd name="adj1" fmla="val 44444"/>
              <a:gd name="adj2" fmla="val 48610"/>
            </a:avLst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15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Incentivar el ahorro con esquemas “</a:t>
            </a:r>
            <a:r>
              <a:rPr lang="es-MX" i="1" dirty="0" err="1">
                <a:solidFill>
                  <a:schemeClr val="tx1"/>
                </a:solidFill>
              </a:rPr>
              <a:t>matching</a:t>
            </a:r>
            <a:r>
              <a:rPr lang="es-MX" dirty="0">
                <a:solidFill>
                  <a:schemeClr val="tx1"/>
                </a:solidFill>
              </a:rPr>
              <a:t>”</a:t>
            </a:r>
            <a:endParaRPr lang="es-MX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 descr="http://71d.405.myftpupload.com/wp-content/uploads/2015/07/Logo_Amafore_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02" y="201606"/>
            <a:ext cx="1281228" cy="29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26B8-F4F9-48FD-BFC0-71B87F6C81EC}" type="slidenum">
              <a:rPr lang="es-MX" smtClean="0"/>
              <a:t>9</a:t>
            </a:fld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Por cada $1 que el trabajador ahorre de forma voluntaria en su Cuenta Individual, se aportará una cantidad adicional.</a:t>
            </a:r>
          </a:p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¿</a:t>
            </a:r>
            <a:r>
              <a:rPr lang="es-MX" b="1" dirty="0" smtClean="0">
                <a:solidFill>
                  <a:schemeClr val="tx1"/>
                </a:solidFill>
                <a:latin typeface="+mj-lt"/>
              </a:rPr>
              <a:t>Quién?</a:t>
            </a:r>
          </a:p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El patrón y/o el Estado </a:t>
            </a:r>
          </a:p>
          <a:p>
            <a:endParaRPr lang="es-MX" dirty="0" smtClean="0">
              <a:solidFill>
                <a:schemeClr val="tx1"/>
              </a:solidFill>
              <a:latin typeface="+mj-lt"/>
            </a:endParaRPr>
          </a:p>
          <a:p>
            <a:r>
              <a:rPr lang="es-MX" b="1" dirty="0" smtClean="0">
                <a:solidFill>
                  <a:schemeClr val="tx1"/>
                </a:solidFill>
                <a:latin typeface="+mj-lt"/>
              </a:rPr>
              <a:t>1. Patrón</a:t>
            </a:r>
          </a:p>
          <a:p>
            <a:r>
              <a:rPr lang="es-MX" dirty="0" smtClean="0">
                <a:solidFill>
                  <a:schemeClr val="tx1"/>
                </a:solidFill>
                <a:latin typeface="+mj-lt"/>
              </a:rPr>
              <a:t>El patrón puede establecer esquemas “</a:t>
            </a:r>
            <a:r>
              <a:rPr lang="es-MX" i="1" dirty="0" err="1" smtClean="0">
                <a:solidFill>
                  <a:schemeClr val="tx1"/>
                </a:solidFill>
                <a:latin typeface="+mj-lt"/>
              </a:rPr>
              <a:t>matching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” para fomentar el Ahorro Voluntario. La propuesta del Sector es permitir la deducibilidad al 100% de estas aportaciones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. En este caso la aportación del patrón deberá estar sujeta a una deducibilidad del 100% del ISR.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1867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Personalizado 1">
      <a:dk1>
        <a:sysClr val="windowText" lastClr="000000"/>
      </a:dk1>
      <a:lt1>
        <a:sysClr val="window" lastClr="FFFFFF"/>
      </a:lt1>
      <a:dk2>
        <a:srgbClr val="0F6FC6"/>
      </a:dk2>
      <a:lt2>
        <a:srgbClr val="DBEFF9"/>
      </a:lt2>
      <a:accent1>
        <a:srgbClr val="10CF9B"/>
      </a:accent1>
      <a:accent2>
        <a:srgbClr val="0F6FC6"/>
      </a:accent2>
      <a:accent3>
        <a:srgbClr val="7CCA62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2091</TotalTime>
  <Words>1029</Words>
  <Application>Microsoft Office PowerPoint</Application>
  <PresentationFormat>Panorámica</PresentationFormat>
  <Paragraphs>235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</vt:lpstr>
      <vt:lpstr>Retrospección</vt:lpstr>
      <vt:lpstr>Propuesta Ahorro Voluntario</vt:lpstr>
      <vt:lpstr>Origen del SAR</vt:lpstr>
      <vt:lpstr>Panorama Actual</vt:lpstr>
      <vt:lpstr>Panorama Actual</vt:lpstr>
      <vt:lpstr>Objetivos de la Propuesta</vt:lpstr>
      <vt:lpstr>Factores determinantes de la pensión</vt:lpstr>
      <vt:lpstr>La lógica de la propuesta</vt:lpstr>
      <vt:lpstr>Incentivar el ahorro con Planes Colectivos</vt:lpstr>
      <vt:lpstr>Incentivar el ahorro con esquemas “matching”</vt:lpstr>
      <vt:lpstr>Incentivar el ahorro con esquemas “matching”</vt:lpstr>
      <vt:lpstr>Incentivar el ahorro con esquemas “matching”</vt:lpstr>
      <vt:lpstr>Incentivar el ahorro con esquemas “matching”</vt:lpstr>
      <vt:lpstr>Propuesta Ahorro Voluntario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del CCE para una reforma de pensiones</dc:title>
  <dc:creator>Pablo Lopez Esteves</dc:creator>
  <cp:lastModifiedBy>Carlos Noriega</cp:lastModifiedBy>
  <cp:revision>68</cp:revision>
  <dcterms:created xsi:type="dcterms:W3CDTF">2015-08-03T17:03:00Z</dcterms:created>
  <dcterms:modified xsi:type="dcterms:W3CDTF">2015-10-09T20:00:26Z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-2133486176</vt:i4>
  </property>
  <property fmtid="{D5CDD505-2E9C-101B-9397-08002B2CF9AE}" pid="3" name="_NewReviewCycle">
    <vt:lpwstr/>
  </property>
  <property fmtid="{D5CDD505-2E9C-101B-9397-08002B2CF9AE}" pid="4" name="_EmailSubject">
    <vt:lpwstr>Participación en la discusión paquete económico 2016 C. Diputados</vt:lpwstr>
  </property>
  <property fmtid="{D5CDD505-2E9C-101B-9397-08002B2CF9AE}" pid="5" name="_AuthorEmail">
    <vt:lpwstr>cnoriega@amafore.org</vt:lpwstr>
  </property>
  <property fmtid="{D5CDD505-2E9C-101B-9397-08002B2CF9AE}" pid="6" name="_AuthorEmailDisplayName">
    <vt:lpwstr>Carlos Noriega</vt:lpwstr>
  </property>
</Properties>
</file>